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C56B2-056A-42E8-A1A4-C465032A7C9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B5F0B61-F333-4D8B-9985-C119398821C4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 smtClean="0"/>
            <a:t>Granty 400 tys.</a:t>
          </a:r>
          <a:endParaRPr lang="pl-PL" dirty="0"/>
        </a:p>
      </dgm:t>
    </dgm:pt>
    <dgm:pt modelId="{789193D9-D9B5-4468-A30B-640F28F4D534}" type="parTrans" cxnId="{A1662248-53CF-4F1E-9CEA-123224F7811F}">
      <dgm:prSet/>
      <dgm:spPr/>
      <dgm:t>
        <a:bodyPr/>
        <a:lstStyle/>
        <a:p>
          <a:endParaRPr lang="pl-PL"/>
        </a:p>
      </dgm:t>
    </dgm:pt>
    <dgm:pt modelId="{924EA556-EC22-4169-B601-232E01742A4A}" type="sibTrans" cxnId="{A1662248-53CF-4F1E-9CEA-123224F7811F}">
      <dgm:prSet/>
      <dgm:spPr/>
      <dgm:t>
        <a:bodyPr/>
        <a:lstStyle/>
        <a:p>
          <a:endParaRPr lang="pl-PL"/>
        </a:p>
      </dgm:t>
    </dgm:pt>
    <dgm:pt modelId="{2B5BFC27-CC7C-4D04-BE89-1E1F2BD51CEA}">
      <dgm:prSet phldrT="[Tekst]"/>
      <dgm:spPr>
        <a:solidFill>
          <a:srgbClr val="00B0F0"/>
        </a:solidFill>
      </dgm:spPr>
      <dgm:t>
        <a:bodyPr/>
        <a:lstStyle/>
        <a:p>
          <a:r>
            <a:rPr lang="pl-PL" dirty="0" smtClean="0"/>
            <a:t>Jednostki Sektora Finansów Publicznych oraz pozostałe uprawnione</a:t>
          </a:r>
        </a:p>
        <a:p>
          <a:r>
            <a:rPr lang="pl-PL" dirty="0" smtClean="0"/>
            <a:t> 2,4 mln*</a:t>
          </a:r>
          <a:endParaRPr lang="pl-PL" dirty="0"/>
        </a:p>
      </dgm:t>
    </dgm:pt>
    <dgm:pt modelId="{80CE92DB-A2FF-4F95-92AB-ADB14FA834B5}" type="parTrans" cxnId="{11F18DCF-6F88-4F0E-9434-42DCAD9D01E5}">
      <dgm:prSet/>
      <dgm:spPr/>
      <dgm:t>
        <a:bodyPr/>
        <a:lstStyle/>
        <a:p>
          <a:endParaRPr lang="pl-PL"/>
        </a:p>
      </dgm:t>
    </dgm:pt>
    <dgm:pt modelId="{D21C468E-CF8F-4E4C-8D11-4A5AF14925F1}" type="sibTrans" cxnId="{11F18DCF-6F88-4F0E-9434-42DCAD9D01E5}">
      <dgm:prSet/>
      <dgm:spPr/>
      <dgm:t>
        <a:bodyPr/>
        <a:lstStyle/>
        <a:p>
          <a:endParaRPr lang="pl-PL"/>
        </a:p>
      </dgm:t>
    </dgm:pt>
    <dgm:pt modelId="{A1A3DBDA-6D28-4247-9687-86DAFC07F5FF}">
      <dgm:prSet phldrT="[Tekst]"/>
      <dgm:spPr>
        <a:solidFill>
          <a:srgbClr val="DB8507"/>
        </a:solidFill>
      </dgm:spPr>
      <dgm:t>
        <a:bodyPr/>
        <a:lstStyle/>
        <a:p>
          <a:r>
            <a:rPr lang="pl-PL" dirty="0" smtClean="0"/>
            <a:t>Przedsiębiorcy 2,9 mln</a:t>
          </a:r>
          <a:endParaRPr lang="pl-PL" dirty="0"/>
        </a:p>
      </dgm:t>
    </dgm:pt>
    <dgm:pt modelId="{A6FD907E-2015-4269-81F0-E1CA6883120E}" type="parTrans" cxnId="{FD325EF3-EEC3-4279-9EB8-78826047766A}">
      <dgm:prSet/>
      <dgm:spPr/>
      <dgm:t>
        <a:bodyPr/>
        <a:lstStyle/>
        <a:p>
          <a:endParaRPr lang="pl-PL"/>
        </a:p>
      </dgm:t>
    </dgm:pt>
    <dgm:pt modelId="{3FB70664-F024-48C0-836B-60674875DF7B}" type="sibTrans" cxnId="{FD325EF3-EEC3-4279-9EB8-78826047766A}">
      <dgm:prSet/>
      <dgm:spPr/>
      <dgm:t>
        <a:bodyPr/>
        <a:lstStyle/>
        <a:p>
          <a:endParaRPr lang="pl-PL"/>
        </a:p>
      </dgm:t>
    </dgm:pt>
    <dgm:pt modelId="{E78BD625-9E97-4151-9E15-457C0AB9D341}" type="pres">
      <dgm:prSet presAssocID="{43DC56B2-056A-42E8-A1A4-C465032A7C91}" presName="Name0" presStyleCnt="0">
        <dgm:presLayoutVars>
          <dgm:dir/>
          <dgm:animLvl val="lvl"/>
          <dgm:resizeHandles val="exact"/>
        </dgm:presLayoutVars>
      </dgm:prSet>
      <dgm:spPr/>
    </dgm:pt>
    <dgm:pt modelId="{0250E466-7517-42B9-B429-B3B9656033EF}" type="pres">
      <dgm:prSet presAssocID="{6B5F0B61-F333-4D8B-9985-C119398821C4}" presName="Name8" presStyleCnt="0"/>
      <dgm:spPr/>
    </dgm:pt>
    <dgm:pt modelId="{EFBDE25C-00AE-420C-B973-1A950EF9175E}" type="pres">
      <dgm:prSet presAssocID="{6B5F0B61-F333-4D8B-9985-C119398821C4}" presName="level" presStyleLbl="node1" presStyleIdx="0" presStyleCnt="3" custLinFactNeighborX="58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42F056-E3D2-4306-A74E-8D330D7861A9}" type="pres">
      <dgm:prSet presAssocID="{6B5F0B61-F333-4D8B-9985-C119398821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A0F213-6EE6-49F2-9078-4C756936F9A8}" type="pres">
      <dgm:prSet presAssocID="{2B5BFC27-CC7C-4D04-BE89-1E1F2BD51CEA}" presName="Name8" presStyleCnt="0"/>
      <dgm:spPr/>
    </dgm:pt>
    <dgm:pt modelId="{6E6EBC13-533A-4208-B899-F6406B624958}" type="pres">
      <dgm:prSet presAssocID="{2B5BFC27-CC7C-4D04-BE89-1E1F2BD51CE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DFD8AF-6108-4318-B3CA-C3990C1F73DC}" type="pres">
      <dgm:prSet presAssocID="{2B5BFC27-CC7C-4D04-BE89-1E1F2BD51C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F4E6A-8FC8-4A9D-9B4A-19FF2E8357ED}" type="pres">
      <dgm:prSet presAssocID="{A1A3DBDA-6D28-4247-9687-86DAFC07F5FF}" presName="Name8" presStyleCnt="0"/>
      <dgm:spPr/>
    </dgm:pt>
    <dgm:pt modelId="{B273F7D6-3B39-4F4F-A5ED-08DBB69B8147}" type="pres">
      <dgm:prSet presAssocID="{A1A3DBDA-6D28-4247-9687-86DAFC07F5F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EF5650-3B76-4691-AB9D-20D8CBD93FAA}" type="pres">
      <dgm:prSet presAssocID="{A1A3DBDA-6D28-4247-9687-86DAFC07F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7FECA8-7828-4966-A6C4-24F51E9F36F5}" type="presOf" srcId="{2B5BFC27-CC7C-4D04-BE89-1E1F2BD51CEA}" destId="{6E6EBC13-533A-4208-B899-F6406B624958}" srcOrd="0" destOrd="0" presId="urn:microsoft.com/office/officeart/2005/8/layout/pyramid1"/>
    <dgm:cxn modelId="{78CFB6B9-6895-49D1-AC5C-45C28D016E1B}" type="presOf" srcId="{2B5BFC27-CC7C-4D04-BE89-1E1F2BD51CEA}" destId="{FFDFD8AF-6108-4318-B3CA-C3990C1F73DC}" srcOrd="1" destOrd="0" presId="urn:microsoft.com/office/officeart/2005/8/layout/pyramid1"/>
    <dgm:cxn modelId="{549DE800-E131-4808-8CD5-C01A135E8298}" type="presOf" srcId="{43DC56B2-056A-42E8-A1A4-C465032A7C91}" destId="{E78BD625-9E97-4151-9E15-457C0AB9D341}" srcOrd="0" destOrd="0" presId="urn:microsoft.com/office/officeart/2005/8/layout/pyramid1"/>
    <dgm:cxn modelId="{11F18DCF-6F88-4F0E-9434-42DCAD9D01E5}" srcId="{43DC56B2-056A-42E8-A1A4-C465032A7C91}" destId="{2B5BFC27-CC7C-4D04-BE89-1E1F2BD51CEA}" srcOrd="1" destOrd="0" parTransId="{80CE92DB-A2FF-4F95-92AB-ADB14FA834B5}" sibTransId="{D21C468E-CF8F-4E4C-8D11-4A5AF14925F1}"/>
    <dgm:cxn modelId="{AD1842AB-DE47-4C77-B83D-D98DD70B1933}" type="presOf" srcId="{A1A3DBDA-6D28-4247-9687-86DAFC07F5FF}" destId="{B273F7D6-3B39-4F4F-A5ED-08DBB69B8147}" srcOrd="0" destOrd="0" presId="urn:microsoft.com/office/officeart/2005/8/layout/pyramid1"/>
    <dgm:cxn modelId="{A1662248-53CF-4F1E-9CEA-123224F7811F}" srcId="{43DC56B2-056A-42E8-A1A4-C465032A7C91}" destId="{6B5F0B61-F333-4D8B-9985-C119398821C4}" srcOrd="0" destOrd="0" parTransId="{789193D9-D9B5-4468-A30B-640F28F4D534}" sibTransId="{924EA556-EC22-4169-B601-232E01742A4A}"/>
    <dgm:cxn modelId="{93AFB13B-7FB4-469E-BD0C-8A01F495BB7B}" type="presOf" srcId="{6B5F0B61-F333-4D8B-9985-C119398821C4}" destId="{FF42F056-E3D2-4306-A74E-8D330D7861A9}" srcOrd="1" destOrd="0" presId="urn:microsoft.com/office/officeart/2005/8/layout/pyramid1"/>
    <dgm:cxn modelId="{FD325EF3-EEC3-4279-9EB8-78826047766A}" srcId="{43DC56B2-056A-42E8-A1A4-C465032A7C91}" destId="{A1A3DBDA-6D28-4247-9687-86DAFC07F5FF}" srcOrd="2" destOrd="0" parTransId="{A6FD907E-2015-4269-81F0-E1CA6883120E}" sibTransId="{3FB70664-F024-48C0-836B-60674875DF7B}"/>
    <dgm:cxn modelId="{3063B804-1D3D-4854-8997-8FC74F2DE222}" type="presOf" srcId="{A1A3DBDA-6D28-4247-9687-86DAFC07F5FF}" destId="{C7EF5650-3B76-4691-AB9D-20D8CBD93FAA}" srcOrd="1" destOrd="0" presId="urn:microsoft.com/office/officeart/2005/8/layout/pyramid1"/>
    <dgm:cxn modelId="{F81ACF78-81EB-46F5-BA20-D986BFFD5185}" type="presOf" srcId="{6B5F0B61-F333-4D8B-9985-C119398821C4}" destId="{EFBDE25C-00AE-420C-B973-1A950EF9175E}" srcOrd="0" destOrd="0" presId="urn:microsoft.com/office/officeart/2005/8/layout/pyramid1"/>
    <dgm:cxn modelId="{AB27E1D7-EC9D-44FF-BB8C-3DE92F484CCC}" type="presParOf" srcId="{E78BD625-9E97-4151-9E15-457C0AB9D341}" destId="{0250E466-7517-42B9-B429-B3B9656033EF}" srcOrd="0" destOrd="0" presId="urn:microsoft.com/office/officeart/2005/8/layout/pyramid1"/>
    <dgm:cxn modelId="{5A3BFB9B-C7EE-4708-B303-748E16138EB7}" type="presParOf" srcId="{0250E466-7517-42B9-B429-B3B9656033EF}" destId="{EFBDE25C-00AE-420C-B973-1A950EF9175E}" srcOrd="0" destOrd="0" presId="urn:microsoft.com/office/officeart/2005/8/layout/pyramid1"/>
    <dgm:cxn modelId="{FD9D1DCA-FE19-4DE8-88EE-D840722FF84C}" type="presParOf" srcId="{0250E466-7517-42B9-B429-B3B9656033EF}" destId="{FF42F056-E3D2-4306-A74E-8D330D7861A9}" srcOrd="1" destOrd="0" presId="urn:microsoft.com/office/officeart/2005/8/layout/pyramid1"/>
    <dgm:cxn modelId="{EDCC8315-03D6-4C1F-B2EC-FDBC0669F10B}" type="presParOf" srcId="{E78BD625-9E97-4151-9E15-457C0AB9D341}" destId="{49A0F213-6EE6-49F2-9078-4C756936F9A8}" srcOrd="1" destOrd="0" presId="urn:microsoft.com/office/officeart/2005/8/layout/pyramid1"/>
    <dgm:cxn modelId="{9F2988E8-D8E5-4986-8873-B25061D76580}" type="presParOf" srcId="{49A0F213-6EE6-49F2-9078-4C756936F9A8}" destId="{6E6EBC13-533A-4208-B899-F6406B624958}" srcOrd="0" destOrd="0" presId="urn:microsoft.com/office/officeart/2005/8/layout/pyramid1"/>
    <dgm:cxn modelId="{1D626083-20B9-40E6-96AC-B49940BDD6B8}" type="presParOf" srcId="{49A0F213-6EE6-49F2-9078-4C756936F9A8}" destId="{FFDFD8AF-6108-4318-B3CA-C3990C1F73DC}" srcOrd="1" destOrd="0" presId="urn:microsoft.com/office/officeart/2005/8/layout/pyramid1"/>
    <dgm:cxn modelId="{7B4DD324-B826-4982-991D-D0A2142A5FF0}" type="presParOf" srcId="{E78BD625-9E97-4151-9E15-457C0AB9D341}" destId="{966F4E6A-8FC8-4A9D-9B4A-19FF2E8357ED}" srcOrd="2" destOrd="0" presId="urn:microsoft.com/office/officeart/2005/8/layout/pyramid1"/>
    <dgm:cxn modelId="{FE36ADA6-D914-438B-B88A-FF14BABAA64E}" type="presParOf" srcId="{966F4E6A-8FC8-4A9D-9B4A-19FF2E8357ED}" destId="{B273F7D6-3B39-4F4F-A5ED-08DBB69B8147}" srcOrd="0" destOrd="0" presId="urn:microsoft.com/office/officeart/2005/8/layout/pyramid1"/>
    <dgm:cxn modelId="{D63BB268-4C1B-4FEF-A2A5-B0A57235B558}" type="presParOf" srcId="{966F4E6A-8FC8-4A9D-9B4A-19FF2E8357ED}" destId="{C7EF5650-3B76-4691-AB9D-20D8CBD93FA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E25C-00AE-420C-B973-1A950EF9175E}">
      <dsp:nvSpPr>
        <dsp:cNvPr id="0" name=""/>
        <dsp:cNvSpPr/>
      </dsp:nvSpPr>
      <dsp:spPr>
        <a:xfrm>
          <a:off x="1955376" y="0"/>
          <a:ext cx="1943946" cy="1314343"/>
        </a:xfrm>
        <a:prstGeom prst="trapezoid">
          <a:avLst>
            <a:gd name="adj" fmla="val 73951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Granty 400 tys.</a:t>
          </a:r>
          <a:endParaRPr lang="pl-PL" sz="1800" kern="1200" dirty="0"/>
        </a:p>
      </dsp:txBody>
      <dsp:txXfrm>
        <a:off x="1955376" y="0"/>
        <a:ext cx="1943946" cy="1314343"/>
      </dsp:txXfrm>
    </dsp:sp>
    <dsp:sp modelId="{6E6EBC13-533A-4208-B899-F6406B624958}">
      <dsp:nvSpPr>
        <dsp:cNvPr id="0" name=""/>
        <dsp:cNvSpPr/>
      </dsp:nvSpPr>
      <dsp:spPr>
        <a:xfrm>
          <a:off x="971973" y="1314343"/>
          <a:ext cx="3887892" cy="1314343"/>
        </a:xfrm>
        <a:prstGeom prst="trapezoid">
          <a:avLst>
            <a:gd name="adj" fmla="val 73951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Jednostki Sektora Finansów Publicznych oraz pozostałe uprawnione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 2,4 mln*</a:t>
          </a:r>
          <a:endParaRPr lang="pl-PL" sz="1800" kern="1200" dirty="0"/>
        </a:p>
      </dsp:txBody>
      <dsp:txXfrm>
        <a:off x="1652354" y="1314343"/>
        <a:ext cx="2527130" cy="1314343"/>
      </dsp:txXfrm>
    </dsp:sp>
    <dsp:sp modelId="{B273F7D6-3B39-4F4F-A5ED-08DBB69B8147}">
      <dsp:nvSpPr>
        <dsp:cNvPr id="0" name=""/>
        <dsp:cNvSpPr/>
      </dsp:nvSpPr>
      <dsp:spPr>
        <a:xfrm>
          <a:off x="0" y="2628687"/>
          <a:ext cx="5831838" cy="1314343"/>
        </a:xfrm>
        <a:prstGeom prst="trapezoid">
          <a:avLst>
            <a:gd name="adj" fmla="val 73951"/>
          </a:avLst>
        </a:prstGeom>
        <a:solidFill>
          <a:srgbClr val="DB850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Przedsiębiorcy 2,9 mln</a:t>
          </a:r>
          <a:endParaRPr lang="pl-PL" sz="1800" kern="1200" dirty="0"/>
        </a:p>
      </dsp:txBody>
      <dsp:txXfrm>
        <a:off x="1020571" y="2628687"/>
        <a:ext cx="3790695" cy="131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4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88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5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4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6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1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02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2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91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3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8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5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95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2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6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537217-8E3F-430A-9703-457A0D9FC4C5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82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ielonesasiedztwo.org.pl/files/REGULAMIN_Rady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Wdrażanie </a:t>
            </a:r>
            <a:br>
              <a:rPr lang="pl-PL" dirty="0" smtClean="0"/>
            </a:br>
            <a:r>
              <a:rPr lang="pl-PL" dirty="0" smtClean="0"/>
              <a:t>LSR 2014-2020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Szkolenie dla Rady Oceniającej </a:t>
            </a:r>
          </a:p>
          <a:p>
            <a:r>
              <a:rPr lang="pl-PL" dirty="0" smtClean="0"/>
              <a:t>Stowarzyszenia LGD „Zielone Sąsiedztwo”</a:t>
            </a:r>
          </a:p>
          <a:p>
            <a:r>
              <a:rPr lang="pl-PL" dirty="0" smtClean="0"/>
              <a:t>Podkowa Leśna, 19 października 2016r.</a:t>
            </a:r>
            <a:endParaRPr lang="pl-PL" dirty="0"/>
          </a:p>
        </p:txBody>
      </p:sp>
      <p:pic>
        <p:nvPicPr>
          <p:cNvPr id="5" name="Obraz 4" descr="P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51714" cy="1386348"/>
          </a:xfrm>
          <a:prstGeom prst="rect">
            <a:avLst/>
          </a:prstGeom>
        </p:spPr>
      </p:pic>
      <p:pic>
        <p:nvPicPr>
          <p:cNvPr id="6" name="Obraz 5" descr="LOGO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3368" y="0"/>
            <a:ext cx="1838632" cy="1448178"/>
          </a:xfrm>
          <a:prstGeom prst="rect">
            <a:avLst/>
          </a:prstGeom>
        </p:spPr>
      </p:pic>
      <p:pic>
        <p:nvPicPr>
          <p:cNvPr id="7" name="Obraz 6" descr="milanow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3180" y="0"/>
            <a:ext cx="1231490" cy="1398621"/>
          </a:xfrm>
          <a:prstGeom prst="rect">
            <a:avLst/>
          </a:prstGeom>
        </p:spPr>
      </p:pic>
      <p:pic>
        <p:nvPicPr>
          <p:cNvPr id="8" name="Obraz 7" descr="podk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9998" y="0"/>
            <a:ext cx="1270486" cy="1401097"/>
          </a:xfrm>
          <a:prstGeom prst="rect">
            <a:avLst/>
          </a:prstGeom>
        </p:spPr>
      </p:pic>
      <p:pic>
        <p:nvPicPr>
          <p:cNvPr id="9" name="Obraz 8" descr="herb_brwinow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5812" y="-158823"/>
            <a:ext cx="1220428" cy="1794937"/>
          </a:xfrm>
          <a:prstGeom prst="rect">
            <a:avLst/>
          </a:prstGeom>
        </p:spPr>
      </p:pic>
      <p:pic>
        <p:nvPicPr>
          <p:cNvPr id="20" name="Obraz 19" descr="C:\Users\Anna\AppData\Local\Temp\Rar$DI00.736\PROW-2014-2020-logo-kolo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9190" y="5682788"/>
            <a:ext cx="1495425" cy="9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az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6397" y="576784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72775" y="5762625"/>
            <a:ext cx="1209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ZOBOWIĄZANIA WYNIKAJĄCE Z POSTANOWIEŃ UMOWY O PRZYZNANIU POMOCY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/>
              <a:t>§5 Zobowiązania Beneficjenta</a:t>
            </a:r>
          </a:p>
          <a:p>
            <a:r>
              <a:rPr lang="pl-PL" dirty="0" smtClean="0"/>
              <a:t>Beneficjent zobowiązuje się do spełnienia warunków określonych w Programie, przepisach ustawy, rozporządzenia oraz realizacji operacji zgodnie z postanowieniami umowy, a w szczególności do:</a:t>
            </a:r>
          </a:p>
          <a:p>
            <a:r>
              <a:rPr lang="pl-PL" dirty="0" smtClean="0"/>
              <a:t>•realizowania operacji, o której mowa w §3 ust. 1 zgodnie z biznesplanem; </a:t>
            </a:r>
          </a:p>
          <a:p>
            <a:r>
              <a:rPr lang="pl-PL" dirty="0" smtClean="0"/>
              <a:t>•osiągnięcia co najmniej 30% zakładanego w biznesplanie, ilościowego lub wartościowego poziomu sprzedaży produktów lub usług do dnia, w którym upłynie rok od dnia wypłaty płatności końcowej;</a:t>
            </a:r>
          </a:p>
          <a:p>
            <a:r>
              <a:rPr lang="pl-PL" dirty="0" smtClean="0"/>
              <a:t>•złożenia w Zarządzie Województwa informacji monitorującej z realizacji biznesplanu, zgodnie ze wzorem dostępnym na stronie internetowej Urzędu Marszałkowskiego, z zachowaniem terminu określonego w §8 ust. 5.</a:t>
            </a:r>
          </a:p>
          <a:p>
            <a:endParaRPr lang="pl-PL" dirty="0" smtClean="0"/>
          </a:p>
          <a:p>
            <a:r>
              <a:rPr lang="pl-PL" i="1" dirty="0" smtClean="0"/>
              <a:t>Dotyczy operacji w zakresie, o którym mowa w §2 ust. 1 </a:t>
            </a:r>
            <a:r>
              <a:rPr lang="pl-PL" i="1" dirty="0" err="1" smtClean="0"/>
              <a:t>pkt</a:t>
            </a:r>
            <a:r>
              <a:rPr lang="pl-PL" i="1" dirty="0" smtClean="0"/>
              <a:t> 2-4 rozporządzenia.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ZOBOWIĄZANIA WYNIKAJĄCE Z POSTANOWIEŃ UMOWY O PRZYZNANIU POMOCY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/>
              <a:t>§8 Wniosek o płatność –termin złożenia</a:t>
            </a:r>
          </a:p>
          <a:p>
            <a:r>
              <a:rPr lang="pl-PL" dirty="0" smtClean="0"/>
              <a:t>Beneficjent składa w Zarządzie Województwa informację monitorującą z realizacji biznesplanu, w terminie do końca kwartału, następującego po pierwszym roku, liczonym od dnia wypłaty przez Agencję płatności końcowej.</a:t>
            </a:r>
          </a:p>
          <a:p>
            <a:r>
              <a:rPr lang="pl-PL" dirty="0" smtClean="0"/>
              <a:t>Do informacji monitorującej z realizacji biznesplanu, o której mowa w ust. 5, postanowienia ust. 3 stosuje się odpowiednio.</a:t>
            </a:r>
          </a:p>
          <a:p>
            <a:r>
              <a:rPr lang="pl-PL" b="1" dirty="0" smtClean="0"/>
              <a:t>§10 Warunki wypłaty pomocy</a:t>
            </a:r>
          </a:p>
          <a:p>
            <a:r>
              <a:rPr lang="pl-PL" dirty="0" smtClean="0"/>
              <a:t>Płatność końcowa jest dokonywana pod warunkiem złożenia przez Beneficjenta w Urzędzie Marszałkowskim poprawnego i kompletnego sprawozdania z realizacji biznesplanu wraz </a:t>
            </a:r>
            <a:r>
              <a:rPr lang="pl-PL" dirty="0" err="1" smtClean="0"/>
              <a:t>zwnioskiem</a:t>
            </a:r>
            <a:r>
              <a:rPr lang="pl-PL" dirty="0" smtClean="0"/>
              <a:t> o płatność końcową.</a:t>
            </a:r>
          </a:p>
          <a:p>
            <a:r>
              <a:rPr lang="pl-PL" b="1" dirty="0" smtClean="0"/>
              <a:t>§12 Wypowiedzenie umowy</a:t>
            </a:r>
          </a:p>
          <a:p>
            <a:r>
              <a:rPr lang="pl-PL" dirty="0" smtClean="0"/>
              <a:t>Wypowiedzenie umowy następuje w przypadku:</a:t>
            </a:r>
          </a:p>
          <a:p>
            <a:r>
              <a:rPr lang="pl-PL" dirty="0" smtClean="0"/>
              <a:t>•niezłożenia przez Beneficjenta informacji monitorującej z realizacji biznesplanu, w określonym w umowie terminie, z zastrzeżeniem §8 ust. 3;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ZOBOWIĄZANIA WYNIKAJĄCE Z POSTANOWIEŃ UMOWY O PRZYZNANIU POMOCY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/>
              <a:t>§13 Zwrot wypłaconej pomocy</a:t>
            </a:r>
          </a:p>
          <a:p>
            <a:r>
              <a:rPr lang="pl-PL" dirty="0" smtClean="0"/>
              <a:t>Zarząd Województwa żąda od Beneficjenta zwrotu nienależnie lub nadmiernie pobranej kwoty pomocy, z zastrzeżeniem ust. 2, w przypadku ustalenia niezgodności realizacji operacji z przepisami ustawy, rozporządzenia oraz umową lub przepisami odrębnymi, a w szczególności wystąpienia jednej z następujących okoliczności:</a:t>
            </a:r>
          </a:p>
          <a:p>
            <a:r>
              <a:rPr lang="pl-PL" dirty="0" smtClean="0"/>
              <a:t>•niespełniania przez Beneficjenta co najmniej jednego ze zobowiązań określonych umową, w tym dotyczących:</a:t>
            </a:r>
          </a:p>
          <a:p>
            <a:endParaRPr lang="pl-PL" dirty="0" smtClean="0"/>
          </a:p>
          <a:p>
            <a:r>
              <a:rPr lang="pl-PL" dirty="0" smtClean="0"/>
              <a:t>-osiągnięcia co najmniej 30% zakładanego w biznesplanie ilościowego lub wartościowego poziomu sprzedaży produktów lub usług do dnia, w którym upłynie rok od dnia wypłaty płatności końcowej, przy czym w takim przypadku zwrotowi podlega 100% wypłaconej kwoty pomocy, 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ZOBOWIĄZANIA WYNIKAJĄCE Z POSTANOWIEŃ UMOWY O PRZYZNANIU POMOCY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/>
              <a:t>§5 Zobowiązania Beneficjenta</a:t>
            </a:r>
          </a:p>
          <a:p>
            <a:r>
              <a:rPr lang="pl-PL" dirty="0" smtClean="0"/>
              <a:t>Beneficjent zobowiązuje się do spełnienia warunków określonych w Programie, przepisach ustawy, rozporządzenia oraz realizacji operacji zgodnie z postanowieniami umowy, a w szczególności do:</a:t>
            </a:r>
          </a:p>
          <a:p>
            <a:r>
              <a:rPr lang="pl-PL" dirty="0" smtClean="0"/>
              <a:t>•realizacji operacji, o której mowa w §3 ust. 1 zgodnie z biznesplanem, stanowiącym załącznik nr 1 do umowy;</a:t>
            </a:r>
          </a:p>
          <a:p>
            <a:r>
              <a:rPr lang="pl-PL" dirty="0" smtClean="0"/>
              <a:t>•przedstawienia wraz z wnioskiem o płatność drugiej transzy pomocy dokumentów potwierdzających osiągnięcie celu oraz wskaźników jego realizacji określonych w §3 ust. 3, a także sprawozdania z realizacji biznesplanu;</a:t>
            </a:r>
          </a:p>
          <a:p>
            <a:r>
              <a:rPr lang="pl-PL" dirty="0" smtClean="0"/>
              <a:t>•osiągnięcia co najmniej 30% zakładanego w biznesplanie, stanowiącym załącznik nr 1 do umowy, ilościowego lub wartościowego poziomu sprzedaży produktów lub usług do dnia, w którym upłynie rok od dnia wypłaty drugiej transzy pomocy;</a:t>
            </a:r>
          </a:p>
          <a:p>
            <a:r>
              <a:rPr lang="pl-PL" dirty="0" smtClean="0"/>
              <a:t>•złożenia w Zarządzie Województwa informacji monitorującej z realizacji biznesplanu, zgodnie ze wzorem dostępnym na stronie internetowej Urzędu Marszałkowskiego, z zachowaniem terminu określonego w §6 ust. 5;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ZOBOWIĄZANIA WYNIKAJĄCE Z POSTANOWIEŃ UMOWY O PRZYZNANIU POMOCY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/>
              <a:t>§6 Wniosek o płatność –termin złożenia</a:t>
            </a:r>
          </a:p>
          <a:p>
            <a:r>
              <a:rPr lang="pl-PL" dirty="0" smtClean="0"/>
              <a:t>Beneficjent składa w Zarządzie Województwa informację monitorującą z realizacji biznesplanu, w terminie do końca kwartału, następującego po pierwszym roku, liczonym od dnia wypłaty przez Agencję drugiej transzy pomocy. </a:t>
            </a:r>
          </a:p>
          <a:p>
            <a:r>
              <a:rPr lang="pl-PL" dirty="0" smtClean="0"/>
              <a:t>Do informacji monitorującej z realizacji biznesplanu, o której mowa w ust. 5, postanowienia ust. 3 stosuje się odpowiednio.</a:t>
            </a:r>
          </a:p>
          <a:p>
            <a:r>
              <a:rPr lang="pl-PL" b="1" dirty="0" smtClean="0"/>
              <a:t>§8 Warunki wypłaty pomocy</a:t>
            </a:r>
          </a:p>
          <a:p>
            <a:r>
              <a:rPr lang="pl-PL" dirty="0" smtClean="0"/>
              <a:t>Agencja wypłaca środki finansowe z tytułu drugiej transzy pomocy, jeżeli Beneficjent:</a:t>
            </a:r>
          </a:p>
          <a:p>
            <a:r>
              <a:rPr lang="pl-PL" dirty="0" smtClean="0"/>
              <a:t>•zrealizował operację zgodnie z biznesplanem, stanowiącym załącznik nr 1 do umowy i utworzył miejsca </a:t>
            </a:r>
            <a:r>
              <a:rPr lang="pl-PL" dirty="0" err="1" smtClean="0"/>
              <a:t>pracy</a:t>
            </a:r>
            <a:r>
              <a:rPr lang="pl-PL" dirty="0" smtClean="0"/>
              <a:t>, o których mowa w §5 </a:t>
            </a:r>
            <a:r>
              <a:rPr lang="pl-PL" dirty="0" err="1" smtClean="0"/>
              <a:t>pkt</a:t>
            </a:r>
            <a:r>
              <a:rPr lang="pl-PL" dirty="0" smtClean="0"/>
              <a:t> 6;</a:t>
            </a:r>
          </a:p>
          <a:p>
            <a:r>
              <a:rPr lang="pl-PL" dirty="0" smtClean="0"/>
              <a:t>•zrealizował lub realizuje zobowiązania określone w umowie;</a:t>
            </a:r>
          </a:p>
          <a:p>
            <a:r>
              <a:rPr lang="pl-PL" dirty="0" smtClean="0"/>
              <a:t>•udokumentował zrealizowanie operacji;</a:t>
            </a:r>
          </a:p>
          <a:p>
            <a:r>
              <a:rPr lang="pl-PL" dirty="0" smtClean="0"/>
              <a:t>•złożył wniosek o płatność drugiej transzy pomocy nie później niż w terminie 2 lat od dnia zawarcia umowy i nie później niż w dniu 31 grudnia 2022 r., z zastrzeżeniem §6.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>Wykaz Obowiązków Członka Rady Oceniającej zgodne z Regulaminem Rady Oceniającej Stowarzyszenia LGD "Zielone Sąsiedztwo"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dirty="0" smtClean="0"/>
              <a:t>                                                                                                  §6</a:t>
            </a:r>
          </a:p>
          <a:p>
            <a:r>
              <a:rPr lang="pl-PL" dirty="0" smtClean="0"/>
              <a:t>     1. Członkowie Rady </a:t>
            </a:r>
            <a:r>
              <a:rPr lang="pl-PL" b="1" dirty="0" err="1" smtClean="0"/>
              <a:t>mają</a:t>
            </a:r>
            <a:r>
              <a:rPr lang="pl-PL" b="1" dirty="0" smtClean="0"/>
              <a:t> </a:t>
            </a:r>
            <a:r>
              <a:rPr lang="pl-PL" b="1" dirty="0" err="1" smtClean="0"/>
              <a:t>obowiązek</a:t>
            </a:r>
            <a:r>
              <a:rPr lang="pl-PL" b="1" dirty="0" smtClean="0"/>
              <a:t> brania udziału w pracach Rady, w tym uczestniczenia w posiedzeniach Rady.</a:t>
            </a:r>
            <a:endParaRPr lang="pl-PL" dirty="0" smtClean="0"/>
          </a:p>
          <a:p>
            <a:pPr lvl="0"/>
            <a:r>
              <a:rPr lang="pl-PL" dirty="0" smtClean="0"/>
              <a:t>W razie </a:t>
            </a:r>
            <a:r>
              <a:rPr lang="pl-PL" dirty="0" err="1" smtClean="0"/>
              <a:t>niemożności</a:t>
            </a:r>
            <a:r>
              <a:rPr lang="pl-PL" dirty="0" smtClean="0"/>
              <a:t> </a:t>
            </a:r>
            <a:r>
              <a:rPr lang="pl-PL" dirty="0" err="1" smtClean="0"/>
              <a:t>wzięcia</a:t>
            </a:r>
            <a:r>
              <a:rPr lang="pl-PL" dirty="0" smtClean="0"/>
              <a:t> udziału w pracach Rady, członek Rady zawiadamia o tym </a:t>
            </a:r>
            <a:r>
              <a:rPr lang="pl-PL" dirty="0" err="1" smtClean="0"/>
              <a:t>Przewodniczącego</a:t>
            </a:r>
            <a:r>
              <a:rPr lang="pl-PL" dirty="0" smtClean="0"/>
              <a:t> Rady ze wskazaniem przyczyny.</a:t>
            </a:r>
          </a:p>
          <a:p>
            <a:pPr lvl="0"/>
            <a:r>
              <a:rPr lang="pl-PL" dirty="0" smtClean="0"/>
              <a:t>Za przyczyny </a:t>
            </a:r>
            <a:r>
              <a:rPr lang="pl-PL" dirty="0" err="1" smtClean="0"/>
              <a:t>usprawiedliwiające</a:t>
            </a:r>
            <a:r>
              <a:rPr lang="pl-PL" dirty="0" smtClean="0"/>
              <a:t> </a:t>
            </a:r>
            <a:r>
              <a:rPr lang="pl-PL" dirty="0" err="1" smtClean="0"/>
              <a:t>niemożność</a:t>
            </a:r>
            <a:r>
              <a:rPr lang="pl-PL" dirty="0" smtClean="0"/>
              <a:t> </a:t>
            </a:r>
            <a:r>
              <a:rPr lang="pl-PL" dirty="0" err="1" smtClean="0"/>
              <a:t>wzięcia</a:t>
            </a:r>
            <a:r>
              <a:rPr lang="pl-PL" dirty="0" smtClean="0"/>
              <a:t> przez członka Rady udziału w pracach Rady </a:t>
            </a:r>
            <a:r>
              <a:rPr lang="pl-PL" dirty="0" err="1" smtClean="0"/>
              <a:t>uważa</a:t>
            </a:r>
            <a:r>
              <a:rPr lang="pl-PL" dirty="0" smtClean="0"/>
              <a:t> </a:t>
            </a:r>
            <a:r>
              <a:rPr lang="pl-PL" dirty="0" err="1" smtClean="0"/>
              <a:t>się</a:t>
            </a:r>
            <a:r>
              <a:rPr lang="pl-PL" dirty="0" smtClean="0"/>
              <a:t>:</a:t>
            </a:r>
          </a:p>
          <a:p>
            <a:r>
              <a:rPr lang="pl-PL" dirty="0" smtClean="0"/>
              <a:t>1) </a:t>
            </a:r>
            <a:r>
              <a:rPr lang="pl-PL" dirty="0" err="1" smtClean="0"/>
              <a:t>chorobę</a:t>
            </a:r>
            <a:r>
              <a:rPr lang="pl-PL" dirty="0" smtClean="0"/>
              <a:t> albo </a:t>
            </a:r>
            <a:r>
              <a:rPr lang="pl-PL" dirty="0" err="1" smtClean="0"/>
              <a:t>konieczność</a:t>
            </a:r>
            <a:r>
              <a:rPr lang="pl-PL" dirty="0" smtClean="0"/>
              <a:t> opieki nad chorym, </a:t>
            </a:r>
          </a:p>
          <a:p>
            <a:r>
              <a:rPr lang="pl-PL" dirty="0" smtClean="0"/>
              <a:t>2) </a:t>
            </a:r>
            <a:r>
              <a:rPr lang="pl-PL" dirty="0" err="1" smtClean="0"/>
              <a:t>podróż</a:t>
            </a:r>
            <a:r>
              <a:rPr lang="pl-PL" dirty="0" smtClean="0"/>
              <a:t> </a:t>
            </a:r>
            <a:r>
              <a:rPr lang="pl-PL" dirty="0" err="1" smtClean="0"/>
              <a:t>służbową</a:t>
            </a:r>
            <a:r>
              <a:rPr lang="pl-PL" dirty="0" smtClean="0"/>
              <a:t>,</a:t>
            </a:r>
          </a:p>
          <a:p>
            <a:r>
              <a:rPr lang="pl-PL" dirty="0" smtClean="0"/>
              <a:t>3) inne prawnie lub losowo uzasadnione przyczyny.</a:t>
            </a:r>
          </a:p>
          <a:p>
            <a:pPr>
              <a:buNone/>
            </a:pPr>
            <a:r>
              <a:rPr lang="pl-PL" dirty="0" smtClean="0"/>
              <a:t>                                                                                        §7</a:t>
            </a:r>
          </a:p>
          <a:p>
            <a:pPr lvl="0"/>
            <a:r>
              <a:rPr lang="pl-PL" dirty="0" err="1" smtClean="0"/>
              <a:t>Każdy</a:t>
            </a:r>
            <a:r>
              <a:rPr lang="pl-PL" dirty="0" smtClean="0"/>
              <a:t> z </a:t>
            </a:r>
            <a:r>
              <a:rPr lang="pl-PL" dirty="0" err="1" smtClean="0"/>
              <a:t>członków</a:t>
            </a:r>
            <a:r>
              <a:rPr lang="pl-PL" dirty="0" smtClean="0"/>
              <a:t> Rady, </a:t>
            </a:r>
            <a:r>
              <a:rPr lang="pl-PL" b="1" dirty="0" smtClean="0"/>
              <a:t>przed </a:t>
            </a:r>
            <a:r>
              <a:rPr lang="pl-PL" b="1" dirty="0" err="1" smtClean="0"/>
              <a:t>przystąpieniem</a:t>
            </a:r>
            <a:r>
              <a:rPr lang="pl-PL" b="1" dirty="0" smtClean="0"/>
              <a:t> do prac w Radzie, </a:t>
            </a:r>
            <a:r>
              <a:rPr lang="pl-PL" b="1" dirty="0" err="1" smtClean="0"/>
              <a:t>zobowiązany</a:t>
            </a:r>
            <a:r>
              <a:rPr lang="pl-PL" b="1" dirty="0" smtClean="0"/>
              <a:t> jest </a:t>
            </a:r>
            <a:r>
              <a:rPr lang="pl-PL" b="1" dirty="0" err="1" smtClean="0"/>
              <a:t>poddać</a:t>
            </a:r>
            <a:r>
              <a:rPr lang="pl-PL" b="1" dirty="0" smtClean="0"/>
              <a:t> </a:t>
            </a:r>
            <a:r>
              <a:rPr lang="pl-PL" b="1" dirty="0" err="1" smtClean="0"/>
              <a:t>się</a:t>
            </a:r>
            <a:r>
              <a:rPr lang="pl-PL" b="1" dirty="0" smtClean="0"/>
              <a:t> testowi wiedzy </a:t>
            </a:r>
            <a:r>
              <a:rPr lang="pl-PL" dirty="0" smtClean="0"/>
              <a:t>z zakresu </a:t>
            </a:r>
            <a:r>
              <a:rPr lang="pl-PL" dirty="0" err="1" smtClean="0"/>
              <a:t>obowiązujących</a:t>
            </a:r>
            <a:r>
              <a:rPr lang="pl-PL" dirty="0" smtClean="0"/>
              <a:t> </a:t>
            </a:r>
            <a:r>
              <a:rPr lang="pl-PL" dirty="0" err="1" smtClean="0"/>
              <a:t>przepisów</a:t>
            </a:r>
            <a:r>
              <a:rPr lang="pl-PL" dirty="0" smtClean="0"/>
              <a:t> powszechnie </a:t>
            </a:r>
            <a:r>
              <a:rPr lang="pl-PL" dirty="0" err="1" smtClean="0"/>
              <a:t>obowiązujących</a:t>
            </a:r>
            <a:r>
              <a:rPr lang="pl-PL" dirty="0" smtClean="0"/>
              <a:t> </a:t>
            </a:r>
            <a:r>
              <a:rPr lang="pl-PL" dirty="0" err="1" smtClean="0"/>
              <a:t>regulujących</a:t>
            </a:r>
            <a:r>
              <a:rPr lang="pl-PL" dirty="0" smtClean="0"/>
              <a:t> </a:t>
            </a:r>
            <a:r>
              <a:rPr lang="pl-PL" dirty="0" err="1" smtClean="0"/>
              <a:t>problematykę</a:t>
            </a:r>
            <a:r>
              <a:rPr lang="pl-PL" dirty="0" smtClean="0"/>
              <a:t> PROW 2014-2020 oraz z zakresu LSR, </a:t>
            </a:r>
            <a:r>
              <a:rPr lang="pl-PL" dirty="0" err="1" smtClean="0"/>
              <a:t>obowiązujących</a:t>
            </a:r>
            <a:r>
              <a:rPr lang="pl-PL" dirty="0" smtClean="0"/>
              <a:t> procedur wyboru i </a:t>
            </a:r>
            <a:r>
              <a:rPr lang="pl-PL" dirty="0" err="1" smtClean="0"/>
              <a:t>kryteriów</a:t>
            </a:r>
            <a:r>
              <a:rPr lang="pl-PL" dirty="0" smtClean="0"/>
              <a:t> wyboru.</a:t>
            </a:r>
          </a:p>
          <a:p>
            <a:pPr lvl="0"/>
            <a:r>
              <a:rPr lang="pl-PL" dirty="0" err="1" smtClean="0"/>
              <a:t>Każdy</a:t>
            </a:r>
            <a:r>
              <a:rPr lang="pl-PL" dirty="0" smtClean="0"/>
              <a:t> z </a:t>
            </a:r>
            <a:r>
              <a:rPr lang="pl-PL" dirty="0" err="1" smtClean="0"/>
              <a:t>członków</a:t>
            </a:r>
            <a:r>
              <a:rPr lang="pl-PL" dirty="0" smtClean="0"/>
              <a:t> Rady </a:t>
            </a:r>
            <a:r>
              <a:rPr lang="pl-PL" b="1" dirty="0" err="1" smtClean="0"/>
              <a:t>może</a:t>
            </a:r>
            <a:r>
              <a:rPr lang="pl-PL" b="1" dirty="0" smtClean="0"/>
              <a:t> </a:t>
            </a:r>
            <a:r>
              <a:rPr lang="pl-PL" b="1" dirty="0" err="1" smtClean="0"/>
              <a:t>być</a:t>
            </a:r>
            <a:r>
              <a:rPr lang="pl-PL" b="1" dirty="0" smtClean="0"/>
              <a:t> </a:t>
            </a:r>
            <a:r>
              <a:rPr lang="pl-PL" b="1" dirty="0" err="1" smtClean="0"/>
              <a:t>także</a:t>
            </a:r>
            <a:r>
              <a:rPr lang="pl-PL" b="1" dirty="0" smtClean="0"/>
              <a:t> poddany okresowym testom wiedzy </a:t>
            </a:r>
            <a:r>
              <a:rPr lang="pl-PL" dirty="0" err="1" smtClean="0"/>
              <a:t>obejmującym</a:t>
            </a:r>
            <a:r>
              <a:rPr lang="pl-PL" dirty="0" smtClean="0"/>
              <a:t> </a:t>
            </a:r>
            <a:r>
              <a:rPr lang="pl-PL" dirty="0" err="1" smtClean="0"/>
              <a:t>tematykę</a:t>
            </a:r>
            <a:r>
              <a:rPr lang="pl-PL" dirty="0" smtClean="0"/>
              <a:t> </a:t>
            </a:r>
            <a:r>
              <a:rPr lang="pl-PL" dirty="0" err="1" smtClean="0"/>
              <a:t>określoną</a:t>
            </a:r>
            <a:r>
              <a:rPr lang="pl-PL" dirty="0" smtClean="0"/>
              <a:t> w ust. 1.</a:t>
            </a:r>
          </a:p>
          <a:p>
            <a:pPr lvl="0"/>
            <a:r>
              <a:rPr lang="pl-PL" dirty="0" smtClean="0"/>
              <a:t>Testy, o </a:t>
            </a:r>
            <a:r>
              <a:rPr lang="pl-PL" dirty="0" err="1" smtClean="0"/>
              <a:t>których</a:t>
            </a:r>
            <a:r>
              <a:rPr lang="pl-PL" dirty="0" smtClean="0"/>
              <a:t> mowa w ust. 1 i 2, organizuje i przeprowadza </a:t>
            </a:r>
            <a:r>
              <a:rPr lang="pl-PL" dirty="0" err="1" smtClean="0"/>
              <a:t>Zarząd</a:t>
            </a:r>
            <a:r>
              <a:rPr lang="pl-PL" dirty="0" smtClean="0"/>
              <a:t>. </a:t>
            </a:r>
            <a:r>
              <a:rPr lang="pl-PL" dirty="0" err="1" smtClean="0"/>
              <a:t>Zarząd</a:t>
            </a:r>
            <a:r>
              <a:rPr lang="pl-PL" dirty="0" smtClean="0"/>
              <a:t> ustala </a:t>
            </a:r>
            <a:r>
              <a:rPr lang="pl-PL" dirty="0" err="1" smtClean="0"/>
              <a:t>także</a:t>
            </a:r>
            <a:r>
              <a:rPr lang="pl-PL" dirty="0" smtClean="0"/>
              <a:t> warunek pozytywnego wyniku testu. 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Cały Regulamin dostępny jest na stronie:</a:t>
            </a:r>
          </a:p>
          <a:p>
            <a:pPr>
              <a:buNone/>
            </a:pPr>
            <a:r>
              <a:rPr lang="pl-PL" u="sng" dirty="0" smtClean="0">
                <a:hlinkClick r:id="rId2"/>
              </a:rPr>
              <a:t>http://zielonesasiedztwo.org.pl/files/REGULAMIN_Rady.pdf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Państwa obecność i uwagę.</a:t>
            </a:r>
            <a:endParaRPr lang="pl-PL" dirty="0"/>
          </a:p>
        </p:txBody>
      </p:sp>
      <p:pic>
        <p:nvPicPr>
          <p:cNvPr id="4" name="Symbol zastępczy zawartości 3" descr="LOGOZ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89783" y="2557463"/>
            <a:ext cx="4212433" cy="3317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Stowarzyszenie Lokalna Grupa Działania „Zielone Sąsiedztwo”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2556932"/>
            <a:ext cx="7486291" cy="3318936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LGD jest </a:t>
            </a:r>
            <a:r>
              <a:rPr lang="pl-PL" dirty="0"/>
              <a:t>dobrowolnym, samorządnym i trwałym zrzeszeniem </a:t>
            </a:r>
            <a:r>
              <a:rPr lang="pl-PL" dirty="0" smtClean="0"/>
              <a:t>osób  fizycznych </a:t>
            </a:r>
            <a:r>
              <a:rPr lang="pl-PL" dirty="0"/>
              <a:t>oraz osób prawnych, o celach niezarobkowych, którego działania ukierunkowane są na rzecz zrównoważonego rozwoju obszarów gmin 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Podkowa </a:t>
            </a:r>
            <a:r>
              <a:rPr lang="pl-PL" b="1" dirty="0"/>
              <a:t>Leśna, Milanówek i Brwinów, </a:t>
            </a:r>
            <a:endParaRPr lang="pl-PL" b="1" dirty="0" smtClean="0"/>
          </a:p>
          <a:p>
            <a:pPr>
              <a:buNone/>
            </a:pPr>
            <a:r>
              <a:rPr lang="pl-PL" dirty="0" smtClean="0"/>
              <a:t>aktywizowania </a:t>
            </a:r>
            <a:r>
              <a:rPr lang="pl-PL" dirty="0"/>
              <a:t>mieszkańców</a:t>
            </a:r>
            <a:r>
              <a:rPr lang="pl-PL" dirty="0" smtClean="0"/>
              <a:t>,</a:t>
            </a:r>
          </a:p>
          <a:p>
            <a:pPr>
              <a:buNone/>
            </a:pPr>
            <a:r>
              <a:rPr lang="pl-PL" dirty="0" smtClean="0"/>
              <a:t>realizacji </a:t>
            </a:r>
            <a:r>
              <a:rPr lang="pl-PL" dirty="0"/>
              <a:t>lokalnej strategii rozwoju.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LOGO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8777" y="2777706"/>
            <a:ext cx="2898475" cy="22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Główne cele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5676" y="2560320"/>
            <a:ext cx="4591075" cy="3388196"/>
          </a:xfrm>
        </p:spPr>
        <p:txBody>
          <a:bodyPr>
            <a:normAutofit/>
          </a:bodyPr>
          <a:lstStyle/>
          <a:p>
            <a:r>
              <a:rPr lang="pl-PL" dirty="0" smtClean="0"/>
              <a:t>Rozwój społeczno- gospodarczy poprzez udostępnienie infrastruktury i świadczenie usług z wykorzystaniem innowacyjnych rozwiązań i współpracy międzysektorowej.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Ochrona środowiska i klimatu oraz wykorzystanie potencjału przyrodniczego i krajobrazu kulturowego wpływa na wysoką jakość życia mieszkańców, przyciąga nowych mieszkańców oraz turystów.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7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757408" cy="91524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Piramida podziału środków na realizację LSR</a:t>
            </a:r>
            <a:endParaRPr lang="pl-PL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9473984"/>
              </p:ext>
            </p:extLst>
          </p:nvPr>
        </p:nvGraphicFramePr>
        <p:xfrm>
          <a:off x="3258186" y="1786632"/>
          <a:ext cx="5831839" cy="394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3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naborów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Rok naboru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Zakres tematyczny naboru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Kwota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2016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b="1" u="sng" dirty="0">
                          <a:latin typeface="Times New Roman"/>
                          <a:ea typeface="Times New Roman"/>
                        </a:rPr>
                        <a:t>Konkurs</a:t>
                      </a:r>
                      <a:r>
                        <a:rPr lang="pl-PL" sz="900" b="1" dirty="0">
                          <a:latin typeface="Times New Roman"/>
                          <a:ea typeface="Times New Roman"/>
                        </a:rPr>
                        <a:t>: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I.3.1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Wspieranie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i powstawania nowych przedsiębiorstw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350 </a:t>
                      </a:r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tys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2017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b="1" u="sng" dirty="0">
                          <a:latin typeface="Times New Roman"/>
                          <a:ea typeface="Times New Roman"/>
                        </a:rPr>
                        <a:t>Konkursy: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I.1.1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Wspieranie powstawania nowych przedsięwzięć gospodarczych i społecznych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I.3.1.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Wspieranie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i powstawania nowych przedsiębiorstw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900 </a:t>
                      </a:r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tys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I.2.2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Wzmocnienie kapitału społecznego oraz rozwój produktów lokalnych 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b="1" u="sng" dirty="0">
                          <a:latin typeface="Times New Roman"/>
                          <a:ea typeface="Times New Roman"/>
                        </a:rPr>
                        <a:t>Granty: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I.2.1. 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Projekty innowacyjne w zakresie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organizacji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i zarządzania, usług szkoleniowych, doradczych w tym dla mieszkańców i lokalnych przedsiębiorców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I.2.2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Wzmocnienie kapitału społecznego oraz rozwój produktów lokalnych 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032000" y="3360419"/>
          <a:ext cx="6699045" cy="182880"/>
        </p:xfrm>
        <a:graphic>
          <a:graphicData uri="http://schemas.openxmlformats.org/drawingml/2006/table">
            <a:tbl>
              <a:tblPr/>
              <a:tblGrid>
                <a:gridCol w="669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3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naborów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Rok naboru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Zakres tematyczny naboru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Kwota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I.4.1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Projekty realizowane w ramach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tzw. Srebrnej ekonomii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I.3.1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Wspieranie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i powstawania nowych przedsiębiorstw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300 </a:t>
                      </a:r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tys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b="1" u="sng" dirty="0">
                          <a:latin typeface="Times New Roman"/>
                          <a:ea typeface="Times New Roman"/>
                        </a:rPr>
                        <a:t>Granty: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I.4.2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Projekty skierowane do grup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defaworyzowanych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I.4.1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Projekty realizowane w ramach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tzw. Srebrnej ekonomii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I.2.2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Wzmocnienie kapitału społecznego oraz rozwój produktów lokalnych 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II.1.1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Projekty służące promocji i rozwojowi turystyki, rekreacji i sportu , w tym działania promocyjne zasobów i potencjału obszaru LGD wobec obecnych i przyszłych mieszkańców oraz gości i turystów.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II.4.1.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Dobra jakość i dostępność komunikacyjna na obszarze LGD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3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naborów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Rok naboru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Zakres tematyczny naboru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Kwota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2019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b="1" u="sng" dirty="0">
                          <a:latin typeface="Times New Roman"/>
                          <a:ea typeface="Times New Roman"/>
                        </a:rPr>
                        <a:t>Konkursy: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I.1.1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Wspieranie powstawania nowych przedsięwzięć gospodarczych i społecznych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400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I.3.1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Wspieranie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i powstawania nowych przedsiębiorstw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850 </a:t>
                      </a:r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tys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b="1" u="sng" dirty="0">
                          <a:latin typeface="Times New Roman"/>
                          <a:ea typeface="Times New Roman"/>
                        </a:rPr>
                        <a:t>Granty: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II.3.1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Inicjatywy proekologiczne i prozdrowotne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2020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b="1" u="sng" dirty="0">
                          <a:latin typeface="Times New Roman"/>
                          <a:ea typeface="Times New Roman"/>
                        </a:rPr>
                        <a:t>Konkursy: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I.3.1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Wspieranie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i powstawania nowych przedsiębiorstw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500 </a:t>
                      </a:r>
                      <a:r>
                        <a:rPr lang="pl-PL" dirty="0" err="1" smtClean="0">
                          <a:solidFill>
                            <a:srgbClr val="FF0000"/>
                          </a:solidFill>
                        </a:rPr>
                        <a:t>tys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II.2.1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Tworzenie warunków do </a:t>
                      </a:r>
                      <a:r>
                        <a:rPr lang="pl-PL" sz="900" dirty="0" err="1">
                          <a:latin typeface="Times New Roman"/>
                          <a:ea typeface="Times New Roman"/>
                        </a:rPr>
                        <a:t>rozwoju</a:t>
                      </a: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 kultury, turystyki, rekreacji i sportu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Przedsięwzięcie II.2.2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imes New Roman"/>
                          <a:ea typeface="Times New Roman"/>
                        </a:rPr>
                        <a:t>Przedsięwzięcia inwestycyjne służące ochronie walorów przyrodniczych, zachowaniu ekosystemów, ochronie zabytkowej miejscowości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650 </a:t>
                      </a:r>
                      <a:r>
                        <a:rPr lang="pl-PL" dirty="0" err="1" smtClean="0"/>
                        <a:t>tys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032000" y="3184505"/>
          <a:ext cx="7274232" cy="182880"/>
        </p:xfrm>
        <a:graphic>
          <a:graphicData uri="http://schemas.openxmlformats.org/drawingml/2006/table">
            <a:tbl>
              <a:tblPr/>
              <a:tblGrid>
                <a:gridCol w="727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3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Szkolenie; "Zasady funkcjonowania organu decyzyjnego oraz metodyka oceny i wyboru operacji (grantów) do finansowania"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2556931"/>
            <a:ext cx="9692148" cy="3696385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Zakres tematyczny modułów samokształceniowych:</a:t>
            </a:r>
          </a:p>
          <a:p>
            <a:r>
              <a:rPr lang="pl-PL" dirty="0" smtClean="0"/>
              <a:t>Moduł 1. Istota i uwarunkowania podejścia LEADER w perspektywie finansowej UE 2014-2020, w kontekście wyzwań strategii Europa 2020.</a:t>
            </a:r>
          </a:p>
          <a:p>
            <a:r>
              <a:rPr lang="pl-PL" dirty="0" smtClean="0"/>
              <a:t>Moduł 2. Lokalna Strategia Rozwoju jako „scenariusz” zmian na obszarze kreowanych i wspieranych przez Lokalną Grupę Działania.</a:t>
            </a:r>
          </a:p>
          <a:p>
            <a:r>
              <a:rPr lang="pl-PL" dirty="0" smtClean="0"/>
              <a:t>Moduł 3. Logika interwencji w LSR a proces oceny i wyboru operacji (grantów) do finansowania.</a:t>
            </a:r>
          </a:p>
          <a:p>
            <a:r>
              <a:rPr lang="pl-PL" dirty="0" smtClean="0"/>
              <a:t>Moduł 4. Konstrukcja, rola, zadania i zasady funkcjonowania organu decyzyjnego LGD.</a:t>
            </a:r>
          </a:p>
          <a:p>
            <a:r>
              <a:rPr lang="pl-PL" dirty="0" smtClean="0"/>
              <a:t>Moduł 5. Procedura jej podstawowe składniki i zastosowanie w procesie oceny i wyboru operacji (grantów) do finansowania.</a:t>
            </a:r>
          </a:p>
          <a:p>
            <a:r>
              <a:rPr lang="pl-PL" dirty="0" smtClean="0"/>
              <a:t>Moduł 6. Zasady i metodyka postępowania w procesie oceny i wyboru operacji (grantów) do finansowania.</a:t>
            </a:r>
          </a:p>
          <a:p>
            <a:r>
              <a:rPr lang="pl-PL" dirty="0" smtClean="0"/>
              <a:t>Moduł 7. Lokalne kryteria oceny a cele i wskaźniki lokalnej strategii </a:t>
            </a:r>
            <a:r>
              <a:rPr lang="pl-PL" dirty="0" err="1" smtClean="0"/>
              <a:t>rozwoju</a:t>
            </a:r>
            <a:r>
              <a:rPr lang="pl-PL" dirty="0" smtClean="0"/>
              <a:t> – </a:t>
            </a:r>
            <a:r>
              <a:rPr lang="pl-PL" dirty="0" err="1" smtClean="0"/>
              <a:t>związek</a:t>
            </a:r>
            <a:r>
              <a:rPr lang="pl-PL" dirty="0" smtClean="0"/>
              <a:t> przyczynowo skutkowy warunkujący skuteczność wdrażania LSR.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4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/>
              <a:t> JAK PRAWIDŁOWO SPORZĄDZIĆ BIZNESPLAN, ŻEBY WYKAZAŁ UZASADNIENIE EKONOMICZNE, KTÓRE UZNA ZA PRAWIDŁOWE PODMIOT WDRAŻAJĄCY</a:t>
            </a:r>
            <a:endParaRPr lang="pl-PL" sz="27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Istotą BP jest sformułowanie zamierzeń na bliższą lub dalszą przyszłość firmy, z oszacowaniem środków pieniężnych własnych lub obcych oraz sposobów działania, aby zrealizować założone cele.</a:t>
            </a:r>
          </a:p>
          <a:p>
            <a:r>
              <a:rPr lang="pl-PL" dirty="0" err="1" smtClean="0"/>
              <a:t>Wprzypadku</a:t>
            </a:r>
            <a:r>
              <a:rPr lang="pl-PL" dirty="0" smtClean="0"/>
              <a:t> </a:t>
            </a:r>
            <a:r>
              <a:rPr lang="pl-PL" dirty="0" err="1" smtClean="0"/>
              <a:t>poddziałania</a:t>
            </a:r>
            <a:r>
              <a:rPr lang="pl-PL" dirty="0" smtClean="0"/>
              <a:t> 19.2 przyszłość firmy dotyczy okresu 2/3 lat od dokonania przez </a:t>
            </a:r>
            <a:r>
              <a:rPr lang="pl-PL" dirty="0" err="1" smtClean="0"/>
              <a:t>ARiMR</a:t>
            </a:r>
            <a:r>
              <a:rPr lang="pl-PL" dirty="0" smtClean="0"/>
              <a:t> płatności ostatecznej, w zależności od rodzaju wsparcia i podmiotu.</a:t>
            </a:r>
          </a:p>
          <a:p>
            <a:r>
              <a:rPr lang="pl-PL" dirty="0" smtClean="0"/>
              <a:t>BP ma wymiar strategiczny:</a:t>
            </a:r>
          </a:p>
          <a:p>
            <a:r>
              <a:rPr lang="pl-PL" dirty="0" smtClean="0"/>
              <a:t>–z jednej strony sporządza się go dla potrzeb uzyskania wsparcia, </a:t>
            </a:r>
          </a:p>
          <a:p>
            <a:r>
              <a:rPr lang="pl-PL" dirty="0" smtClean="0"/>
              <a:t>–z drugiej zaś –jest planem operatywnym </a:t>
            </a:r>
            <a:r>
              <a:rPr lang="pl-PL" i="1" dirty="0" smtClean="0"/>
              <a:t>(zawiera charakterystykę obecnej/przyszłej działalności firmy oraz przedstawia obecne/przyszłe cele marketingowe, finansowe oraz ekonomiczne firmy).</a:t>
            </a:r>
          </a:p>
          <a:p>
            <a:r>
              <a:rPr lang="pl-PL" dirty="0" smtClean="0"/>
              <a:t>Ten dualizm sprawia, że BP służy podejmowaniu decyzji zarówno strategicznych, jak i operacyjnych.</a:t>
            </a:r>
          </a:p>
          <a:p>
            <a:r>
              <a:rPr lang="pl-PL" dirty="0" smtClean="0"/>
              <a:t>Jest zatem tworzony w celach planistycznych, zarówno na wewnętrzne, jak i zewnętrzne potrzeby firmy.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1464</Words>
  <Application>Microsoft Office PowerPoint</Application>
  <PresentationFormat>Panoramiczny</PresentationFormat>
  <Paragraphs>173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Garamond</vt:lpstr>
      <vt:lpstr>Symbol</vt:lpstr>
      <vt:lpstr>Times New Roman</vt:lpstr>
      <vt:lpstr>Organiczny</vt:lpstr>
      <vt:lpstr>Wdrażanie  LSR 2014-2020</vt:lpstr>
      <vt:lpstr>Stowarzyszenie Lokalna Grupa Działania „Zielone Sąsiedztwo”</vt:lpstr>
      <vt:lpstr>Główne cele LSR</vt:lpstr>
      <vt:lpstr>Piramida podziału środków na realizację LSR</vt:lpstr>
      <vt:lpstr>Harmonogram naborów</vt:lpstr>
      <vt:lpstr>Harmonogram naborów</vt:lpstr>
      <vt:lpstr>Harmonogram naborów</vt:lpstr>
      <vt:lpstr>Szkolenie; "Zasady funkcjonowania organu decyzyjnego oraz metodyka oceny i wyboru operacji (grantów) do finansowania"</vt:lpstr>
      <vt:lpstr>  JAK PRAWIDŁOWO SPORZĄDZIĆ BIZNESPLAN, ŻEBY WYKAZAŁ UZASADNIENIE EKONOMICZNE, KTÓRE UZNA ZA PRAWIDŁOWE PODMIOT WDRAŻAJĄCY</vt:lpstr>
      <vt:lpstr>ZOBOWIĄZANIA WYNIKAJĄCE Z POSTANOWIEŃ UMOWY O PRZYZNANIU POMOCY</vt:lpstr>
      <vt:lpstr>ZOBOWIĄZANIA WYNIKAJĄCE Z POSTANOWIEŃ UMOWY O PRZYZNANIU POMOCY</vt:lpstr>
      <vt:lpstr>ZOBOWIĄZANIA WYNIKAJĄCE Z POSTANOWIEŃ UMOWY O PRZYZNANIU POMOCY</vt:lpstr>
      <vt:lpstr>ZOBOWIĄZANIA WYNIKAJĄCE Z POSTANOWIEŃ UMOWY O PRZYZNANIU POMOCY</vt:lpstr>
      <vt:lpstr>ZOBOWIĄZANIA WYNIKAJĄCE Z POSTANOWIEŃ UMOWY O PRZYZNANIU POMOCY</vt:lpstr>
      <vt:lpstr>Wykaz Obowiązków Członka Rady Oceniającej zgodne z Regulaminem Rady Oceniającej Stowarzyszenia LGD "Zielone Sąsiedztwo" </vt:lpstr>
      <vt:lpstr>Dziękujemy za Państwa obecność i uwagę.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Dąbrówka</dc:creator>
  <cp:lastModifiedBy>Sylwia Dąbrówka</cp:lastModifiedBy>
  <cp:revision>24</cp:revision>
  <dcterms:created xsi:type="dcterms:W3CDTF">2016-10-17T11:48:28Z</dcterms:created>
  <dcterms:modified xsi:type="dcterms:W3CDTF">2017-02-22T08:55:44Z</dcterms:modified>
</cp:coreProperties>
</file>