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5" r:id="rId1"/>
  </p:sldMasterIdLst>
  <p:notesMasterIdLst>
    <p:notesMasterId r:id="rId40"/>
  </p:notesMasterIdLst>
  <p:sldIdLst>
    <p:sldId id="256" r:id="rId2"/>
    <p:sldId id="272" r:id="rId3"/>
    <p:sldId id="283" r:id="rId4"/>
    <p:sldId id="327" r:id="rId5"/>
    <p:sldId id="328" r:id="rId6"/>
    <p:sldId id="286" r:id="rId7"/>
    <p:sldId id="282" r:id="rId8"/>
    <p:sldId id="284" r:id="rId9"/>
    <p:sldId id="293" r:id="rId10"/>
    <p:sldId id="322" r:id="rId11"/>
    <p:sldId id="323" r:id="rId12"/>
    <p:sldId id="288" r:id="rId13"/>
    <p:sldId id="289" r:id="rId14"/>
    <p:sldId id="291" r:id="rId15"/>
    <p:sldId id="313" r:id="rId16"/>
    <p:sldId id="317" r:id="rId17"/>
    <p:sldId id="314" r:id="rId18"/>
    <p:sldId id="316" r:id="rId19"/>
    <p:sldId id="304" r:id="rId20"/>
    <p:sldId id="302" r:id="rId21"/>
    <p:sldId id="315" r:id="rId22"/>
    <p:sldId id="325" r:id="rId23"/>
    <p:sldId id="292" r:id="rId24"/>
    <p:sldId id="294" r:id="rId25"/>
    <p:sldId id="281" r:id="rId26"/>
    <p:sldId id="298" r:id="rId27"/>
    <p:sldId id="296" r:id="rId28"/>
    <p:sldId id="326" r:id="rId29"/>
    <p:sldId id="297" r:id="rId30"/>
    <p:sldId id="311" r:id="rId31"/>
    <p:sldId id="312" r:id="rId32"/>
    <p:sldId id="318" r:id="rId33"/>
    <p:sldId id="319" r:id="rId34"/>
    <p:sldId id="320" r:id="rId35"/>
    <p:sldId id="321" r:id="rId36"/>
    <p:sldId id="300" r:id="rId37"/>
    <p:sldId id="301" r:id="rId38"/>
    <p:sldId id="271" r:id="rId39"/>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85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92" autoAdjust="0"/>
    <p:restoredTop sz="94660"/>
  </p:normalViewPr>
  <p:slideViewPr>
    <p:cSldViewPr snapToGrid="0">
      <p:cViewPr varScale="1">
        <p:scale>
          <a:sx n="62" d="100"/>
          <a:sy n="62" d="100"/>
        </p:scale>
        <p:origin x="76" y="3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E5BBCF-80A3-45F7-9CCE-8872514C8B07}" type="datetimeFigureOut">
              <a:rPr lang="pl-PL" smtClean="0"/>
              <a:t>2017-03-08</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E76894-85FD-491A-A05A-D8D118B2BAF7}" type="slidenum">
              <a:rPr lang="pl-PL" smtClean="0"/>
              <a:t>‹#›</a:t>
            </a:fld>
            <a:endParaRPr lang="pl-PL"/>
          </a:p>
        </p:txBody>
      </p:sp>
    </p:spTree>
    <p:extLst>
      <p:ext uri="{BB962C8B-B14F-4D97-AF65-F5344CB8AC3E}">
        <p14:creationId xmlns:p14="http://schemas.microsoft.com/office/powerpoint/2010/main" val="539593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2CA6D540-BE03-4B2E-9D9B-26511BD4D951}" type="datetime1">
              <a:rPr lang="pl-PL" smtClean="0"/>
              <a:t>2017-03-08</a:t>
            </a:fld>
            <a:endParaRPr lang="pl-PL"/>
          </a:p>
        </p:txBody>
      </p:sp>
      <p:sp>
        <p:nvSpPr>
          <p:cNvPr id="5" name="Symbol zastępczy stopki 4"/>
          <p:cNvSpPr>
            <a:spLocks noGrp="1"/>
          </p:cNvSpPr>
          <p:nvPr>
            <p:ph type="ftr" sz="quarter" idx="11"/>
          </p:nvPr>
        </p:nvSpPr>
        <p:spPr/>
        <p:txBody>
          <a:bodyPr/>
          <a:lstStyle/>
          <a:p>
            <a:r>
              <a:rPr lang="pl-PL" smtClean="0"/>
              <a:t>Zasady ubiegania się o środki z PROW 2014-2020 za pośrednictwem LGD "Zielone Sąsiedztwo"</a:t>
            </a:r>
            <a:endParaRPr lang="pl-PL"/>
          </a:p>
        </p:txBody>
      </p:sp>
      <p:sp>
        <p:nvSpPr>
          <p:cNvPr id="6" name="Symbol zastępczy numeru slajdu 5"/>
          <p:cNvSpPr>
            <a:spLocks noGrp="1"/>
          </p:cNvSpPr>
          <p:nvPr>
            <p:ph type="sldNum" sz="quarter" idx="12"/>
          </p:nvPr>
        </p:nvSpPr>
        <p:spPr/>
        <p:txBody>
          <a:bodyPr/>
          <a:lstStyle/>
          <a:p>
            <a:fld id="{6644DB17-9F8C-4852-B4A4-F7E18995029A}" type="slidenum">
              <a:rPr lang="pl-PL" smtClean="0"/>
              <a:pPr/>
              <a:t>‹#›</a:t>
            </a:fld>
            <a:endParaRPr lang="pl-PL"/>
          </a:p>
        </p:txBody>
      </p:sp>
    </p:spTree>
    <p:extLst>
      <p:ext uri="{BB962C8B-B14F-4D97-AF65-F5344CB8AC3E}">
        <p14:creationId xmlns:p14="http://schemas.microsoft.com/office/powerpoint/2010/main" val="2208590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B1BA76D8-7C7F-4368-832F-5BD46EC383CF}" type="datetime1">
              <a:rPr lang="pl-PL" smtClean="0"/>
              <a:t>2017-03-08</a:t>
            </a:fld>
            <a:endParaRPr lang="pl-PL"/>
          </a:p>
        </p:txBody>
      </p:sp>
      <p:sp>
        <p:nvSpPr>
          <p:cNvPr id="5" name="Symbol zastępczy stopki 4"/>
          <p:cNvSpPr>
            <a:spLocks noGrp="1"/>
          </p:cNvSpPr>
          <p:nvPr>
            <p:ph type="ftr" sz="quarter" idx="11"/>
          </p:nvPr>
        </p:nvSpPr>
        <p:spPr/>
        <p:txBody>
          <a:bodyPr/>
          <a:lstStyle/>
          <a:p>
            <a:r>
              <a:rPr lang="pl-PL" smtClean="0"/>
              <a:t>Zasady ubiegania się o środki z PROW 2014-2020 za pośrednictwem LGD "Zielone Sąsiedztwo"</a:t>
            </a:r>
            <a:endParaRPr lang="pl-PL"/>
          </a:p>
        </p:txBody>
      </p:sp>
      <p:sp>
        <p:nvSpPr>
          <p:cNvPr id="6" name="Symbol zastępczy numeru slajdu 5"/>
          <p:cNvSpPr>
            <a:spLocks noGrp="1"/>
          </p:cNvSpPr>
          <p:nvPr>
            <p:ph type="sldNum" sz="quarter" idx="12"/>
          </p:nvPr>
        </p:nvSpPr>
        <p:spPr/>
        <p:txBody>
          <a:bodyPr/>
          <a:lstStyle/>
          <a:p>
            <a:fld id="{6644DB17-9F8C-4852-B4A4-F7E18995029A}" type="slidenum">
              <a:rPr lang="pl-PL" smtClean="0"/>
              <a:pPr/>
              <a:t>‹#›</a:t>
            </a:fld>
            <a:endParaRPr lang="pl-PL"/>
          </a:p>
        </p:txBody>
      </p:sp>
    </p:spTree>
    <p:extLst>
      <p:ext uri="{BB962C8B-B14F-4D97-AF65-F5344CB8AC3E}">
        <p14:creationId xmlns:p14="http://schemas.microsoft.com/office/powerpoint/2010/main" val="4092923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D471E771-4E9B-4719-8C82-029CC5D612C2}" type="datetime1">
              <a:rPr lang="pl-PL" smtClean="0"/>
              <a:t>2017-03-08</a:t>
            </a:fld>
            <a:endParaRPr lang="pl-PL"/>
          </a:p>
        </p:txBody>
      </p:sp>
      <p:sp>
        <p:nvSpPr>
          <p:cNvPr id="5" name="Symbol zastępczy stopki 4"/>
          <p:cNvSpPr>
            <a:spLocks noGrp="1"/>
          </p:cNvSpPr>
          <p:nvPr>
            <p:ph type="ftr" sz="quarter" idx="11"/>
          </p:nvPr>
        </p:nvSpPr>
        <p:spPr/>
        <p:txBody>
          <a:bodyPr/>
          <a:lstStyle/>
          <a:p>
            <a:r>
              <a:rPr lang="pl-PL" smtClean="0"/>
              <a:t>Zasady ubiegania się o środki z PROW 2014-2020 za pośrednictwem LGD "Zielone Sąsiedztwo"</a:t>
            </a:r>
            <a:endParaRPr lang="pl-PL"/>
          </a:p>
        </p:txBody>
      </p:sp>
      <p:sp>
        <p:nvSpPr>
          <p:cNvPr id="6" name="Symbol zastępczy numeru slajdu 5"/>
          <p:cNvSpPr>
            <a:spLocks noGrp="1"/>
          </p:cNvSpPr>
          <p:nvPr>
            <p:ph type="sldNum" sz="quarter" idx="12"/>
          </p:nvPr>
        </p:nvSpPr>
        <p:spPr/>
        <p:txBody>
          <a:bodyPr/>
          <a:lstStyle/>
          <a:p>
            <a:fld id="{6644DB17-9F8C-4852-B4A4-F7E18995029A}" type="slidenum">
              <a:rPr lang="pl-PL" smtClean="0"/>
              <a:pPr/>
              <a:t>‹#›</a:t>
            </a:fld>
            <a:endParaRPr lang="pl-PL"/>
          </a:p>
        </p:txBody>
      </p:sp>
    </p:spTree>
    <p:extLst>
      <p:ext uri="{BB962C8B-B14F-4D97-AF65-F5344CB8AC3E}">
        <p14:creationId xmlns:p14="http://schemas.microsoft.com/office/powerpoint/2010/main" val="3833941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2C7FE1A7-F837-49D8-B264-231A920D0B1D}" type="datetime1">
              <a:rPr lang="pl-PL" smtClean="0"/>
              <a:t>2017-03-08</a:t>
            </a:fld>
            <a:endParaRPr lang="pl-PL"/>
          </a:p>
        </p:txBody>
      </p:sp>
      <p:sp>
        <p:nvSpPr>
          <p:cNvPr id="5" name="Symbol zastępczy stopki 4"/>
          <p:cNvSpPr>
            <a:spLocks noGrp="1"/>
          </p:cNvSpPr>
          <p:nvPr>
            <p:ph type="ftr" sz="quarter" idx="11"/>
          </p:nvPr>
        </p:nvSpPr>
        <p:spPr/>
        <p:txBody>
          <a:bodyPr/>
          <a:lstStyle/>
          <a:p>
            <a:r>
              <a:rPr lang="pl-PL" smtClean="0"/>
              <a:t>Zasady ubiegania się o środki z PROW 2014-2020 za pośrednictwem LGD "Zielone Sąsiedztwo"</a:t>
            </a:r>
            <a:endParaRPr lang="pl-PL"/>
          </a:p>
        </p:txBody>
      </p:sp>
      <p:sp>
        <p:nvSpPr>
          <p:cNvPr id="6" name="Symbol zastępczy numeru slajdu 5"/>
          <p:cNvSpPr>
            <a:spLocks noGrp="1"/>
          </p:cNvSpPr>
          <p:nvPr>
            <p:ph type="sldNum" sz="quarter" idx="12"/>
          </p:nvPr>
        </p:nvSpPr>
        <p:spPr/>
        <p:txBody>
          <a:bodyPr/>
          <a:lstStyle/>
          <a:p>
            <a:fld id="{6644DB17-9F8C-4852-B4A4-F7E18995029A}" type="slidenum">
              <a:rPr lang="pl-PL" smtClean="0"/>
              <a:pPr/>
              <a:t>‹#›</a:t>
            </a:fld>
            <a:endParaRPr lang="pl-PL"/>
          </a:p>
        </p:txBody>
      </p:sp>
    </p:spTree>
    <p:extLst>
      <p:ext uri="{BB962C8B-B14F-4D97-AF65-F5344CB8AC3E}">
        <p14:creationId xmlns:p14="http://schemas.microsoft.com/office/powerpoint/2010/main" val="2607055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Edytuj style wzorca tekstu</a:t>
            </a:r>
          </a:p>
        </p:txBody>
      </p:sp>
      <p:sp>
        <p:nvSpPr>
          <p:cNvPr id="4" name="Symbol zastępczy daty 3"/>
          <p:cNvSpPr>
            <a:spLocks noGrp="1"/>
          </p:cNvSpPr>
          <p:nvPr>
            <p:ph type="dt" sz="half" idx="10"/>
          </p:nvPr>
        </p:nvSpPr>
        <p:spPr/>
        <p:txBody>
          <a:bodyPr/>
          <a:lstStyle/>
          <a:p>
            <a:fld id="{EF1C2127-96D4-4902-8F4E-99A52559A470}" type="datetime1">
              <a:rPr lang="pl-PL" smtClean="0"/>
              <a:t>2017-03-08</a:t>
            </a:fld>
            <a:endParaRPr lang="pl-PL"/>
          </a:p>
        </p:txBody>
      </p:sp>
      <p:sp>
        <p:nvSpPr>
          <p:cNvPr id="5" name="Symbol zastępczy stopki 4"/>
          <p:cNvSpPr>
            <a:spLocks noGrp="1"/>
          </p:cNvSpPr>
          <p:nvPr>
            <p:ph type="ftr" sz="quarter" idx="11"/>
          </p:nvPr>
        </p:nvSpPr>
        <p:spPr/>
        <p:txBody>
          <a:bodyPr/>
          <a:lstStyle/>
          <a:p>
            <a:r>
              <a:rPr lang="pl-PL" smtClean="0"/>
              <a:t>Zasady ubiegania się o środki z PROW 2014-2020 za pośrednictwem LGD "Zielone Sąsiedztwo"</a:t>
            </a:r>
            <a:endParaRPr lang="pl-PL"/>
          </a:p>
        </p:txBody>
      </p:sp>
      <p:sp>
        <p:nvSpPr>
          <p:cNvPr id="6" name="Symbol zastępczy numeru slajdu 5"/>
          <p:cNvSpPr>
            <a:spLocks noGrp="1"/>
          </p:cNvSpPr>
          <p:nvPr>
            <p:ph type="sldNum" sz="quarter" idx="12"/>
          </p:nvPr>
        </p:nvSpPr>
        <p:spPr/>
        <p:txBody>
          <a:bodyPr/>
          <a:lstStyle/>
          <a:p>
            <a:fld id="{6644DB17-9F8C-4852-B4A4-F7E18995029A}" type="slidenum">
              <a:rPr lang="pl-PL" smtClean="0"/>
              <a:pPr/>
              <a:t>‹#›</a:t>
            </a:fld>
            <a:endParaRPr lang="pl-PL"/>
          </a:p>
        </p:txBody>
      </p:sp>
    </p:spTree>
    <p:extLst>
      <p:ext uri="{BB962C8B-B14F-4D97-AF65-F5344CB8AC3E}">
        <p14:creationId xmlns:p14="http://schemas.microsoft.com/office/powerpoint/2010/main" val="1637096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838200" y="1825625"/>
            <a:ext cx="5181600" cy="435133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72200" y="1825625"/>
            <a:ext cx="5181600" cy="435133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F77C7201-5651-4F6E-ACAB-B7CD47B11A62}" type="datetime1">
              <a:rPr lang="pl-PL" smtClean="0"/>
              <a:t>2017-03-08</a:t>
            </a:fld>
            <a:endParaRPr lang="pl-PL"/>
          </a:p>
        </p:txBody>
      </p:sp>
      <p:sp>
        <p:nvSpPr>
          <p:cNvPr id="6" name="Symbol zastępczy stopki 5"/>
          <p:cNvSpPr>
            <a:spLocks noGrp="1"/>
          </p:cNvSpPr>
          <p:nvPr>
            <p:ph type="ftr" sz="quarter" idx="11"/>
          </p:nvPr>
        </p:nvSpPr>
        <p:spPr/>
        <p:txBody>
          <a:bodyPr/>
          <a:lstStyle/>
          <a:p>
            <a:r>
              <a:rPr lang="pl-PL" smtClean="0"/>
              <a:t>Zasady ubiegania się o środki z PROW 2014-2020 za pośrednictwem LGD "Zielone Sąsiedztwo"</a:t>
            </a:r>
            <a:endParaRPr lang="pl-PL"/>
          </a:p>
        </p:txBody>
      </p:sp>
      <p:sp>
        <p:nvSpPr>
          <p:cNvPr id="7" name="Symbol zastępczy numeru slajdu 6"/>
          <p:cNvSpPr>
            <a:spLocks noGrp="1"/>
          </p:cNvSpPr>
          <p:nvPr>
            <p:ph type="sldNum" sz="quarter" idx="12"/>
          </p:nvPr>
        </p:nvSpPr>
        <p:spPr/>
        <p:txBody>
          <a:bodyPr/>
          <a:lstStyle/>
          <a:p>
            <a:fld id="{6644DB17-9F8C-4852-B4A4-F7E18995029A}" type="slidenum">
              <a:rPr lang="pl-PL" smtClean="0"/>
              <a:pPr/>
              <a:t>‹#›</a:t>
            </a:fld>
            <a:endParaRPr lang="pl-PL"/>
          </a:p>
        </p:txBody>
      </p:sp>
    </p:spTree>
    <p:extLst>
      <p:ext uri="{BB962C8B-B14F-4D97-AF65-F5344CB8AC3E}">
        <p14:creationId xmlns:p14="http://schemas.microsoft.com/office/powerpoint/2010/main" val="3452985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80879649-4A1C-487E-8769-F19CFB68B3BA}" type="datetime1">
              <a:rPr lang="pl-PL" smtClean="0"/>
              <a:t>2017-03-08</a:t>
            </a:fld>
            <a:endParaRPr lang="pl-PL"/>
          </a:p>
        </p:txBody>
      </p:sp>
      <p:sp>
        <p:nvSpPr>
          <p:cNvPr id="8" name="Symbol zastępczy stopki 7"/>
          <p:cNvSpPr>
            <a:spLocks noGrp="1"/>
          </p:cNvSpPr>
          <p:nvPr>
            <p:ph type="ftr" sz="quarter" idx="11"/>
          </p:nvPr>
        </p:nvSpPr>
        <p:spPr/>
        <p:txBody>
          <a:bodyPr/>
          <a:lstStyle/>
          <a:p>
            <a:r>
              <a:rPr lang="pl-PL" smtClean="0"/>
              <a:t>Zasady ubiegania się o środki z PROW 2014-2020 za pośrednictwem LGD "Zielone Sąsiedztwo"</a:t>
            </a:r>
            <a:endParaRPr lang="pl-PL"/>
          </a:p>
        </p:txBody>
      </p:sp>
      <p:sp>
        <p:nvSpPr>
          <p:cNvPr id="9" name="Symbol zastępczy numeru slajdu 8"/>
          <p:cNvSpPr>
            <a:spLocks noGrp="1"/>
          </p:cNvSpPr>
          <p:nvPr>
            <p:ph type="sldNum" sz="quarter" idx="12"/>
          </p:nvPr>
        </p:nvSpPr>
        <p:spPr/>
        <p:txBody>
          <a:bodyPr/>
          <a:lstStyle/>
          <a:p>
            <a:fld id="{6644DB17-9F8C-4852-B4A4-F7E18995029A}" type="slidenum">
              <a:rPr lang="pl-PL" smtClean="0"/>
              <a:pPr/>
              <a:t>‹#›</a:t>
            </a:fld>
            <a:endParaRPr lang="pl-PL"/>
          </a:p>
        </p:txBody>
      </p:sp>
    </p:spTree>
    <p:extLst>
      <p:ext uri="{BB962C8B-B14F-4D97-AF65-F5344CB8AC3E}">
        <p14:creationId xmlns:p14="http://schemas.microsoft.com/office/powerpoint/2010/main" val="1620705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CC7002D-7B7B-46A1-98F8-F26BE2F616C9}" type="datetime1">
              <a:rPr lang="pl-PL" smtClean="0"/>
              <a:t>2017-03-08</a:t>
            </a:fld>
            <a:endParaRPr lang="pl-PL"/>
          </a:p>
        </p:txBody>
      </p:sp>
      <p:sp>
        <p:nvSpPr>
          <p:cNvPr id="4" name="Symbol zastępczy stopki 3"/>
          <p:cNvSpPr>
            <a:spLocks noGrp="1"/>
          </p:cNvSpPr>
          <p:nvPr>
            <p:ph type="ftr" sz="quarter" idx="11"/>
          </p:nvPr>
        </p:nvSpPr>
        <p:spPr/>
        <p:txBody>
          <a:bodyPr/>
          <a:lstStyle/>
          <a:p>
            <a:r>
              <a:rPr lang="pl-PL" smtClean="0"/>
              <a:t>Zasady ubiegania się o środki z PROW 2014-2020 za pośrednictwem LGD "Zielone Sąsiedztwo"</a:t>
            </a:r>
            <a:endParaRPr lang="pl-PL"/>
          </a:p>
        </p:txBody>
      </p:sp>
      <p:sp>
        <p:nvSpPr>
          <p:cNvPr id="5" name="Symbol zastępczy numeru slajdu 4"/>
          <p:cNvSpPr>
            <a:spLocks noGrp="1"/>
          </p:cNvSpPr>
          <p:nvPr>
            <p:ph type="sldNum" sz="quarter" idx="12"/>
          </p:nvPr>
        </p:nvSpPr>
        <p:spPr/>
        <p:txBody>
          <a:bodyPr/>
          <a:lstStyle/>
          <a:p>
            <a:fld id="{6644DB17-9F8C-4852-B4A4-F7E18995029A}" type="slidenum">
              <a:rPr lang="pl-PL" smtClean="0"/>
              <a:pPr/>
              <a:t>‹#›</a:t>
            </a:fld>
            <a:endParaRPr lang="pl-PL"/>
          </a:p>
        </p:txBody>
      </p:sp>
    </p:spTree>
    <p:extLst>
      <p:ext uri="{BB962C8B-B14F-4D97-AF65-F5344CB8AC3E}">
        <p14:creationId xmlns:p14="http://schemas.microsoft.com/office/powerpoint/2010/main" val="2109844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8FF704BE-870A-4764-9514-C83082F773D5}" type="datetime1">
              <a:rPr lang="pl-PL" smtClean="0"/>
              <a:t>2017-03-08</a:t>
            </a:fld>
            <a:endParaRPr lang="pl-PL"/>
          </a:p>
        </p:txBody>
      </p:sp>
      <p:sp>
        <p:nvSpPr>
          <p:cNvPr id="3" name="Symbol zastępczy stopki 2"/>
          <p:cNvSpPr>
            <a:spLocks noGrp="1"/>
          </p:cNvSpPr>
          <p:nvPr>
            <p:ph type="ftr" sz="quarter" idx="11"/>
          </p:nvPr>
        </p:nvSpPr>
        <p:spPr/>
        <p:txBody>
          <a:bodyPr/>
          <a:lstStyle/>
          <a:p>
            <a:r>
              <a:rPr lang="pl-PL" smtClean="0"/>
              <a:t>Zasady ubiegania się o środki z PROW 2014-2020 za pośrednictwem LGD "Zielone Sąsiedztwo"</a:t>
            </a:r>
            <a:endParaRPr lang="pl-PL"/>
          </a:p>
        </p:txBody>
      </p:sp>
      <p:sp>
        <p:nvSpPr>
          <p:cNvPr id="4" name="Symbol zastępczy numeru slajdu 3"/>
          <p:cNvSpPr>
            <a:spLocks noGrp="1"/>
          </p:cNvSpPr>
          <p:nvPr>
            <p:ph type="sldNum" sz="quarter" idx="12"/>
          </p:nvPr>
        </p:nvSpPr>
        <p:spPr/>
        <p:txBody>
          <a:bodyPr/>
          <a:lstStyle/>
          <a:p>
            <a:fld id="{6644DB17-9F8C-4852-B4A4-F7E18995029A}" type="slidenum">
              <a:rPr lang="pl-PL" smtClean="0"/>
              <a:pPr/>
              <a:t>‹#›</a:t>
            </a:fld>
            <a:endParaRPr lang="pl-PL"/>
          </a:p>
        </p:txBody>
      </p:sp>
    </p:spTree>
    <p:extLst>
      <p:ext uri="{BB962C8B-B14F-4D97-AF65-F5344CB8AC3E}">
        <p14:creationId xmlns:p14="http://schemas.microsoft.com/office/powerpoint/2010/main" val="3022515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Symbol zastępczy daty 4"/>
          <p:cNvSpPr>
            <a:spLocks noGrp="1"/>
          </p:cNvSpPr>
          <p:nvPr>
            <p:ph type="dt" sz="half" idx="10"/>
          </p:nvPr>
        </p:nvSpPr>
        <p:spPr/>
        <p:txBody>
          <a:bodyPr/>
          <a:lstStyle/>
          <a:p>
            <a:fld id="{4760DF13-E611-4DF6-BCA3-38588943ECA5}" type="datetime1">
              <a:rPr lang="pl-PL" smtClean="0"/>
              <a:t>2017-03-08</a:t>
            </a:fld>
            <a:endParaRPr lang="pl-PL"/>
          </a:p>
        </p:txBody>
      </p:sp>
      <p:sp>
        <p:nvSpPr>
          <p:cNvPr id="6" name="Symbol zastępczy stopki 5"/>
          <p:cNvSpPr>
            <a:spLocks noGrp="1"/>
          </p:cNvSpPr>
          <p:nvPr>
            <p:ph type="ftr" sz="quarter" idx="11"/>
          </p:nvPr>
        </p:nvSpPr>
        <p:spPr/>
        <p:txBody>
          <a:bodyPr/>
          <a:lstStyle/>
          <a:p>
            <a:r>
              <a:rPr lang="pl-PL" smtClean="0"/>
              <a:t>Zasady ubiegania się o środki z PROW 2014-2020 za pośrednictwem LGD "Zielone Sąsiedztwo"</a:t>
            </a:r>
            <a:endParaRPr lang="pl-PL"/>
          </a:p>
        </p:txBody>
      </p:sp>
      <p:sp>
        <p:nvSpPr>
          <p:cNvPr id="7" name="Symbol zastępczy numeru slajdu 6"/>
          <p:cNvSpPr>
            <a:spLocks noGrp="1"/>
          </p:cNvSpPr>
          <p:nvPr>
            <p:ph type="sldNum" sz="quarter" idx="12"/>
          </p:nvPr>
        </p:nvSpPr>
        <p:spPr/>
        <p:txBody>
          <a:bodyPr/>
          <a:lstStyle/>
          <a:p>
            <a:fld id="{6644DB17-9F8C-4852-B4A4-F7E18995029A}" type="slidenum">
              <a:rPr lang="pl-PL" smtClean="0"/>
              <a:pPr/>
              <a:t>‹#›</a:t>
            </a:fld>
            <a:endParaRPr lang="pl-PL"/>
          </a:p>
        </p:txBody>
      </p:sp>
    </p:spTree>
    <p:extLst>
      <p:ext uri="{BB962C8B-B14F-4D97-AF65-F5344CB8AC3E}">
        <p14:creationId xmlns:p14="http://schemas.microsoft.com/office/powerpoint/2010/main" val="610851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Symbol zastępczy daty 4"/>
          <p:cNvSpPr>
            <a:spLocks noGrp="1"/>
          </p:cNvSpPr>
          <p:nvPr>
            <p:ph type="dt" sz="half" idx="10"/>
          </p:nvPr>
        </p:nvSpPr>
        <p:spPr/>
        <p:txBody>
          <a:bodyPr/>
          <a:lstStyle/>
          <a:p>
            <a:fld id="{3CBDF502-D3C1-4DE1-9EAD-0B77E176A800}" type="datetime1">
              <a:rPr lang="pl-PL" smtClean="0"/>
              <a:t>2017-03-08</a:t>
            </a:fld>
            <a:endParaRPr lang="pl-PL"/>
          </a:p>
        </p:txBody>
      </p:sp>
      <p:sp>
        <p:nvSpPr>
          <p:cNvPr id="6" name="Symbol zastępczy stopki 5"/>
          <p:cNvSpPr>
            <a:spLocks noGrp="1"/>
          </p:cNvSpPr>
          <p:nvPr>
            <p:ph type="ftr" sz="quarter" idx="11"/>
          </p:nvPr>
        </p:nvSpPr>
        <p:spPr/>
        <p:txBody>
          <a:bodyPr/>
          <a:lstStyle/>
          <a:p>
            <a:r>
              <a:rPr lang="pl-PL" smtClean="0"/>
              <a:t>Zasady ubiegania się o środki z PROW 2014-2020 za pośrednictwem LGD "Zielone Sąsiedztwo"</a:t>
            </a:r>
            <a:endParaRPr lang="pl-PL"/>
          </a:p>
        </p:txBody>
      </p:sp>
      <p:sp>
        <p:nvSpPr>
          <p:cNvPr id="7" name="Symbol zastępczy numeru slajdu 6"/>
          <p:cNvSpPr>
            <a:spLocks noGrp="1"/>
          </p:cNvSpPr>
          <p:nvPr>
            <p:ph type="sldNum" sz="quarter" idx="12"/>
          </p:nvPr>
        </p:nvSpPr>
        <p:spPr/>
        <p:txBody>
          <a:bodyPr/>
          <a:lstStyle/>
          <a:p>
            <a:fld id="{6644DB17-9F8C-4852-B4A4-F7E18995029A}" type="slidenum">
              <a:rPr lang="pl-PL" smtClean="0"/>
              <a:pPr/>
              <a:t>‹#›</a:t>
            </a:fld>
            <a:endParaRPr lang="pl-PL"/>
          </a:p>
        </p:txBody>
      </p:sp>
    </p:spTree>
    <p:extLst>
      <p:ext uri="{BB962C8B-B14F-4D97-AF65-F5344CB8AC3E}">
        <p14:creationId xmlns:p14="http://schemas.microsoft.com/office/powerpoint/2010/main" val="2104058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21427C-976E-4B35-8505-AF1AF5597A81}" type="datetime1">
              <a:rPr lang="pl-PL" smtClean="0"/>
              <a:t>2017-03-08</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pl-PL" smtClean="0"/>
              <a:t>Zasady ubiegania się o środki z PROW 2014-2020 za pośrednictwem LGD "Zielone Sąsiedztwo"</a:t>
            </a:r>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44DB17-9F8C-4852-B4A4-F7E18995029A}" type="slidenum">
              <a:rPr lang="pl-PL" smtClean="0"/>
              <a:pPr/>
              <a:t>‹#›</a:t>
            </a:fld>
            <a:endParaRPr lang="pl-PL"/>
          </a:p>
        </p:txBody>
      </p:sp>
    </p:spTree>
    <p:extLst>
      <p:ext uri="{BB962C8B-B14F-4D97-AF65-F5344CB8AC3E}">
        <p14:creationId xmlns:p14="http://schemas.microsoft.com/office/powerpoint/2010/main" val="1057958600"/>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zielonesasiedztwo.org.pl/lokalna-strategia-rozwoju-2014-2020-dokument/lsr" TargetMode="Externa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https://www.facebook.com/zielonesasiedztwo/" TargetMode="External"/><Relationship Id="rId2" Type="http://schemas.openxmlformats.org/officeDocument/2006/relationships/hyperlink" Target="http://www.zielonesasiedztwo.org.pl/" TargetMode="Externa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150374" y="1871133"/>
            <a:ext cx="9665110" cy="2258416"/>
          </a:xfrm>
        </p:spPr>
        <p:txBody>
          <a:bodyPr>
            <a:normAutofit fontScale="90000"/>
          </a:bodyPr>
          <a:lstStyle/>
          <a:p>
            <a:r>
              <a:rPr lang="pl-PL" b="1" dirty="0" smtClean="0"/>
              <a:t>Obowiązujące przepisy regulujące problematykę PROW 2014-2020</a:t>
            </a:r>
            <a:r>
              <a:rPr lang="pl-PL" b="1" dirty="0"/>
              <a:t/>
            </a:r>
            <a:br>
              <a:rPr lang="pl-PL" b="1" dirty="0"/>
            </a:br>
            <a:r>
              <a:rPr lang="pl-PL" sz="3600" b="1" dirty="0" smtClean="0"/>
              <a:t>Szkolenie dla Rady Oceniającej</a:t>
            </a:r>
            <a:endParaRPr lang="pl-PL" sz="3600" b="1" dirty="0"/>
          </a:p>
        </p:txBody>
      </p:sp>
      <p:sp>
        <p:nvSpPr>
          <p:cNvPr id="3" name="Podtytuł 2"/>
          <p:cNvSpPr>
            <a:spLocks noGrp="1"/>
          </p:cNvSpPr>
          <p:nvPr>
            <p:ph type="subTitle" idx="1"/>
          </p:nvPr>
        </p:nvSpPr>
        <p:spPr>
          <a:xfrm>
            <a:off x="2800964" y="4982036"/>
            <a:ext cx="6726905" cy="494889"/>
          </a:xfrm>
        </p:spPr>
        <p:txBody>
          <a:bodyPr>
            <a:normAutofit/>
          </a:bodyPr>
          <a:lstStyle/>
          <a:p>
            <a:r>
              <a:rPr lang="pl-PL" dirty="0" smtClean="0"/>
              <a:t>Podkowa Leśna, 6 marca 2017 r.</a:t>
            </a:r>
            <a:endParaRPr lang="pl-PL" dirty="0"/>
          </a:p>
        </p:txBody>
      </p:sp>
      <p:pic>
        <p:nvPicPr>
          <p:cNvPr id="5" name="Obraz 4" descr="PTO.gif"/>
          <p:cNvPicPr>
            <a:picLocks noChangeAspect="1"/>
          </p:cNvPicPr>
          <p:nvPr/>
        </p:nvPicPr>
        <p:blipFill>
          <a:blip r:embed="rId2" cstate="print"/>
          <a:stretch>
            <a:fillRect/>
          </a:stretch>
        </p:blipFill>
        <p:spPr>
          <a:xfrm>
            <a:off x="9240286" y="21884"/>
            <a:ext cx="2951714" cy="1386348"/>
          </a:xfrm>
          <a:prstGeom prst="rect">
            <a:avLst/>
          </a:prstGeom>
        </p:spPr>
      </p:pic>
      <p:pic>
        <p:nvPicPr>
          <p:cNvPr id="6" name="Obraz 5" descr="LOGOZS.jpg"/>
          <p:cNvPicPr>
            <a:picLocks noChangeAspect="1"/>
          </p:cNvPicPr>
          <p:nvPr/>
        </p:nvPicPr>
        <p:blipFill>
          <a:blip r:embed="rId3" cstate="print"/>
          <a:stretch>
            <a:fillRect/>
          </a:stretch>
        </p:blipFill>
        <p:spPr>
          <a:xfrm>
            <a:off x="6434306" y="5606707"/>
            <a:ext cx="1435919" cy="1130985"/>
          </a:xfrm>
          <a:prstGeom prst="rect">
            <a:avLst/>
          </a:prstGeom>
        </p:spPr>
      </p:pic>
      <p:pic>
        <p:nvPicPr>
          <p:cNvPr id="7" name="Obraz 6" descr="milanowek.png"/>
          <p:cNvPicPr>
            <a:picLocks noChangeAspect="1"/>
          </p:cNvPicPr>
          <p:nvPr/>
        </p:nvPicPr>
        <p:blipFill>
          <a:blip r:embed="rId4" cstate="print"/>
          <a:stretch>
            <a:fillRect/>
          </a:stretch>
        </p:blipFill>
        <p:spPr>
          <a:xfrm>
            <a:off x="5440105" y="0"/>
            <a:ext cx="1090824" cy="1238865"/>
          </a:xfrm>
          <a:prstGeom prst="rect">
            <a:avLst/>
          </a:prstGeom>
        </p:spPr>
      </p:pic>
      <p:pic>
        <p:nvPicPr>
          <p:cNvPr id="8" name="Obraz 7" descr="podkowa.jpg"/>
          <p:cNvPicPr>
            <a:picLocks noChangeAspect="1"/>
          </p:cNvPicPr>
          <p:nvPr/>
        </p:nvPicPr>
        <p:blipFill>
          <a:blip r:embed="rId5" cstate="print"/>
          <a:stretch>
            <a:fillRect/>
          </a:stretch>
        </p:blipFill>
        <p:spPr>
          <a:xfrm>
            <a:off x="7407544" y="0"/>
            <a:ext cx="1123377" cy="1238865"/>
          </a:xfrm>
          <a:prstGeom prst="rect">
            <a:avLst/>
          </a:prstGeom>
        </p:spPr>
      </p:pic>
      <p:pic>
        <p:nvPicPr>
          <p:cNvPr id="20" name="Obraz 19" descr="C:\Users\Anna\AppData\Local\Temp\Rar$DI00.736\PROW-2014-2020-logo-kolor.jpg"/>
          <p:cNvPicPr/>
          <p:nvPr/>
        </p:nvPicPr>
        <p:blipFill>
          <a:blip r:embed="rId6" cstate="print"/>
          <a:srcRect/>
          <a:stretch>
            <a:fillRect/>
          </a:stretch>
        </p:blipFill>
        <p:spPr bwMode="auto">
          <a:xfrm>
            <a:off x="8519190" y="5682788"/>
            <a:ext cx="1495425" cy="978824"/>
          </a:xfrm>
          <a:prstGeom prst="rect">
            <a:avLst/>
          </a:prstGeom>
          <a:noFill/>
          <a:ln w="9525">
            <a:noFill/>
            <a:miter lim="800000"/>
            <a:headEnd/>
            <a:tailEnd/>
          </a:ln>
        </p:spPr>
      </p:pic>
      <p:pic>
        <p:nvPicPr>
          <p:cNvPr id="22" name="Obraz 21"/>
          <p:cNvPicPr/>
          <p:nvPr/>
        </p:nvPicPr>
        <p:blipFill>
          <a:blip r:embed="rId7" cstate="print"/>
          <a:srcRect/>
          <a:stretch>
            <a:fillRect/>
          </a:stretch>
        </p:blipFill>
        <p:spPr bwMode="auto">
          <a:xfrm>
            <a:off x="2172775" y="5762625"/>
            <a:ext cx="1209675" cy="819150"/>
          </a:xfrm>
          <a:prstGeom prst="rect">
            <a:avLst/>
          </a:prstGeom>
          <a:noFill/>
          <a:ln w="9525">
            <a:noFill/>
            <a:miter lim="800000"/>
            <a:headEnd/>
            <a:tailEnd/>
          </a:ln>
        </p:spPr>
      </p:pic>
      <p:pic>
        <p:nvPicPr>
          <p:cNvPr id="10" name="Obraz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87194" y="-23541"/>
            <a:ext cx="993809" cy="1262406"/>
          </a:xfrm>
          <a:prstGeom prst="rect">
            <a:avLst/>
          </a:prstGeom>
        </p:spPr>
      </p:pic>
      <p:pic>
        <p:nvPicPr>
          <p:cNvPr id="1026" name="Picture 2" descr="Znalezione obrazy dla zapytania leader znak graficzny"/>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89983" y="5762625"/>
            <a:ext cx="893910" cy="882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2146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Podział środków w LSR</a:t>
            </a:r>
            <a:endParaRPr lang="pl-PL" dirty="0"/>
          </a:p>
        </p:txBody>
      </p:sp>
      <p:sp>
        <p:nvSpPr>
          <p:cNvPr id="4" name="Symbol zastępczy numeru slajdu 3"/>
          <p:cNvSpPr>
            <a:spLocks noGrp="1"/>
          </p:cNvSpPr>
          <p:nvPr>
            <p:ph type="sldNum" sz="quarter" idx="12"/>
          </p:nvPr>
        </p:nvSpPr>
        <p:spPr/>
        <p:txBody>
          <a:bodyPr/>
          <a:lstStyle/>
          <a:p>
            <a:fld id="{6644DB17-9F8C-4852-B4A4-F7E18995029A}" type="slidenum">
              <a:rPr lang="pl-PL" smtClean="0"/>
              <a:pPr/>
              <a:t>10</a:t>
            </a:fld>
            <a:endParaRPr lang="pl-PL"/>
          </a:p>
        </p:txBody>
      </p:sp>
      <p:pic>
        <p:nvPicPr>
          <p:cNvPr id="5" name="Symbol zastępczy zawartości 5"/>
          <p:cNvPicPr>
            <a:picLocks noGrp="1" noChangeAspect="1"/>
          </p:cNvPicPr>
          <p:nvPr>
            <p:ph idx="1"/>
          </p:nvPr>
        </p:nvPicPr>
        <p:blipFill>
          <a:blip r:embed="rId2"/>
          <a:stretch>
            <a:fillRect/>
          </a:stretch>
        </p:blipFill>
        <p:spPr>
          <a:xfrm>
            <a:off x="3169666" y="2019922"/>
            <a:ext cx="5852667" cy="3962743"/>
          </a:xfrm>
          <a:prstGeom prst="rect">
            <a:avLst/>
          </a:prstGeom>
        </p:spPr>
      </p:pic>
      <p:sp>
        <p:nvSpPr>
          <p:cNvPr id="6" name="Symbol zastępczy stopki 5"/>
          <p:cNvSpPr>
            <a:spLocks noGrp="1"/>
          </p:cNvSpPr>
          <p:nvPr>
            <p:ph type="ftr" sz="quarter" idx="11"/>
          </p:nvPr>
        </p:nvSpPr>
        <p:spPr/>
        <p:txBody>
          <a:bodyPr/>
          <a:lstStyle/>
          <a:p>
            <a:r>
              <a:rPr lang="pl-PL" smtClean="0"/>
              <a:t>Zasady ubiegania się o środki z PROW 2014-2020 za pośrednictwem LGD "Zielone Sąsiedztwo"</a:t>
            </a:r>
            <a:endParaRPr lang="pl-PL"/>
          </a:p>
        </p:txBody>
      </p:sp>
      <p:pic>
        <p:nvPicPr>
          <p:cNvPr id="7" name="Obraz 6" descr="LOGOZS.jpg"/>
          <p:cNvPicPr>
            <a:picLocks noChangeAspect="1"/>
          </p:cNvPicPr>
          <p:nvPr/>
        </p:nvPicPr>
        <p:blipFill>
          <a:blip r:embed="rId3" cstate="print"/>
          <a:stretch>
            <a:fillRect/>
          </a:stretch>
        </p:blipFill>
        <p:spPr>
          <a:xfrm>
            <a:off x="9928781" y="20884"/>
            <a:ext cx="2184561" cy="1720645"/>
          </a:xfrm>
          <a:prstGeom prst="rect">
            <a:avLst/>
          </a:prstGeom>
        </p:spPr>
      </p:pic>
    </p:spTree>
    <p:extLst>
      <p:ext uri="{BB962C8B-B14F-4D97-AF65-F5344CB8AC3E}">
        <p14:creationId xmlns:p14="http://schemas.microsoft.com/office/powerpoint/2010/main" val="2145253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Harmonogram naborów w 2017 r.</a:t>
            </a:r>
            <a:endParaRPr lang="pl-PL" dirty="0"/>
          </a:p>
        </p:txBody>
      </p:sp>
      <p:pic>
        <p:nvPicPr>
          <p:cNvPr id="5" name="Symbol zastępczy zawartości 4"/>
          <p:cNvPicPr>
            <a:picLocks noGrp="1" noChangeAspect="1"/>
          </p:cNvPicPr>
          <p:nvPr>
            <p:ph idx="1"/>
          </p:nvPr>
        </p:nvPicPr>
        <p:blipFill>
          <a:blip r:embed="rId2"/>
          <a:stretch>
            <a:fillRect/>
          </a:stretch>
        </p:blipFill>
        <p:spPr>
          <a:xfrm>
            <a:off x="838200" y="1690688"/>
            <a:ext cx="9161206" cy="4266731"/>
          </a:xfrm>
          <a:prstGeom prst="rect">
            <a:avLst/>
          </a:prstGeom>
        </p:spPr>
      </p:pic>
      <p:sp>
        <p:nvSpPr>
          <p:cNvPr id="4" name="Symbol zastępczy numeru slajdu 3"/>
          <p:cNvSpPr>
            <a:spLocks noGrp="1"/>
          </p:cNvSpPr>
          <p:nvPr>
            <p:ph type="sldNum" sz="quarter" idx="12"/>
          </p:nvPr>
        </p:nvSpPr>
        <p:spPr/>
        <p:txBody>
          <a:bodyPr/>
          <a:lstStyle/>
          <a:p>
            <a:fld id="{6644DB17-9F8C-4852-B4A4-F7E18995029A}" type="slidenum">
              <a:rPr lang="pl-PL" smtClean="0"/>
              <a:pPr/>
              <a:t>11</a:t>
            </a:fld>
            <a:endParaRPr lang="pl-PL"/>
          </a:p>
        </p:txBody>
      </p:sp>
      <p:sp>
        <p:nvSpPr>
          <p:cNvPr id="6" name="Symbol zastępczy stopki 5"/>
          <p:cNvSpPr>
            <a:spLocks noGrp="1"/>
          </p:cNvSpPr>
          <p:nvPr>
            <p:ph type="ftr" sz="quarter" idx="11"/>
          </p:nvPr>
        </p:nvSpPr>
        <p:spPr/>
        <p:txBody>
          <a:bodyPr/>
          <a:lstStyle/>
          <a:p>
            <a:r>
              <a:rPr lang="pl-PL" smtClean="0"/>
              <a:t>Zasady ubiegania się o środki z PROW 2014-2020 za pośrednictwem LGD "Zielone Sąsiedztwo"</a:t>
            </a:r>
            <a:endParaRPr lang="pl-PL"/>
          </a:p>
        </p:txBody>
      </p:sp>
      <p:pic>
        <p:nvPicPr>
          <p:cNvPr id="7" name="Obraz 6" descr="LOGOZS.jpg"/>
          <p:cNvPicPr>
            <a:picLocks noChangeAspect="1"/>
          </p:cNvPicPr>
          <p:nvPr/>
        </p:nvPicPr>
        <p:blipFill>
          <a:blip r:embed="rId3" cstate="print"/>
          <a:stretch>
            <a:fillRect/>
          </a:stretch>
        </p:blipFill>
        <p:spPr>
          <a:xfrm>
            <a:off x="9928781" y="20884"/>
            <a:ext cx="2184561" cy="1720645"/>
          </a:xfrm>
          <a:prstGeom prst="rect">
            <a:avLst/>
          </a:prstGeom>
        </p:spPr>
      </p:pic>
    </p:spTree>
    <p:extLst>
      <p:ext uri="{BB962C8B-B14F-4D97-AF65-F5344CB8AC3E}">
        <p14:creationId xmlns:p14="http://schemas.microsoft.com/office/powerpoint/2010/main" val="2058685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95402" y="982133"/>
            <a:ext cx="9757408" cy="915248"/>
          </a:xfrm>
        </p:spPr>
        <p:txBody>
          <a:bodyPr>
            <a:normAutofit/>
          </a:bodyPr>
          <a:lstStyle/>
          <a:p>
            <a:r>
              <a:rPr lang="pl-PL" dirty="0" smtClean="0"/>
              <a:t>Nabór 1/2017</a:t>
            </a:r>
            <a:endParaRPr lang="pl-PL" dirty="0"/>
          </a:p>
        </p:txBody>
      </p:sp>
      <p:sp>
        <p:nvSpPr>
          <p:cNvPr id="3" name="Symbol zastępczy zawartości 2"/>
          <p:cNvSpPr>
            <a:spLocks noGrp="1"/>
          </p:cNvSpPr>
          <p:nvPr>
            <p:ph sz="half" idx="1"/>
          </p:nvPr>
        </p:nvSpPr>
        <p:spPr>
          <a:xfrm>
            <a:off x="1298448" y="1966452"/>
            <a:ext cx="9754362" cy="3903996"/>
          </a:xfrm>
        </p:spPr>
        <p:txBody>
          <a:bodyPr>
            <a:normAutofit/>
          </a:bodyPr>
          <a:lstStyle/>
          <a:p>
            <a:pPr marL="0" indent="0">
              <a:buNone/>
            </a:pPr>
            <a:r>
              <a:rPr lang="pl-PL" spc="-15" dirty="0">
                <a:solidFill>
                  <a:srgbClr val="404040"/>
                </a:solidFill>
                <a:cs typeface="Calibri"/>
              </a:rPr>
              <a:t>Nabór na projekty z zakresu podejmowania działalności </a:t>
            </a:r>
            <a:r>
              <a:rPr lang="pl-PL" spc="-15" dirty="0" smtClean="0">
                <a:solidFill>
                  <a:srgbClr val="404040"/>
                </a:solidFill>
                <a:cs typeface="Calibri"/>
              </a:rPr>
              <a:t>gospodarczej.</a:t>
            </a:r>
            <a:endParaRPr lang="pl-PL" spc="-15" dirty="0">
              <a:solidFill>
                <a:srgbClr val="404040"/>
              </a:solidFill>
              <a:cs typeface="Calibri"/>
            </a:endParaRPr>
          </a:p>
          <a:p>
            <a:pPr marL="0" indent="0">
              <a:buNone/>
            </a:pPr>
            <a:r>
              <a:rPr lang="pl-PL" b="1" spc="-15" dirty="0">
                <a:solidFill>
                  <a:srgbClr val="404040"/>
                </a:solidFill>
                <a:cs typeface="Calibri"/>
              </a:rPr>
              <a:t>Premie 50 </a:t>
            </a:r>
            <a:r>
              <a:rPr lang="pl-PL" b="1" spc="-15" dirty="0" smtClean="0">
                <a:solidFill>
                  <a:srgbClr val="404040"/>
                </a:solidFill>
                <a:cs typeface="Calibri"/>
              </a:rPr>
              <a:t>tys. </a:t>
            </a:r>
            <a:r>
              <a:rPr lang="pl-PL" b="1" spc="-15" dirty="0">
                <a:solidFill>
                  <a:srgbClr val="404040"/>
                </a:solidFill>
                <a:cs typeface="Calibri"/>
              </a:rPr>
              <a:t>z</a:t>
            </a:r>
            <a:r>
              <a:rPr lang="pl-PL" b="1" spc="-15" dirty="0" smtClean="0">
                <a:solidFill>
                  <a:srgbClr val="404040"/>
                </a:solidFill>
                <a:cs typeface="Calibri"/>
              </a:rPr>
              <a:t>ł.</a:t>
            </a:r>
            <a:endParaRPr lang="pl-PL" b="1" spc="-15" dirty="0">
              <a:solidFill>
                <a:srgbClr val="404040"/>
              </a:solidFill>
              <a:cs typeface="Calibri"/>
            </a:endParaRPr>
          </a:p>
          <a:p>
            <a:pPr marL="0" indent="0">
              <a:buNone/>
            </a:pPr>
            <a:r>
              <a:rPr lang="pl-PL" spc="-15" dirty="0" smtClean="0">
                <a:solidFill>
                  <a:srgbClr val="404040"/>
                </a:solidFill>
                <a:cs typeface="Calibri"/>
              </a:rPr>
              <a:t>Pierwsza </a:t>
            </a:r>
            <a:r>
              <a:rPr lang="pl-PL" spc="-15" dirty="0">
                <a:solidFill>
                  <a:srgbClr val="404040"/>
                </a:solidFill>
                <a:cs typeface="Calibri"/>
              </a:rPr>
              <a:t>transza pomocy  obejmuje 80% kwoty przyznanej </a:t>
            </a:r>
            <a:r>
              <a:rPr lang="pl-PL" spc="-15" dirty="0" smtClean="0">
                <a:solidFill>
                  <a:srgbClr val="404040"/>
                </a:solidFill>
                <a:cs typeface="Calibri"/>
              </a:rPr>
              <a:t>pomocy. Druga </a:t>
            </a:r>
            <a:r>
              <a:rPr lang="pl-PL" spc="-15" dirty="0">
                <a:solidFill>
                  <a:srgbClr val="404040"/>
                </a:solidFill>
                <a:cs typeface="Calibri"/>
              </a:rPr>
              <a:t>transza pomocy obejmuje 20% kwoty przyznanej  pomocy i jest wypłacana, jeżeli operacja </a:t>
            </a:r>
            <a:r>
              <a:rPr lang="pl-PL" u="sng" spc="-15" dirty="0">
                <a:solidFill>
                  <a:srgbClr val="404040"/>
                </a:solidFill>
                <a:cs typeface="Calibri"/>
              </a:rPr>
              <a:t>została zrealizowana zgodnie z </a:t>
            </a:r>
            <a:r>
              <a:rPr lang="pl-PL" u="sng" spc="-15" dirty="0" smtClean="0">
                <a:solidFill>
                  <a:srgbClr val="404040"/>
                </a:solidFill>
                <a:cs typeface="Calibri"/>
              </a:rPr>
              <a:t>biznesplanem</a:t>
            </a:r>
            <a:r>
              <a:rPr lang="pl-PL" spc="-15" dirty="0" smtClean="0">
                <a:solidFill>
                  <a:srgbClr val="404040"/>
                </a:solidFill>
                <a:cs typeface="Calibri"/>
              </a:rPr>
              <a:t>.</a:t>
            </a:r>
            <a:endParaRPr lang="pl-PL" spc="-15" dirty="0">
              <a:solidFill>
                <a:srgbClr val="404040"/>
              </a:solidFill>
              <a:cs typeface="Calibri"/>
            </a:endParaRPr>
          </a:p>
        </p:txBody>
      </p:sp>
      <p:sp>
        <p:nvSpPr>
          <p:cNvPr id="4" name="Symbol zastępczy numeru slajdu 3"/>
          <p:cNvSpPr>
            <a:spLocks noGrp="1"/>
          </p:cNvSpPr>
          <p:nvPr>
            <p:ph type="sldNum" sz="quarter" idx="12"/>
          </p:nvPr>
        </p:nvSpPr>
        <p:spPr/>
        <p:txBody>
          <a:bodyPr/>
          <a:lstStyle/>
          <a:p>
            <a:fld id="{6644DB17-9F8C-4852-B4A4-F7E18995029A}" type="slidenum">
              <a:rPr lang="pl-PL" smtClean="0"/>
              <a:pPr/>
              <a:t>12</a:t>
            </a:fld>
            <a:endParaRPr lang="pl-PL"/>
          </a:p>
        </p:txBody>
      </p:sp>
      <p:sp>
        <p:nvSpPr>
          <p:cNvPr id="5" name="Symbol zastępczy stopki 4"/>
          <p:cNvSpPr>
            <a:spLocks noGrp="1"/>
          </p:cNvSpPr>
          <p:nvPr>
            <p:ph type="ftr" sz="quarter" idx="11"/>
          </p:nvPr>
        </p:nvSpPr>
        <p:spPr/>
        <p:txBody>
          <a:bodyPr/>
          <a:lstStyle/>
          <a:p>
            <a:r>
              <a:rPr lang="pl-PL" smtClean="0"/>
              <a:t>Zasady ubiegania się o środki z PROW 2014-2020 za pośrednictwem LGD "Zielone Sąsiedztwo"</a:t>
            </a:r>
            <a:endParaRPr lang="pl-PL"/>
          </a:p>
        </p:txBody>
      </p:sp>
      <p:pic>
        <p:nvPicPr>
          <p:cNvPr id="6" name="Obraz 5" descr="LOGOZS.jpg"/>
          <p:cNvPicPr>
            <a:picLocks noChangeAspect="1"/>
          </p:cNvPicPr>
          <p:nvPr/>
        </p:nvPicPr>
        <p:blipFill>
          <a:blip r:embed="rId2" cstate="print"/>
          <a:stretch>
            <a:fillRect/>
          </a:stretch>
        </p:blipFill>
        <p:spPr>
          <a:xfrm>
            <a:off x="9928781" y="20884"/>
            <a:ext cx="2184561" cy="1720645"/>
          </a:xfrm>
          <a:prstGeom prst="rect">
            <a:avLst/>
          </a:prstGeom>
        </p:spPr>
      </p:pic>
    </p:spTree>
    <p:extLst>
      <p:ext uri="{BB962C8B-B14F-4D97-AF65-F5344CB8AC3E}">
        <p14:creationId xmlns:p14="http://schemas.microsoft.com/office/powerpoint/2010/main" val="30912343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Wnioskodawcy</a:t>
            </a:r>
            <a:endParaRPr lang="pl-PL" dirty="0"/>
          </a:p>
        </p:txBody>
      </p:sp>
      <p:sp>
        <p:nvSpPr>
          <p:cNvPr id="3" name="Symbol zastępczy zawartości 2"/>
          <p:cNvSpPr>
            <a:spLocks noGrp="1"/>
          </p:cNvSpPr>
          <p:nvPr>
            <p:ph idx="1"/>
          </p:nvPr>
        </p:nvSpPr>
        <p:spPr/>
        <p:txBody>
          <a:bodyPr>
            <a:normAutofit/>
          </a:bodyPr>
          <a:lstStyle/>
          <a:p>
            <a:pPr marL="0" indent="0" algn="just">
              <a:lnSpc>
                <a:spcPct val="100000"/>
              </a:lnSpc>
              <a:buNone/>
            </a:pPr>
            <a:r>
              <a:rPr lang="pl-PL" u="sng" spc="-10" dirty="0" smtClean="0">
                <a:solidFill>
                  <a:srgbClr val="404040"/>
                </a:solidFill>
                <a:cs typeface="Calibri"/>
              </a:rPr>
              <a:t>Osoby zamieszkałe </a:t>
            </a:r>
            <a:r>
              <a:rPr lang="pl-PL" spc="-10" dirty="0" smtClean="0">
                <a:solidFill>
                  <a:srgbClr val="404040"/>
                </a:solidFill>
                <a:cs typeface="Calibri"/>
              </a:rPr>
              <a:t>na obszarze Lokalnej Grupy Działania: Milanówek, Brwinów, Podkowa Leśna.</a:t>
            </a:r>
          </a:p>
          <a:p>
            <a:pPr marL="0" indent="0" algn="just">
              <a:lnSpc>
                <a:spcPct val="100000"/>
              </a:lnSpc>
              <a:buNone/>
            </a:pPr>
            <a:r>
              <a:rPr lang="pl-PL" spc="-10" dirty="0" smtClean="0">
                <a:solidFill>
                  <a:srgbClr val="404040"/>
                </a:solidFill>
                <a:cs typeface="Calibri"/>
              </a:rPr>
              <a:t>Podmiot (osoba) </a:t>
            </a:r>
            <a:r>
              <a:rPr lang="pl-PL" spc="-5" dirty="0" smtClean="0">
                <a:solidFill>
                  <a:srgbClr val="404040"/>
                </a:solidFill>
                <a:cs typeface="Calibri"/>
              </a:rPr>
              <a:t>ubiegający </a:t>
            </a:r>
            <a:r>
              <a:rPr lang="pl-PL" spc="-5" dirty="0">
                <a:solidFill>
                  <a:srgbClr val="404040"/>
                </a:solidFill>
                <a:cs typeface="Calibri"/>
              </a:rPr>
              <a:t>się </a:t>
            </a:r>
            <a:r>
              <a:rPr lang="pl-PL" dirty="0">
                <a:solidFill>
                  <a:srgbClr val="404040"/>
                </a:solidFill>
                <a:cs typeface="Calibri"/>
              </a:rPr>
              <a:t>o jej</a:t>
            </a:r>
            <a:r>
              <a:rPr lang="pl-PL" spc="-15" dirty="0">
                <a:solidFill>
                  <a:srgbClr val="404040"/>
                </a:solidFill>
                <a:cs typeface="Calibri"/>
              </a:rPr>
              <a:t> </a:t>
            </a:r>
            <a:r>
              <a:rPr lang="pl-PL" spc="-5" dirty="0" smtClean="0">
                <a:solidFill>
                  <a:srgbClr val="404040"/>
                </a:solidFill>
                <a:cs typeface="Calibri"/>
              </a:rPr>
              <a:t>przyznanie </a:t>
            </a:r>
            <a:r>
              <a:rPr lang="pl-PL" u="sng" dirty="0" smtClean="0">
                <a:solidFill>
                  <a:srgbClr val="404040"/>
                </a:solidFill>
                <a:cs typeface="Calibri"/>
              </a:rPr>
              <a:t>w </a:t>
            </a:r>
            <a:r>
              <a:rPr lang="pl-PL" u="sng" spc="-5" dirty="0">
                <a:solidFill>
                  <a:srgbClr val="404040"/>
                </a:solidFill>
                <a:cs typeface="Calibri"/>
              </a:rPr>
              <a:t>okresie </a:t>
            </a:r>
            <a:r>
              <a:rPr lang="pl-PL" u="sng" dirty="0">
                <a:solidFill>
                  <a:srgbClr val="404040"/>
                </a:solidFill>
                <a:cs typeface="Calibri"/>
              </a:rPr>
              <a:t>2 </a:t>
            </a:r>
            <a:r>
              <a:rPr lang="pl-PL" u="sng" spc="-10" dirty="0">
                <a:solidFill>
                  <a:srgbClr val="404040"/>
                </a:solidFill>
                <a:cs typeface="Calibri"/>
              </a:rPr>
              <a:t>lat </a:t>
            </a:r>
            <a:r>
              <a:rPr lang="pl-PL" u="sng" spc="-5" dirty="0">
                <a:solidFill>
                  <a:srgbClr val="404040"/>
                </a:solidFill>
                <a:cs typeface="Calibri"/>
              </a:rPr>
              <a:t>poprzedzających </a:t>
            </a:r>
            <a:r>
              <a:rPr lang="pl-PL" u="sng" dirty="0">
                <a:solidFill>
                  <a:srgbClr val="404040"/>
                </a:solidFill>
                <a:cs typeface="Calibri"/>
              </a:rPr>
              <a:t>dzień </a:t>
            </a:r>
            <a:r>
              <a:rPr lang="pl-PL" u="sng" spc="-10" dirty="0">
                <a:solidFill>
                  <a:srgbClr val="404040"/>
                </a:solidFill>
                <a:cs typeface="Calibri"/>
              </a:rPr>
              <a:t>złożenia </a:t>
            </a:r>
            <a:r>
              <a:rPr lang="pl-PL" u="sng" spc="-5" dirty="0">
                <a:solidFill>
                  <a:srgbClr val="404040"/>
                </a:solidFill>
                <a:cs typeface="Calibri"/>
              </a:rPr>
              <a:t>wniosku </a:t>
            </a:r>
            <a:r>
              <a:rPr lang="pl-PL" u="sng" dirty="0">
                <a:solidFill>
                  <a:srgbClr val="404040"/>
                </a:solidFill>
                <a:cs typeface="Calibri"/>
              </a:rPr>
              <a:t>o przyznanie </a:t>
            </a:r>
            <a:r>
              <a:rPr lang="pl-PL" u="sng" spc="-10" dirty="0">
                <a:solidFill>
                  <a:srgbClr val="404040"/>
                </a:solidFill>
                <a:cs typeface="Calibri"/>
              </a:rPr>
              <a:t>tej </a:t>
            </a:r>
            <a:r>
              <a:rPr lang="pl-PL" u="sng" dirty="0">
                <a:solidFill>
                  <a:srgbClr val="404040"/>
                </a:solidFill>
                <a:cs typeface="Calibri"/>
              </a:rPr>
              <a:t>pomocy</a:t>
            </a:r>
            <a:r>
              <a:rPr lang="pl-PL" u="sng" spc="-100" dirty="0">
                <a:solidFill>
                  <a:srgbClr val="404040"/>
                </a:solidFill>
                <a:cs typeface="Calibri"/>
              </a:rPr>
              <a:t> </a:t>
            </a:r>
            <a:r>
              <a:rPr lang="pl-PL" u="sng" dirty="0" smtClean="0">
                <a:solidFill>
                  <a:srgbClr val="404040"/>
                </a:solidFill>
                <a:cs typeface="Calibri"/>
              </a:rPr>
              <a:t>nie </a:t>
            </a:r>
            <a:r>
              <a:rPr lang="pl-PL" u="sng" spc="-15" dirty="0" smtClean="0">
                <a:solidFill>
                  <a:srgbClr val="404040"/>
                </a:solidFill>
                <a:cs typeface="Calibri"/>
              </a:rPr>
              <a:t>wykonywał </a:t>
            </a:r>
            <a:r>
              <a:rPr lang="pl-PL" u="sng" dirty="0">
                <a:solidFill>
                  <a:srgbClr val="404040"/>
                </a:solidFill>
                <a:cs typeface="Calibri"/>
              </a:rPr>
              <a:t>działalności </a:t>
            </a:r>
            <a:r>
              <a:rPr lang="pl-PL" u="sng" spc="-5" dirty="0">
                <a:solidFill>
                  <a:srgbClr val="404040"/>
                </a:solidFill>
                <a:cs typeface="Calibri"/>
              </a:rPr>
              <a:t>gospodarczej</a:t>
            </a:r>
            <a:r>
              <a:rPr lang="pl-PL" spc="-5" dirty="0">
                <a:solidFill>
                  <a:srgbClr val="404040"/>
                </a:solidFill>
                <a:cs typeface="Calibri"/>
              </a:rPr>
              <a:t>, </a:t>
            </a:r>
            <a:r>
              <a:rPr lang="pl-PL" dirty="0">
                <a:solidFill>
                  <a:srgbClr val="404040"/>
                </a:solidFill>
                <a:cs typeface="Calibri"/>
              </a:rPr>
              <a:t>do </a:t>
            </a:r>
            <a:r>
              <a:rPr lang="pl-PL" spc="-15" dirty="0">
                <a:solidFill>
                  <a:srgbClr val="404040"/>
                </a:solidFill>
                <a:cs typeface="Calibri"/>
              </a:rPr>
              <a:t>której </a:t>
            </a:r>
            <a:r>
              <a:rPr lang="pl-PL" spc="-10" dirty="0" smtClean="0">
                <a:solidFill>
                  <a:srgbClr val="404040"/>
                </a:solidFill>
                <a:cs typeface="Calibri"/>
              </a:rPr>
              <a:t>stosuje </a:t>
            </a:r>
            <a:r>
              <a:rPr lang="pl-PL" spc="-5" dirty="0">
                <a:solidFill>
                  <a:srgbClr val="404040"/>
                </a:solidFill>
                <a:cs typeface="Calibri"/>
              </a:rPr>
              <a:t>się </a:t>
            </a:r>
            <a:r>
              <a:rPr lang="pl-PL" spc="-10" dirty="0">
                <a:solidFill>
                  <a:srgbClr val="404040"/>
                </a:solidFill>
                <a:cs typeface="Calibri"/>
              </a:rPr>
              <a:t>przepisy ustawy </a:t>
            </a:r>
            <a:r>
              <a:rPr lang="pl-PL" dirty="0">
                <a:solidFill>
                  <a:srgbClr val="404040"/>
                </a:solidFill>
                <a:cs typeface="Calibri"/>
              </a:rPr>
              <a:t>z dnia 2 </a:t>
            </a:r>
            <a:r>
              <a:rPr lang="pl-PL" spc="-5" dirty="0">
                <a:solidFill>
                  <a:srgbClr val="404040"/>
                </a:solidFill>
                <a:cs typeface="Calibri"/>
              </a:rPr>
              <a:t>lipca </a:t>
            </a:r>
            <a:r>
              <a:rPr lang="pl-PL" dirty="0">
                <a:solidFill>
                  <a:srgbClr val="404040"/>
                </a:solidFill>
                <a:cs typeface="Calibri"/>
              </a:rPr>
              <a:t>2004</a:t>
            </a:r>
            <a:r>
              <a:rPr lang="pl-PL" spc="30" dirty="0">
                <a:solidFill>
                  <a:srgbClr val="404040"/>
                </a:solidFill>
                <a:cs typeface="Calibri"/>
              </a:rPr>
              <a:t> </a:t>
            </a:r>
            <a:r>
              <a:rPr lang="pl-PL" spc="-105" dirty="0" smtClean="0">
                <a:solidFill>
                  <a:srgbClr val="404040"/>
                </a:solidFill>
                <a:cs typeface="Calibri"/>
              </a:rPr>
              <a:t>r. </a:t>
            </a:r>
            <a:r>
              <a:rPr lang="pl-PL" dirty="0" smtClean="0">
                <a:solidFill>
                  <a:srgbClr val="404040"/>
                </a:solidFill>
                <a:cs typeface="Calibri"/>
              </a:rPr>
              <a:t>o </a:t>
            </a:r>
            <a:r>
              <a:rPr lang="pl-PL" spc="-5" dirty="0">
                <a:solidFill>
                  <a:srgbClr val="404040"/>
                </a:solidFill>
                <a:cs typeface="Calibri"/>
              </a:rPr>
              <a:t>swobodzie </a:t>
            </a:r>
            <a:r>
              <a:rPr lang="pl-PL" dirty="0">
                <a:solidFill>
                  <a:srgbClr val="404040"/>
                </a:solidFill>
                <a:cs typeface="Calibri"/>
              </a:rPr>
              <a:t>działalności </a:t>
            </a:r>
            <a:r>
              <a:rPr lang="pl-PL" spc="-5" dirty="0">
                <a:solidFill>
                  <a:srgbClr val="404040"/>
                </a:solidFill>
                <a:cs typeface="Calibri"/>
              </a:rPr>
              <a:t>gospodarczej, </a:t>
            </a:r>
            <a:r>
              <a:rPr lang="pl-PL" dirty="0">
                <a:solidFill>
                  <a:srgbClr val="404040"/>
                </a:solidFill>
                <a:cs typeface="Calibri"/>
              </a:rPr>
              <a:t>w </a:t>
            </a:r>
            <a:r>
              <a:rPr lang="pl-PL" spc="-10" dirty="0">
                <a:solidFill>
                  <a:srgbClr val="404040"/>
                </a:solidFill>
                <a:cs typeface="Calibri"/>
              </a:rPr>
              <a:t>szczególności </a:t>
            </a:r>
            <a:r>
              <a:rPr lang="pl-PL" dirty="0">
                <a:solidFill>
                  <a:srgbClr val="404040"/>
                </a:solidFill>
                <a:cs typeface="Calibri"/>
              </a:rPr>
              <a:t>nie </a:t>
            </a:r>
            <a:r>
              <a:rPr lang="pl-PL" spc="-5" dirty="0">
                <a:solidFill>
                  <a:srgbClr val="404040"/>
                </a:solidFill>
                <a:cs typeface="Calibri"/>
              </a:rPr>
              <a:t>był wpisany </a:t>
            </a:r>
            <a:r>
              <a:rPr lang="pl-PL" dirty="0">
                <a:solidFill>
                  <a:srgbClr val="404040"/>
                </a:solidFill>
                <a:cs typeface="Calibri"/>
              </a:rPr>
              <a:t>do CEIDG </a:t>
            </a:r>
            <a:r>
              <a:rPr lang="pl-PL" dirty="0">
                <a:solidFill>
                  <a:schemeClr val="tx1"/>
                </a:solidFill>
                <a:cs typeface="Calibri"/>
              </a:rPr>
              <a:t>albo w</a:t>
            </a:r>
            <a:r>
              <a:rPr lang="pl-PL" spc="-110" dirty="0">
                <a:solidFill>
                  <a:schemeClr val="tx1"/>
                </a:solidFill>
                <a:cs typeface="Calibri"/>
              </a:rPr>
              <a:t> </a:t>
            </a:r>
            <a:r>
              <a:rPr lang="pl-PL" spc="-15" dirty="0">
                <a:solidFill>
                  <a:schemeClr val="tx1"/>
                </a:solidFill>
                <a:cs typeface="Calibri"/>
              </a:rPr>
              <a:t>rejestrze  </a:t>
            </a:r>
            <a:r>
              <a:rPr lang="pl-PL" spc="-10" dirty="0">
                <a:solidFill>
                  <a:schemeClr val="tx1"/>
                </a:solidFill>
                <a:cs typeface="Calibri"/>
              </a:rPr>
              <a:t>przedsiębiorców </a:t>
            </a:r>
            <a:r>
              <a:rPr lang="pl-PL" dirty="0">
                <a:solidFill>
                  <a:schemeClr val="tx1"/>
                </a:solidFill>
                <a:cs typeface="Calibri"/>
              </a:rPr>
              <a:t>w</a:t>
            </a:r>
            <a:r>
              <a:rPr lang="pl-PL" spc="-55" dirty="0">
                <a:solidFill>
                  <a:schemeClr val="tx1"/>
                </a:solidFill>
                <a:cs typeface="Calibri"/>
              </a:rPr>
              <a:t> </a:t>
            </a:r>
            <a:r>
              <a:rPr lang="pl-PL" spc="-5" dirty="0" smtClean="0">
                <a:solidFill>
                  <a:schemeClr val="tx1"/>
                </a:solidFill>
                <a:cs typeface="Calibri"/>
              </a:rPr>
              <a:t>KRS </a:t>
            </a:r>
            <a:r>
              <a:rPr lang="pl-PL" dirty="0" smtClean="0">
                <a:solidFill>
                  <a:schemeClr val="tx1"/>
                </a:solidFill>
                <a:cs typeface="Calibri"/>
              </a:rPr>
              <a:t> </a:t>
            </a:r>
            <a:r>
              <a:rPr lang="pl-PL" dirty="0">
                <a:solidFill>
                  <a:schemeClr val="tx1"/>
                </a:solidFill>
                <a:cs typeface="Calibri"/>
              </a:rPr>
              <a:t>i nie </a:t>
            </a:r>
            <a:r>
              <a:rPr lang="pl-PL" spc="-15" dirty="0">
                <a:solidFill>
                  <a:schemeClr val="tx1"/>
                </a:solidFill>
                <a:cs typeface="Calibri"/>
              </a:rPr>
              <a:t>została </a:t>
            </a:r>
            <a:r>
              <a:rPr lang="pl-PL" spc="-5" dirty="0">
                <a:solidFill>
                  <a:schemeClr val="tx1"/>
                </a:solidFill>
                <a:cs typeface="Calibri"/>
              </a:rPr>
              <a:t>mu dotychczas przyznana </a:t>
            </a:r>
            <a:r>
              <a:rPr lang="pl-PL" dirty="0">
                <a:solidFill>
                  <a:schemeClr val="tx1"/>
                </a:solidFill>
                <a:cs typeface="Calibri"/>
              </a:rPr>
              <a:t>pomoc na </a:t>
            </a:r>
            <a:r>
              <a:rPr lang="pl-PL" spc="-5" dirty="0">
                <a:solidFill>
                  <a:schemeClr val="tx1"/>
                </a:solidFill>
                <a:cs typeface="Calibri"/>
              </a:rPr>
              <a:t>operację </a:t>
            </a:r>
            <a:r>
              <a:rPr lang="pl-PL" dirty="0">
                <a:solidFill>
                  <a:schemeClr val="tx1"/>
                </a:solidFill>
                <a:cs typeface="Calibri"/>
              </a:rPr>
              <a:t>w tym</a:t>
            </a:r>
            <a:r>
              <a:rPr lang="pl-PL" spc="-35" dirty="0">
                <a:solidFill>
                  <a:schemeClr val="tx1"/>
                </a:solidFill>
                <a:cs typeface="Calibri"/>
              </a:rPr>
              <a:t> </a:t>
            </a:r>
            <a:r>
              <a:rPr lang="pl-PL" spc="-10" dirty="0" smtClean="0">
                <a:solidFill>
                  <a:schemeClr val="tx1"/>
                </a:solidFill>
                <a:cs typeface="Calibri"/>
              </a:rPr>
              <a:t>zakresie.</a:t>
            </a:r>
            <a:endParaRPr lang="pl-PL" dirty="0">
              <a:solidFill>
                <a:schemeClr val="tx1"/>
              </a:solidFill>
            </a:endParaRPr>
          </a:p>
        </p:txBody>
      </p:sp>
      <p:sp>
        <p:nvSpPr>
          <p:cNvPr id="4" name="Symbol zastępczy numeru slajdu 3"/>
          <p:cNvSpPr>
            <a:spLocks noGrp="1"/>
          </p:cNvSpPr>
          <p:nvPr>
            <p:ph type="sldNum" sz="quarter" idx="12"/>
          </p:nvPr>
        </p:nvSpPr>
        <p:spPr/>
        <p:txBody>
          <a:bodyPr/>
          <a:lstStyle/>
          <a:p>
            <a:fld id="{6644DB17-9F8C-4852-B4A4-F7E18995029A}" type="slidenum">
              <a:rPr lang="pl-PL" smtClean="0"/>
              <a:pPr/>
              <a:t>13</a:t>
            </a:fld>
            <a:endParaRPr lang="pl-PL"/>
          </a:p>
        </p:txBody>
      </p:sp>
      <p:sp>
        <p:nvSpPr>
          <p:cNvPr id="5" name="Symbol zastępczy stopki 4"/>
          <p:cNvSpPr>
            <a:spLocks noGrp="1"/>
          </p:cNvSpPr>
          <p:nvPr>
            <p:ph type="ftr" sz="quarter" idx="11"/>
          </p:nvPr>
        </p:nvSpPr>
        <p:spPr/>
        <p:txBody>
          <a:bodyPr/>
          <a:lstStyle/>
          <a:p>
            <a:r>
              <a:rPr lang="pl-PL" smtClean="0"/>
              <a:t>Zasady ubiegania się o środki z PROW 2014-2020 za pośrednictwem LGD "Zielone Sąsiedztwo"</a:t>
            </a:r>
            <a:endParaRPr lang="pl-PL"/>
          </a:p>
        </p:txBody>
      </p:sp>
      <p:pic>
        <p:nvPicPr>
          <p:cNvPr id="6" name="Obraz 5" descr="LOGOZS.jpg"/>
          <p:cNvPicPr>
            <a:picLocks noChangeAspect="1"/>
          </p:cNvPicPr>
          <p:nvPr/>
        </p:nvPicPr>
        <p:blipFill>
          <a:blip r:embed="rId2" cstate="print"/>
          <a:stretch>
            <a:fillRect/>
          </a:stretch>
        </p:blipFill>
        <p:spPr>
          <a:xfrm>
            <a:off x="9928781" y="20884"/>
            <a:ext cx="2184561" cy="1720645"/>
          </a:xfrm>
          <a:prstGeom prst="rect">
            <a:avLst/>
          </a:prstGeom>
        </p:spPr>
      </p:pic>
    </p:spTree>
    <p:extLst>
      <p:ext uri="{BB962C8B-B14F-4D97-AF65-F5344CB8AC3E}">
        <p14:creationId xmlns:p14="http://schemas.microsoft.com/office/powerpoint/2010/main" val="3308681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95402" y="982133"/>
            <a:ext cx="9757408" cy="915248"/>
          </a:xfrm>
        </p:spPr>
        <p:txBody>
          <a:bodyPr>
            <a:normAutofit/>
          </a:bodyPr>
          <a:lstStyle/>
          <a:p>
            <a:r>
              <a:rPr lang="pl-PL" dirty="0" smtClean="0"/>
              <a:t>Zobowiązania umowne</a:t>
            </a:r>
            <a:endParaRPr lang="pl-PL" dirty="0"/>
          </a:p>
        </p:txBody>
      </p:sp>
      <p:sp>
        <p:nvSpPr>
          <p:cNvPr id="3" name="Symbol zastępczy zawartości 2"/>
          <p:cNvSpPr>
            <a:spLocks noGrp="1"/>
          </p:cNvSpPr>
          <p:nvPr>
            <p:ph sz="half" idx="1"/>
          </p:nvPr>
        </p:nvSpPr>
        <p:spPr>
          <a:xfrm>
            <a:off x="1298448" y="2133600"/>
            <a:ext cx="9754362" cy="3883742"/>
          </a:xfrm>
        </p:spPr>
        <p:txBody>
          <a:bodyPr>
            <a:noAutofit/>
          </a:bodyPr>
          <a:lstStyle/>
          <a:p>
            <a:pPr marL="0" marR="55244" indent="0">
              <a:buNone/>
            </a:pPr>
            <a:r>
              <a:rPr lang="pl-PL" sz="2600" spc="-10" dirty="0">
                <a:solidFill>
                  <a:srgbClr val="404040"/>
                </a:solidFill>
                <a:cs typeface="Calibri"/>
              </a:rPr>
              <a:t>Utworzenie  </a:t>
            </a:r>
            <a:r>
              <a:rPr lang="pl-PL" sz="2600" spc="-5" dirty="0">
                <a:solidFill>
                  <a:srgbClr val="404040"/>
                </a:solidFill>
                <a:cs typeface="Calibri"/>
              </a:rPr>
              <a:t>co </a:t>
            </a:r>
            <a:r>
              <a:rPr lang="pl-PL" sz="2600" dirty="0">
                <a:solidFill>
                  <a:srgbClr val="404040"/>
                </a:solidFill>
                <a:cs typeface="Calibri"/>
              </a:rPr>
              <a:t>najmniej jednego </a:t>
            </a:r>
            <a:r>
              <a:rPr lang="pl-PL" sz="2600" spc="-5" dirty="0">
                <a:solidFill>
                  <a:srgbClr val="404040"/>
                </a:solidFill>
                <a:cs typeface="Calibri"/>
              </a:rPr>
              <a:t>miejsca </a:t>
            </a:r>
            <a:r>
              <a:rPr lang="pl-PL" sz="2600" spc="-10" dirty="0" smtClean="0">
                <a:solidFill>
                  <a:srgbClr val="404040"/>
                </a:solidFill>
                <a:cs typeface="Calibri"/>
              </a:rPr>
              <a:t>pracy </a:t>
            </a:r>
            <a:r>
              <a:rPr lang="pl-PL" sz="2600" spc="-10" dirty="0">
                <a:solidFill>
                  <a:srgbClr val="404040"/>
                </a:solidFill>
                <a:cs typeface="Calibri"/>
              </a:rPr>
              <a:t>i jego utrzymanie </a:t>
            </a:r>
            <a:r>
              <a:rPr lang="pl-PL" sz="2600" spc="-20" dirty="0">
                <a:solidFill>
                  <a:srgbClr val="404040"/>
                </a:solidFill>
                <a:cs typeface="Calibri"/>
              </a:rPr>
              <a:t>przez </a:t>
            </a:r>
            <a:r>
              <a:rPr lang="pl-PL" sz="2600" b="1" spc="-5" dirty="0">
                <a:solidFill>
                  <a:srgbClr val="404040"/>
                </a:solidFill>
                <a:cs typeface="Calibri"/>
              </a:rPr>
              <a:t>co </a:t>
            </a:r>
            <a:r>
              <a:rPr lang="pl-PL" sz="2600" b="1" dirty="0" smtClean="0">
                <a:solidFill>
                  <a:srgbClr val="404040"/>
                </a:solidFill>
                <a:cs typeface="Calibri"/>
              </a:rPr>
              <a:t>najmniej 2 </a:t>
            </a:r>
            <a:r>
              <a:rPr lang="pl-PL" sz="2600" b="1" spc="-15" dirty="0" smtClean="0">
                <a:solidFill>
                  <a:srgbClr val="404040"/>
                </a:solidFill>
                <a:cs typeface="Calibri"/>
              </a:rPr>
              <a:t>lata </a:t>
            </a:r>
            <a:r>
              <a:rPr lang="pl-PL" sz="2600" dirty="0">
                <a:solidFill>
                  <a:srgbClr val="404040"/>
                </a:solidFill>
                <a:cs typeface="Calibri"/>
              </a:rPr>
              <a:t>od dnia </a:t>
            </a:r>
            <a:r>
              <a:rPr lang="pl-PL" sz="2600" spc="-5" dirty="0">
                <a:solidFill>
                  <a:srgbClr val="404040"/>
                </a:solidFill>
                <a:cs typeface="Calibri"/>
              </a:rPr>
              <a:t>wypłaty płatności</a:t>
            </a:r>
            <a:r>
              <a:rPr lang="pl-PL" sz="2600" spc="95" dirty="0">
                <a:solidFill>
                  <a:srgbClr val="404040"/>
                </a:solidFill>
                <a:cs typeface="Calibri"/>
              </a:rPr>
              <a:t> </a:t>
            </a:r>
            <a:r>
              <a:rPr lang="pl-PL" sz="2600" spc="-15" dirty="0" smtClean="0">
                <a:solidFill>
                  <a:srgbClr val="404040"/>
                </a:solidFill>
                <a:cs typeface="Calibri"/>
              </a:rPr>
              <a:t>końcowej, rozumianej jako:</a:t>
            </a:r>
          </a:p>
          <a:p>
            <a:pPr marL="0" indent="0" fontAlgn="base">
              <a:buNone/>
            </a:pPr>
            <a:r>
              <a:rPr lang="pl-PL" sz="2600" dirty="0" smtClean="0"/>
              <a:t>W przypadku, gdy o pomoc ubiega się osoba fizyczna, która podejmuje we własnym imieniu działalność gospodarczą jako </a:t>
            </a:r>
            <a:r>
              <a:rPr lang="pl-PL" sz="2600" dirty="0" err="1" smtClean="0"/>
              <a:t>mikroprzedsiębiorca</a:t>
            </a:r>
            <a:r>
              <a:rPr lang="pl-PL" sz="2600" dirty="0" smtClean="0"/>
              <a:t>, w liczbie tworzonych miejsc pracy uwzględnia się tę osobę jako zatrudnioną na pełnym etacie (tzw. samozatrudnienie).</a:t>
            </a:r>
          </a:p>
        </p:txBody>
      </p:sp>
      <p:sp>
        <p:nvSpPr>
          <p:cNvPr id="4" name="Symbol zastępczy numeru slajdu 3"/>
          <p:cNvSpPr>
            <a:spLocks noGrp="1"/>
          </p:cNvSpPr>
          <p:nvPr>
            <p:ph type="sldNum" sz="quarter" idx="12"/>
          </p:nvPr>
        </p:nvSpPr>
        <p:spPr/>
        <p:txBody>
          <a:bodyPr/>
          <a:lstStyle/>
          <a:p>
            <a:fld id="{6644DB17-9F8C-4852-B4A4-F7E18995029A}" type="slidenum">
              <a:rPr lang="pl-PL" smtClean="0"/>
              <a:pPr/>
              <a:t>14</a:t>
            </a:fld>
            <a:endParaRPr lang="pl-PL"/>
          </a:p>
        </p:txBody>
      </p:sp>
      <p:sp>
        <p:nvSpPr>
          <p:cNvPr id="5" name="Symbol zastępczy stopki 4"/>
          <p:cNvSpPr>
            <a:spLocks noGrp="1"/>
          </p:cNvSpPr>
          <p:nvPr>
            <p:ph type="ftr" sz="quarter" idx="11"/>
          </p:nvPr>
        </p:nvSpPr>
        <p:spPr/>
        <p:txBody>
          <a:bodyPr/>
          <a:lstStyle/>
          <a:p>
            <a:r>
              <a:rPr lang="pl-PL" smtClean="0"/>
              <a:t>Zasady ubiegania się o środki z PROW 2014-2020 za pośrednictwem LGD "Zielone Sąsiedztwo"</a:t>
            </a:r>
            <a:endParaRPr lang="pl-PL"/>
          </a:p>
        </p:txBody>
      </p:sp>
      <p:pic>
        <p:nvPicPr>
          <p:cNvPr id="6" name="Obraz 5" descr="LOGOZS.jpg"/>
          <p:cNvPicPr>
            <a:picLocks noChangeAspect="1"/>
          </p:cNvPicPr>
          <p:nvPr/>
        </p:nvPicPr>
        <p:blipFill>
          <a:blip r:embed="rId2" cstate="print"/>
          <a:stretch>
            <a:fillRect/>
          </a:stretch>
        </p:blipFill>
        <p:spPr>
          <a:xfrm>
            <a:off x="9928781" y="20884"/>
            <a:ext cx="2184561" cy="1720645"/>
          </a:xfrm>
          <a:prstGeom prst="rect">
            <a:avLst/>
          </a:prstGeom>
        </p:spPr>
      </p:pic>
    </p:spTree>
    <p:extLst>
      <p:ext uri="{BB962C8B-B14F-4D97-AF65-F5344CB8AC3E}">
        <p14:creationId xmlns:p14="http://schemas.microsoft.com/office/powerpoint/2010/main" val="22881032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95402" y="982133"/>
            <a:ext cx="9757408" cy="915248"/>
          </a:xfrm>
        </p:spPr>
        <p:txBody>
          <a:bodyPr>
            <a:normAutofit/>
          </a:bodyPr>
          <a:lstStyle/>
          <a:p>
            <a:r>
              <a:rPr lang="pl-PL" dirty="0" smtClean="0"/>
              <a:t>Nabór 2/2017</a:t>
            </a:r>
            <a:endParaRPr lang="pl-PL" dirty="0"/>
          </a:p>
        </p:txBody>
      </p:sp>
      <p:sp>
        <p:nvSpPr>
          <p:cNvPr id="3" name="Symbol zastępczy zawartości 2"/>
          <p:cNvSpPr>
            <a:spLocks noGrp="1"/>
          </p:cNvSpPr>
          <p:nvPr>
            <p:ph sz="half" idx="1"/>
          </p:nvPr>
        </p:nvSpPr>
        <p:spPr>
          <a:xfrm>
            <a:off x="1298448" y="1897380"/>
            <a:ext cx="9754362" cy="4303117"/>
          </a:xfrm>
        </p:spPr>
        <p:txBody>
          <a:bodyPr>
            <a:normAutofit fontScale="92500" lnSpcReduction="10000"/>
          </a:bodyPr>
          <a:lstStyle/>
          <a:p>
            <a:pPr marL="0" indent="0">
              <a:buNone/>
            </a:pPr>
            <a:r>
              <a:rPr lang="pl-PL" spc="-15" dirty="0">
                <a:solidFill>
                  <a:srgbClr val="404040"/>
                </a:solidFill>
                <a:cs typeface="Calibri"/>
              </a:rPr>
              <a:t>Nabór na projekty z zakresu </a:t>
            </a:r>
            <a:r>
              <a:rPr lang="pl-PL" spc="-15" dirty="0" smtClean="0">
                <a:solidFill>
                  <a:srgbClr val="404040"/>
                </a:solidFill>
                <a:cs typeface="Calibri"/>
              </a:rPr>
              <a:t>rozwijania istniejących firm. </a:t>
            </a:r>
          </a:p>
          <a:p>
            <a:pPr marL="0" indent="0">
              <a:buNone/>
            </a:pPr>
            <a:r>
              <a:rPr lang="pl-PL" dirty="0" smtClean="0"/>
              <a:t>Podmiot </a:t>
            </a:r>
            <a:r>
              <a:rPr lang="pl-PL" dirty="0"/>
              <a:t>ubiegający się o jej przyznanie w okresie 3 lat poprzedzających </a:t>
            </a:r>
            <a:r>
              <a:rPr lang="pl-PL" dirty="0" smtClean="0"/>
              <a:t>dzień  złożenia </a:t>
            </a:r>
            <a:r>
              <a:rPr lang="pl-PL" dirty="0"/>
              <a:t>wniosku o przyznanie pomocy wykonywał łącznie co najmniej przez 365 </a:t>
            </a:r>
            <a:r>
              <a:rPr lang="pl-PL" dirty="0" smtClean="0"/>
              <a:t>dni działalność gospodarczą.</a:t>
            </a:r>
            <a:endParaRPr lang="pl-PL" spc="-15" dirty="0" smtClean="0">
              <a:solidFill>
                <a:srgbClr val="404040"/>
              </a:solidFill>
              <a:cs typeface="Calibri"/>
            </a:endParaRPr>
          </a:p>
          <a:p>
            <a:pPr marL="0" indent="0">
              <a:buNone/>
            </a:pPr>
            <a:r>
              <a:rPr lang="pl-PL" b="1" dirty="0"/>
              <a:t>Refundacja </a:t>
            </a:r>
            <a:r>
              <a:rPr lang="pl-PL" dirty="0"/>
              <a:t>kosztów kwalifikowanych do poziomu</a:t>
            </a:r>
            <a:r>
              <a:rPr lang="pl-PL" b="1" dirty="0"/>
              <a:t> 70</a:t>
            </a:r>
            <a:r>
              <a:rPr lang="pl-PL" b="1" dirty="0" smtClean="0"/>
              <a:t>%. </a:t>
            </a:r>
          </a:p>
          <a:p>
            <a:pPr marL="0" indent="0">
              <a:buNone/>
            </a:pPr>
            <a:r>
              <a:rPr lang="pl-PL" b="1" dirty="0" smtClean="0"/>
              <a:t>Maksymalna </a:t>
            </a:r>
            <a:r>
              <a:rPr lang="pl-PL" b="1" dirty="0"/>
              <a:t>kwota pomocy</a:t>
            </a:r>
            <a:r>
              <a:rPr lang="pl-PL" dirty="0"/>
              <a:t> – 100 000,00zł  a w przypadku przedsięwzięcia z zakresu sportu, turystyki rekreacji – 200 000,00zł </a:t>
            </a:r>
          </a:p>
          <a:p>
            <a:pPr marL="0" indent="0">
              <a:buNone/>
            </a:pPr>
            <a:r>
              <a:rPr lang="pl-PL" b="1" dirty="0"/>
              <a:t>Maksymalna kwota pomocy</a:t>
            </a:r>
            <a:r>
              <a:rPr lang="pl-PL" dirty="0"/>
              <a:t> – 25 000,00zł  (max</a:t>
            </a:r>
            <a:r>
              <a:rPr lang="pl-PL" dirty="0" smtClean="0"/>
              <a:t>. 4 operacje) dla </a:t>
            </a:r>
            <a:r>
              <a:rPr lang="pl-PL" dirty="0"/>
              <a:t>projektów zgodnych z par</a:t>
            </a:r>
            <a:r>
              <a:rPr lang="pl-PL" dirty="0" smtClean="0"/>
              <a:t>. 7 </a:t>
            </a:r>
            <a:r>
              <a:rPr lang="pl-PL" dirty="0"/>
              <a:t>ust.2  Rozporządzenia </a:t>
            </a:r>
            <a:r>
              <a:rPr lang="pl-PL" dirty="0" err="1"/>
              <a:t>MRiRW</a:t>
            </a:r>
            <a:r>
              <a:rPr lang="pl-PL" dirty="0"/>
              <a:t> z dnia 24 września 2015r</a:t>
            </a:r>
            <a:r>
              <a:rPr lang="pl-PL" dirty="0" smtClean="0"/>
              <a:t>. poz.1570 </a:t>
            </a:r>
            <a:r>
              <a:rPr lang="pl-PL" dirty="0"/>
              <a:t>Dz.U. z dnia 9 października z późniejszymi zmianami.</a:t>
            </a:r>
          </a:p>
          <a:p>
            <a:pPr marL="0" indent="0">
              <a:buNone/>
            </a:pPr>
            <a:endParaRPr lang="pl-PL" spc="-15" dirty="0">
              <a:solidFill>
                <a:srgbClr val="404040"/>
              </a:solidFill>
              <a:cs typeface="Calibri"/>
            </a:endParaRPr>
          </a:p>
        </p:txBody>
      </p:sp>
      <p:sp>
        <p:nvSpPr>
          <p:cNvPr id="4" name="Symbol zastępczy numeru slajdu 3"/>
          <p:cNvSpPr>
            <a:spLocks noGrp="1"/>
          </p:cNvSpPr>
          <p:nvPr>
            <p:ph type="sldNum" sz="quarter" idx="12"/>
          </p:nvPr>
        </p:nvSpPr>
        <p:spPr/>
        <p:txBody>
          <a:bodyPr/>
          <a:lstStyle/>
          <a:p>
            <a:fld id="{6644DB17-9F8C-4852-B4A4-F7E18995029A}" type="slidenum">
              <a:rPr lang="pl-PL" smtClean="0"/>
              <a:pPr/>
              <a:t>15</a:t>
            </a:fld>
            <a:endParaRPr lang="pl-PL"/>
          </a:p>
        </p:txBody>
      </p:sp>
      <p:sp>
        <p:nvSpPr>
          <p:cNvPr id="5" name="Symbol zastępczy stopki 4"/>
          <p:cNvSpPr>
            <a:spLocks noGrp="1"/>
          </p:cNvSpPr>
          <p:nvPr>
            <p:ph type="ftr" sz="quarter" idx="11"/>
          </p:nvPr>
        </p:nvSpPr>
        <p:spPr/>
        <p:txBody>
          <a:bodyPr/>
          <a:lstStyle/>
          <a:p>
            <a:r>
              <a:rPr lang="pl-PL" smtClean="0"/>
              <a:t>Zasady ubiegania się o środki z PROW 2014-2020 za pośrednictwem LGD "Zielone Sąsiedztwo"</a:t>
            </a:r>
            <a:endParaRPr lang="pl-PL"/>
          </a:p>
        </p:txBody>
      </p:sp>
      <p:pic>
        <p:nvPicPr>
          <p:cNvPr id="6" name="Obraz 5" descr="LOGOZS.jpg"/>
          <p:cNvPicPr>
            <a:picLocks noChangeAspect="1"/>
          </p:cNvPicPr>
          <p:nvPr/>
        </p:nvPicPr>
        <p:blipFill>
          <a:blip r:embed="rId2" cstate="print"/>
          <a:stretch>
            <a:fillRect/>
          </a:stretch>
        </p:blipFill>
        <p:spPr>
          <a:xfrm>
            <a:off x="9928781" y="20884"/>
            <a:ext cx="2184561" cy="1720645"/>
          </a:xfrm>
          <a:prstGeom prst="rect">
            <a:avLst/>
          </a:prstGeom>
        </p:spPr>
      </p:pic>
    </p:spTree>
    <p:extLst>
      <p:ext uri="{BB962C8B-B14F-4D97-AF65-F5344CB8AC3E}">
        <p14:creationId xmlns:p14="http://schemas.microsoft.com/office/powerpoint/2010/main" val="6461533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26690" y="881207"/>
            <a:ext cx="10075607" cy="1039710"/>
          </a:xfrm>
        </p:spPr>
        <p:txBody>
          <a:bodyPr/>
          <a:lstStyle/>
          <a:p>
            <a:r>
              <a:rPr lang="pl-PL" dirty="0" smtClean="0"/>
              <a:t>Wnioskodawcy</a:t>
            </a:r>
            <a:endParaRPr lang="pl-PL" dirty="0"/>
          </a:p>
        </p:txBody>
      </p:sp>
      <p:sp>
        <p:nvSpPr>
          <p:cNvPr id="3" name="Symbol zastępczy zawartości 2"/>
          <p:cNvSpPr>
            <a:spLocks noGrp="1"/>
          </p:cNvSpPr>
          <p:nvPr>
            <p:ph idx="1"/>
          </p:nvPr>
        </p:nvSpPr>
        <p:spPr>
          <a:xfrm>
            <a:off x="1101212" y="2025445"/>
            <a:ext cx="9901085" cy="3755923"/>
          </a:xfrm>
        </p:spPr>
        <p:txBody>
          <a:bodyPr>
            <a:normAutofit lnSpcReduction="10000"/>
          </a:bodyPr>
          <a:lstStyle/>
          <a:p>
            <a:pPr marL="0" indent="0">
              <a:buNone/>
            </a:pPr>
            <a:r>
              <a:rPr lang="pl-PL" u="sng" spc="-10" dirty="0" smtClean="0">
                <a:solidFill>
                  <a:srgbClr val="404040"/>
                </a:solidFill>
                <a:cs typeface="Calibri"/>
              </a:rPr>
              <a:t>1. Osoba fizyczna </a:t>
            </a:r>
            <a:r>
              <a:rPr lang="pl-PL" spc="-10" dirty="0" smtClean="0">
                <a:solidFill>
                  <a:srgbClr val="404040"/>
                </a:solidFill>
                <a:cs typeface="Calibri"/>
              </a:rPr>
              <a:t>jeżeli </a:t>
            </a:r>
            <a:r>
              <a:rPr lang="pl-PL" dirty="0"/>
              <a:t>miejsce oznaczone adresem, pod którym wykonuje działalność gospodarczą</a:t>
            </a:r>
            <a:r>
              <a:rPr lang="pl-PL" dirty="0" smtClean="0"/>
              <a:t>, wpisane </a:t>
            </a:r>
            <a:r>
              <a:rPr lang="pl-PL" dirty="0"/>
              <a:t>do Centralnej Ewidencji i Informacji o Działalności </a:t>
            </a:r>
            <a:r>
              <a:rPr lang="pl-PL" dirty="0" smtClean="0"/>
              <a:t>Gospodarczej (</a:t>
            </a:r>
            <a:r>
              <a:rPr lang="pl-PL" dirty="0" err="1" smtClean="0"/>
              <a:t>CEiDG</a:t>
            </a:r>
            <a:r>
              <a:rPr lang="pl-PL" dirty="0" smtClean="0"/>
              <a:t>), znajduje </a:t>
            </a:r>
            <a:r>
              <a:rPr lang="pl-PL" dirty="0"/>
              <a:t>się na obszarze wiejskim objętym </a:t>
            </a:r>
            <a:r>
              <a:rPr lang="pl-PL" dirty="0" smtClean="0"/>
              <a:t>LSR (w przypadku spółki cywilnej stosuje się do wszystkich wspólników)</a:t>
            </a:r>
          </a:p>
          <a:p>
            <a:pPr marL="0" indent="0">
              <a:buNone/>
            </a:pPr>
            <a:r>
              <a:rPr lang="pl-PL" u="sng" dirty="0" smtClean="0">
                <a:solidFill>
                  <a:schemeClr val="tx1"/>
                </a:solidFill>
              </a:rPr>
              <a:t>2. Osoba prawna</a:t>
            </a:r>
            <a:r>
              <a:rPr lang="pl-PL" dirty="0" smtClean="0">
                <a:solidFill>
                  <a:schemeClr val="tx1"/>
                </a:solidFill>
              </a:rPr>
              <a:t>, jeżeli </a:t>
            </a:r>
            <a:r>
              <a:rPr lang="pl-PL" dirty="0"/>
              <a:t>siedziba tej osoby lub jej </a:t>
            </a:r>
            <a:r>
              <a:rPr lang="pl-PL" dirty="0" smtClean="0"/>
              <a:t>oddziału znajduje </a:t>
            </a:r>
            <a:r>
              <a:rPr lang="pl-PL" dirty="0"/>
              <a:t>się na </a:t>
            </a:r>
            <a:r>
              <a:rPr lang="pl-PL" dirty="0" smtClean="0"/>
              <a:t>obszarze </a:t>
            </a:r>
            <a:r>
              <a:rPr lang="pl-PL" dirty="0"/>
              <a:t>wiejskim objętym </a:t>
            </a:r>
            <a:r>
              <a:rPr lang="pl-PL" dirty="0" smtClean="0"/>
              <a:t>LSR.</a:t>
            </a:r>
          </a:p>
          <a:p>
            <a:pPr marL="0" indent="0">
              <a:buNone/>
            </a:pPr>
            <a:r>
              <a:rPr lang="pl-PL" sz="1900" dirty="0" smtClean="0"/>
              <a:t>W przypadku gdy podmiot ubiegający się o przyznanie pomocy wykonuje działalność gospodarczą, do której stosuje się przepisy ustawy z dnia 2 lipca 2004 r. o swobodzie działalności gospodarczej, pomoc jest przyznawana, jeżeli podmiot ten prowadzi mikroprzedsiębiorstwo albo małe przedsiębiorstwo.</a:t>
            </a:r>
            <a:endParaRPr lang="pl-PL" sz="1900" dirty="0">
              <a:solidFill>
                <a:schemeClr val="tx1"/>
              </a:solidFill>
            </a:endParaRPr>
          </a:p>
        </p:txBody>
      </p:sp>
      <p:sp>
        <p:nvSpPr>
          <p:cNvPr id="5" name="Symbol zastępczy stopki 4"/>
          <p:cNvSpPr>
            <a:spLocks noGrp="1"/>
          </p:cNvSpPr>
          <p:nvPr>
            <p:ph type="ftr" sz="quarter" idx="11"/>
          </p:nvPr>
        </p:nvSpPr>
        <p:spPr/>
        <p:txBody>
          <a:bodyPr/>
          <a:lstStyle/>
          <a:p>
            <a:r>
              <a:rPr lang="pl-PL" smtClean="0"/>
              <a:t>Zasady ubiegania się o środki z PROW 2014-2020 za pośrednictwem LGD "Zielone Sąsiedztwo"</a:t>
            </a:r>
            <a:endParaRPr lang="pl-PL"/>
          </a:p>
        </p:txBody>
      </p:sp>
      <p:sp>
        <p:nvSpPr>
          <p:cNvPr id="4" name="Symbol zastępczy numeru slajdu 3"/>
          <p:cNvSpPr>
            <a:spLocks noGrp="1"/>
          </p:cNvSpPr>
          <p:nvPr>
            <p:ph type="sldNum" sz="quarter" idx="12"/>
          </p:nvPr>
        </p:nvSpPr>
        <p:spPr/>
        <p:txBody>
          <a:bodyPr/>
          <a:lstStyle/>
          <a:p>
            <a:fld id="{6644DB17-9F8C-4852-B4A4-F7E18995029A}" type="slidenum">
              <a:rPr lang="pl-PL" smtClean="0"/>
              <a:pPr/>
              <a:t>16</a:t>
            </a:fld>
            <a:endParaRPr lang="pl-PL"/>
          </a:p>
        </p:txBody>
      </p:sp>
      <p:pic>
        <p:nvPicPr>
          <p:cNvPr id="6" name="Obraz 5" descr="LOGOZS.jpg"/>
          <p:cNvPicPr>
            <a:picLocks noChangeAspect="1"/>
          </p:cNvPicPr>
          <p:nvPr/>
        </p:nvPicPr>
        <p:blipFill>
          <a:blip r:embed="rId2" cstate="print"/>
          <a:stretch>
            <a:fillRect/>
          </a:stretch>
        </p:blipFill>
        <p:spPr>
          <a:xfrm>
            <a:off x="9928781" y="20884"/>
            <a:ext cx="2184561" cy="1720645"/>
          </a:xfrm>
          <a:prstGeom prst="rect">
            <a:avLst/>
          </a:prstGeom>
        </p:spPr>
      </p:pic>
    </p:spTree>
    <p:extLst>
      <p:ext uri="{BB962C8B-B14F-4D97-AF65-F5344CB8AC3E}">
        <p14:creationId xmlns:p14="http://schemas.microsoft.com/office/powerpoint/2010/main" val="1416151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95402" y="982133"/>
            <a:ext cx="9757408" cy="915248"/>
          </a:xfrm>
        </p:spPr>
        <p:txBody>
          <a:bodyPr>
            <a:normAutofit/>
          </a:bodyPr>
          <a:lstStyle/>
          <a:p>
            <a:r>
              <a:rPr lang="pl-PL" dirty="0" smtClean="0"/>
              <a:t>Zobowiązania umowne</a:t>
            </a:r>
            <a:endParaRPr lang="pl-PL" dirty="0"/>
          </a:p>
        </p:txBody>
      </p:sp>
      <p:sp>
        <p:nvSpPr>
          <p:cNvPr id="3" name="Symbol zastępczy zawartości 2"/>
          <p:cNvSpPr>
            <a:spLocks noGrp="1"/>
          </p:cNvSpPr>
          <p:nvPr>
            <p:ph sz="half" idx="1"/>
          </p:nvPr>
        </p:nvSpPr>
        <p:spPr>
          <a:xfrm>
            <a:off x="1298448" y="2163097"/>
            <a:ext cx="9754362" cy="3707351"/>
          </a:xfrm>
        </p:spPr>
        <p:txBody>
          <a:bodyPr>
            <a:normAutofit fontScale="85000" lnSpcReduction="10000"/>
          </a:bodyPr>
          <a:lstStyle/>
          <a:p>
            <a:pPr marL="0" marR="55244" indent="0">
              <a:buNone/>
            </a:pPr>
            <a:r>
              <a:rPr lang="pl-PL" spc="-10" dirty="0">
                <a:solidFill>
                  <a:srgbClr val="404040"/>
                </a:solidFill>
                <a:cs typeface="Calibri"/>
              </a:rPr>
              <a:t>Utworzenie  </a:t>
            </a:r>
            <a:r>
              <a:rPr lang="pl-PL" spc="-5" dirty="0">
                <a:solidFill>
                  <a:srgbClr val="404040"/>
                </a:solidFill>
                <a:cs typeface="Calibri"/>
              </a:rPr>
              <a:t>co </a:t>
            </a:r>
            <a:r>
              <a:rPr lang="pl-PL" dirty="0">
                <a:solidFill>
                  <a:srgbClr val="404040"/>
                </a:solidFill>
                <a:cs typeface="Calibri"/>
              </a:rPr>
              <a:t>najmniej jednego </a:t>
            </a:r>
            <a:r>
              <a:rPr lang="pl-PL" spc="-5" dirty="0">
                <a:solidFill>
                  <a:srgbClr val="404040"/>
                </a:solidFill>
                <a:cs typeface="Calibri"/>
              </a:rPr>
              <a:t>miejsca </a:t>
            </a:r>
            <a:r>
              <a:rPr lang="pl-PL" spc="-10" dirty="0">
                <a:solidFill>
                  <a:srgbClr val="404040"/>
                </a:solidFill>
                <a:cs typeface="Calibri"/>
              </a:rPr>
              <a:t>pracy </a:t>
            </a:r>
            <a:r>
              <a:rPr lang="pl-PL" dirty="0" smtClean="0"/>
              <a:t>w </a:t>
            </a:r>
            <a:r>
              <a:rPr lang="pl-PL" dirty="0"/>
              <a:t>przeliczeniu na pełne </a:t>
            </a:r>
            <a:r>
              <a:rPr lang="pl-PL" dirty="0" smtClean="0"/>
              <a:t>etaty średnioroczne</a:t>
            </a:r>
            <a:r>
              <a:rPr lang="pl-PL" dirty="0"/>
              <a:t>, gdy jest to uzasadnione zakresem realizacji operacji, </a:t>
            </a:r>
            <a:r>
              <a:rPr lang="pl-PL" dirty="0" smtClean="0"/>
              <a:t>zatrudnienie osoby</a:t>
            </a:r>
            <a:r>
              <a:rPr lang="pl-PL" dirty="0"/>
              <a:t>, dla której zostanie utworzone to miejsce pracy, na podstawie umowy o pracę</a:t>
            </a:r>
            <a:r>
              <a:rPr lang="pl-PL" dirty="0" smtClean="0"/>
              <a:t>, a </a:t>
            </a:r>
            <a:r>
              <a:rPr lang="pl-PL" dirty="0"/>
              <a:t>także </a:t>
            </a:r>
            <a:r>
              <a:rPr lang="pl-PL" dirty="0" smtClean="0"/>
              <a:t>utrzymanie </a:t>
            </a:r>
            <a:r>
              <a:rPr lang="pl-PL" dirty="0"/>
              <a:t>utworzonych miejsc pracy do dnia, w którym upłyną </a:t>
            </a:r>
            <a:r>
              <a:rPr lang="pl-PL" b="1" dirty="0" smtClean="0"/>
              <a:t>3 lata od dnia </a:t>
            </a:r>
            <a:r>
              <a:rPr lang="pl-PL" b="1" dirty="0"/>
              <a:t>wypłaty płatności </a:t>
            </a:r>
            <a:r>
              <a:rPr lang="pl-PL" b="1" dirty="0" smtClean="0"/>
              <a:t>końcowej</a:t>
            </a:r>
            <a:r>
              <a:rPr lang="pl-PL" dirty="0" smtClean="0"/>
              <a:t>.</a:t>
            </a:r>
          </a:p>
          <a:p>
            <a:pPr marL="0" indent="0" fontAlgn="base">
              <a:buNone/>
            </a:pPr>
            <a:r>
              <a:rPr lang="pl-PL" dirty="0" smtClean="0"/>
              <a:t>Za utworzenie miejsca pracy </a:t>
            </a:r>
            <a:r>
              <a:rPr lang="pl-PL" u="sng" dirty="0" smtClean="0"/>
              <a:t>nie uznaje się </a:t>
            </a:r>
            <a:r>
              <a:rPr lang="pl-PL" dirty="0" smtClean="0"/>
              <a:t>zatrudnienia:</a:t>
            </a:r>
          </a:p>
          <a:p>
            <a:pPr lvl="0" fontAlgn="base"/>
            <a:r>
              <a:rPr lang="pl-PL" dirty="0" smtClean="0"/>
              <a:t>Stażystów, osób zatrudnionych w celu przygotowania zawodowego, osób wykonujących pracę na podstawie innej niż umowa o pracę (np. umowy zlecenia lub umowy o dzieło).</a:t>
            </a:r>
          </a:p>
          <a:p>
            <a:pPr marL="0" indent="0">
              <a:buNone/>
            </a:pPr>
            <a:r>
              <a:rPr lang="pl-PL" dirty="0" smtClean="0"/>
              <a:t>Utworzenie miejsca pracy w wyniku realizacji danej operacji nie może być uznane za spełnienie tego warunku, w odniesieniu do innej operacji.</a:t>
            </a:r>
            <a:endParaRPr lang="pl-PL" spc="-15" dirty="0" smtClean="0">
              <a:solidFill>
                <a:srgbClr val="404040"/>
              </a:solidFill>
              <a:latin typeface="+mj-lt"/>
              <a:cs typeface="Calibri"/>
            </a:endParaRPr>
          </a:p>
          <a:p>
            <a:pPr marL="0" indent="0">
              <a:buNone/>
            </a:pPr>
            <a:endParaRPr lang="pl-PL" dirty="0"/>
          </a:p>
        </p:txBody>
      </p:sp>
      <p:sp>
        <p:nvSpPr>
          <p:cNvPr id="4" name="Symbol zastępczy numeru slajdu 3"/>
          <p:cNvSpPr>
            <a:spLocks noGrp="1"/>
          </p:cNvSpPr>
          <p:nvPr>
            <p:ph type="sldNum" sz="quarter" idx="12"/>
          </p:nvPr>
        </p:nvSpPr>
        <p:spPr/>
        <p:txBody>
          <a:bodyPr/>
          <a:lstStyle/>
          <a:p>
            <a:fld id="{6644DB17-9F8C-4852-B4A4-F7E18995029A}" type="slidenum">
              <a:rPr lang="pl-PL" smtClean="0"/>
              <a:pPr/>
              <a:t>17</a:t>
            </a:fld>
            <a:endParaRPr lang="pl-PL"/>
          </a:p>
        </p:txBody>
      </p:sp>
      <p:sp>
        <p:nvSpPr>
          <p:cNvPr id="5" name="Symbol zastępczy stopki 4"/>
          <p:cNvSpPr>
            <a:spLocks noGrp="1"/>
          </p:cNvSpPr>
          <p:nvPr>
            <p:ph type="ftr" sz="quarter" idx="11"/>
          </p:nvPr>
        </p:nvSpPr>
        <p:spPr/>
        <p:txBody>
          <a:bodyPr/>
          <a:lstStyle/>
          <a:p>
            <a:r>
              <a:rPr lang="pl-PL" smtClean="0"/>
              <a:t>Zasady ubiegania się o środki z PROW 2014-2020 za pośrednictwem LGD "Zielone Sąsiedztwo"</a:t>
            </a:r>
            <a:endParaRPr lang="pl-PL"/>
          </a:p>
        </p:txBody>
      </p:sp>
      <p:pic>
        <p:nvPicPr>
          <p:cNvPr id="6" name="Obraz 5" descr="LOGOZS.jpg"/>
          <p:cNvPicPr>
            <a:picLocks noChangeAspect="1"/>
          </p:cNvPicPr>
          <p:nvPr/>
        </p:nvPicPr>
        <p:blipFill>
          <a:blip r:embed="rId2" cstate="print"/>
          <a:stretch>
            <a:fillRect/>
          </a:stretch>
        </p:blipFill>
        <p:spPr>
          <a:xfrm>
            <a:off x="9928781" y="20884"/>
            <a:ext cx="2184561" cy="1720645"/>
          </a:xfrm>
          <a:prstGeom prst="rect">
            <a:avLst/>
          </a:prstGeom>
        </p:spPr>
      </p:pic>
    </p:spTree>
    <p:extLst>
      <p:ext uri="{BB962C8B-B14F-4D97-AF65-F5344CB8AC3E}">
        <p14:creationId xmlns:p14="http://schemas.microsoft.com/office/powerpoint/2010/main" val="30098758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extLst>
              <p:ext uri="{D42A27DB-BD31-4B8C-83A1-F6EECF244321}">
                <p14:modId xmlns:p14="http://schemas.microsoft.com/office/powerpoint/2010/main" val="268145743"/>
              </p:ext>
            </p:extLst>
          </p:nvPr>
        </p:nvGraphicFramePr>
        <p:xfrm>
          <a:off x="3920613" y="2726324"/>
          <a:ext cx="6452419" cy="3120427"/>
        </p:xfrm>
        <a:graphic>
          <a:graphicData uri="http://schemas.openxmlformats.org/drawingml/2006/table">
            <a:tbl>
              <a:tblPr firstRow="1" firstCol="1" bandRow="1"/>
              <a:tblGrid>
                <a:gridCol w="3366856">
                  <a:extLst>
                    <a:ext uri="{9D8B030D-6E8A-4147-A177-3AD203B41FA5}">
                      <a16:colId xmlns:a16="http://schemas.microsoft.com/office/drawing/2014/main" val="20000"/>
                    </a:ext>
                  </a:extLst>
                </a:gridCol>
                <a:gridCol w="787416">
                  <a:extLst>
                    <a:ext uri="{9D8B030D-6E8A-4147-A177-3AD203B41FA5}">
                      <a16:colId xmlns:a16="http://schemas.microsoft.com/office/drawing/2014/main" val="20001"/>
                    </a:ext>
                  </a:extLst>
                </a:gridCol>
                <a:gridCol w="2298147">
                  <a:extLst>
                    <a:ext uri="{9D8B030D-6E8A-4147-A177-3AD203B41FA5}">
                      <a16:colId xmlns:a16="http://schemas.microsoft.com/office/drawing/2014/main" val="20002"/>
                    </a:ext>
                  </a:extLst>
                </a:gridCol>
              </a:tblGrid>
              <a:tr h="1327842">
                <a:tc rowSpan="2">
                  <a:txBody>
                    <a:bodyPr/>
                    <a:lstStyle>
                      <a:lvl1pPr marL="0" algn="l" defTabSz="457200" rtl="0" eaLnBrk="1" latinLnBrk="0" hangingPunct="1">
                        <a:defRPr sz="1800" b="1" kern="1200">
                          <a:solidFill>
                            <a:schemeClr val="lt1"/>
                          </a:solidFill>
                          <a:latin typeface="Garamond" panose="02020404030301010803"/>
                        </a:defRPr>
                      </a:lvl1pPr>
                      <a:lvl2pPr marL="457200" algn="l" defTabSz="457200" rtl="0" eaLnBrk="1" latinLnBrk="0" hangingPunct="1">
                        <a:defRPr sz="1800" b="1" kern="1200">
                          <a:solidFill>
                            <a:schemeClr val="lt1"/>
                          </a:solidFill>
                          <a:latin typeface="Garamond" panose="02020404030301010803"/>
                        </a:defRPr>
                      </a:lvl2pPr>
                      <a:lvl3pPr marL="914400" algn="l" defTabSz="457200" rtl="0" eaLnBrk="1" latinLnBrk="0" hangingPunct="1">
                        <a:defRPr sz="1800" b="1" kern="1200">
                          <a:solidFill>
                            <a:schemeClr val="lt1"/>
                          </a:solidFill>
                          <a:latin typeface="Garamond" panose="02020404030301010803"/>
                        </a:defRPr>
                      </a:lvl3pPr>
                      <a:lvl4pPr marL="1371600" algn="l" defTabSz="457200" rtl="0" eaLnBrk="1" latinLnBrk="0" hangingPunct="1">
                        <a:defRPr sz="1800" b="1" kern="1200">
                          <a:solidFill>
                            <a:schemeClr val="lt1"/>
                          </a:solidFill>
                          <a:latin typeface="Garamond" panose="02020404030301010803"/>
                        </a:defRPr>
                      </a:lvl4pPr>
                      <a:lvl5pPr marL="1828800" algn="l" defTabSz="457200" rtl="0" eaLnBrk="1" latinLnBrk="0" hangingPunct="1">
                        <a:defRPr sz="1800" b="1" kern="1200">
                          <a:solidFill>
                            <a:schemeClr val="lt1"/>
                          </a:solidFill>
                          <a:latin typeface="Garamond" panose="02020404030301010803"/>
                        </a:defRPr>
                      </a:lvl5pPr>
                      <a:lvl6pPr marL="2286000" algn="l" defTabSz="457200" rtl="0" eaLnBrk="1" latinLnBrk="0" hangingPunct="1">
                        <a:defRPr sz="1800" b="1" kern="1200">
                          <a:solidFill>
                            <a:schemeClr val="lt1"/>
                          </a:solidFill>
                          <a:latin typeface="Garamond" panose="02020404030301010803"/>
                        </a:defRPr>
                      </a:lvl6pPr>
                      <a:lvl7pPr marL="2743200" algn="l" defTabSz="457200" rtl="0" eaLnBrk="1" latinLnBrk="0" hangingPunct="1">
                        <a:defRPr sz="1800" b="1" kern="1200">
                          <a:solidFill>
                            <a:schemeClr val="lt1"/>
                          </a:solidFill>
                          <a:latin typeface="Garamond" panose="02020404030301010803"/>
                        </a:defRPr>
                      </a:lvl7pPr>
                      <a:lvl8pPr marL="3200400" algn="l" defTabSz="457200" rtl="0" eaLnBrk="1" latinLnBrk="0" hangingPunct="1">
                        <a:defRPr sz="1800" b="1" kern="1200">
                          <a:solidFill>
                            <a:schemeClr val="lt1"/>
                          </a:solidFill>
                          <a:latin typeface="Garamond" panose="02020404030301010803"/>
                        </a:defRPr>
                      </a:lvl8pPr>
                      <a:lvl9pPr marL="3657600" algn="l" defTabSz="457200" rtl="0" eaLnBrk="1" latinLnBrk="0" hangingPunct="1">
                        <a:defRPr sz="1800" b="1" kern="1200">
                          <a:solidFill>
                            <a:schemeClr val="lt1"/>
                          </a:solidFill>
                          <a:latin typeface="Garamond" panose="02020404030301010803"/>
                        </a:defRPr>
                      </a:lvl9pPr>
                    </a:lstStyle>
                    <a:p>
                      <a:pPr algn="ctr">
                        <a:spcAft>
                          <a:spcPts val="0"/>
                        </a:spcAft>
                      </a:pPr>
                      <a:r>
                        <a:rPr lang="pl-PL" sz="1600" b="0" dirty="0">
                          <a:effectLst/>
                          <a:latin typeface="Calibri" panose="020F0502020204030204" pitchFamily="34" charset="0"/>
                        </a:rPr>
                        <a:t>Produkty / usługi / towary</a:t>
                      </a:r>
                      <a:endParaRPr lang="pl-PL" sz="1600" b="0" dirty="0">
                        <a:effectLst/>
                        <a:latin typeface="Calibri" panose="020F0502020204030204" pitchFamily="34" charset="0"/>
                        <a:ea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83992A"/>
                    </a:solidFill>
                  </a:tcPr>
                </a:tc>
                <a:tc gridSpan="2">
                  <a:txBody>
                    <a:bodyPr/>
                    <a:lstStyle>
                      <a:lvl1pPr marL="0" algn="l" defTabSz="457200" rtl="0" eaLnBrk="1" latinLnBrk="0" hangingPunct="1">
                        <a:defRPr sz="1800" b="1" kern="1200">
                          <a:solidFill>
                            <a:schemeClr val="lt1"/>
                          </a:solidFill>
                          <a:latin typeface="Garamond" panose="02020404030301010803"/>
                        </a:defRPr>
                      </a:lvl1pPr>
                      <a:lvl2pPr marL="457200" algn="l" defTabSz="457200" rtl="0" eaLnBrk="1" latinLnBrk="0" hangingPunct="1">
                        <a:defRPr sz="1800" b="1" kern="1200">
                          <a:solidFill>
                            <a:schemeClr val="lt1"/>
                          </a:solidFill>
                          <a:latin typeface="Garamond" panose="02020404030301010803"/>
                        </a:defRPr>
                      </a:lvl2pPr>
                      <a:lvl3pPr marL="914400" algn="l" defTabSz="457200" rtl="0" eaLnBrk="1" latinLnBrk="0" hangingPunct="1">
                        <a:defRPr sz="1800" b="1" kern="1200">
                          <a:solidFill>
                            <a:schemeClr val="lt1"/>
                          </a:solidFill>
                          <a:latin typeface="Garamond" panose="02020404030301010803"/>
                        </a:defRPr>
                      </a:lvl3pPr>
                      <a:lvl4pPr marL="1371600" algn="l" defTabSz="457200" rtl="0" eaLnBrk="1" latinLnBrk="0" hangingPunct="1">
                        <a:defRPr sz="1800" b="1" kern="1200">
                          <a:solidFill>
                            <a:schemeClr val="lt1"/>
                          </a:solidFill>
                          <a:latin typeface="Garamond" panose="02020404030301010803"/>
                        </a:defRPr>
                      </a:lvl4pPr>
                      <a:lvl5pPr marL="1828800" algn="l" defTabSz="457200" rtl="0" eaLnBrk="1" latinLnBrk="0" hangingPunct="1">
                        <a:defRPr sz="1800" b="1" kern="1200">
                          <a:solidFill>
                            <a:schemeClr val="lt1"/>
                          </a:solidFill>
                          <a:latin typeface="Garamond" panose="02020404030301010803"/>
                        </a:defRPr>
                      </a:lvl5pPr>
                      <a:lvl6pPr marL="2286000" algn="l" defTabSz="457200" rtl="0" eaLnBrk="1" latinLnBrk="0" hangingPunct="1">
                        <a:defRPr sz="1800" b="1" kern="1200">
                          <a:solidFill>
                            <a:schemeClr val="lt1"/>
                          </a:solidFill>
                          <a:latin typeface="Garamond" panose="02020404030301010803"/>
                        </a:defRPr>
                      </a:lvl6pPr>
                      <a:lvl7pPr marL="2743200" algn="l" defTabSz="457200" rtl="0" eaLnBrk="1" latinLnBrk="0" hangingPunct="1">
                        <a:defRPr sz="1800" b="1" kern="1200">
                          <a:solidFill>
                            <a:schemeClr val="lt1"/>
                          </a:solidFill>
                          <a:latin typeface="Garamond" panose="02020404030301010803"/>
                        </a:defRPr>
                      </a:lvl7pPr>
                      <a:lvl8pPr marL="3200400" algn="l" defTabSz="457200" rtl="0" eaLnBrk="1" latinLnBrk="0" hangingPunct="1">
                        <a:defRPr sz="1800" b="1" kern="1200">
                          <a:solidFill>
                            <a:schemeClr val="lt1"/>
                          </a:solidFill>
                          <a:latin typeface="Garamond" panose="02020404030301010803"/>
                        </a:defRPr>
                      </a:lvl8pPr>
                      <a:lvl9pPr marL="3657600" algn="l" defTabSz="457200" rtl="0" eaLnBrk="1" latinLnBrk="0" hangingPunct="1">
                        <a:defRPr sz="1800" b="1" kern="1200">
                          <a:solidFill>
                            <a:schemeClr val="lt1"/>
                          </a:solidFill>
                          <a:latin typeface="Garamond" panose="02020404030301010803"/>
                        </a:defRPr>
                      </a:lvl9pPr>
                    </a:lstStyle>
                    <a:p>
                      <a:pPr algn="ctr">
                        <a:spcAft>
                          <a:spcPts val="0"/>
                        </a:spcAft>
                      </a:pPr>
                      <a:r>
                        <a:rPr lang="pl-PL" sz="1600" b="0" dirty="0">
                          <a:effectLst/>
                          <a:latin typeface="Calibri" panose="020F0502020204030204" pitchFamily="34" charset="0"/>
                        </a:rPr>
                        <a:t>Planowany ilościowy i wartościowy poziom sprzedaży produktów lub usług do dnia, w którym upłynie rok od planowanego dnia wypłaty płatności końcowej</a:t>
                      </a:r>
                      <a:endParaRPr lang="pl-PL" sz="1600" b="0" dirty="0">
                        <a:effectLst/>
                        <a:latin typeface="Calibri" panose="020F0502020204030204" pitchFamily="34" charset="0"/>
                        <a:ea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83992A"/>
                    </a:solidFill>
                  </a:tcPr>
                </a:tc>
                <a:tc hMerge="1">
                  <a:txBody>
                    <a:bodyPr/>
                    <a:lstStyle/>
                    <a:p>
                      <a:endParaRPr lang="pl-PL"/>
                    </a:p>
                  </a:txBody>
                  <a:tcPr/>
                </a:tc>
                <a:extLst>
                  <a:ext uri="{0D108BD9-81ED-4DB2-BD59-A6C34878D82A}">
                    <a16:rowId xmlns:a16="http://schemas.microsoft.com/office/drawing/2014/main" val="10000"/>
                  </a:ext>
                </a:extLst>
              </a:tr>
              <a:tr h="531137">
                <a:tc vMerge="1">
                  <a:txBody>
                    <a:bodyPr/>
                    <a:lstStyle/>
                    <a:p>
                      <a:endParaRPr lang="pl-PL"/>
                    </a:p>
                  </a:txBody>
                  <a:tcPr/>
                </a:tc>
                <a:tc>
                  <a:txBody>
                    <a:bodyPr/>
                    <a:lstStyle>
                      <a:lvl1pPr marL="0" algn="l" defTabSz="457200" rtl="0" eaLnBrk="1" latinLnBrk="0" hangingPunct="1">
                        <a:defRPr sz="1800" kern="1200">
                          <a:solidFill>
                            <a:schemeClr val="dk1"/>
                          </a:solidFill>
                          <a:latin typeface="Garamond" panose="02020404030301010803"/>
                        </a:defRPr>
                      </a:lvl1pPr>
                      <a:lvl2pPr marL="457200" algn="l" defTabSz="457200" rtl="0" eaLnBrk="1" latinLnBrk="0" hangingPunct="1">
                        <a:defRPr sz="1800" kern="1200">
                          <a:solidFill>
                            <a:schemeClr val="dk1"/>
                          </a:solidFill>
                          <a:latin typeface="Garamond" panose="02020404030301010803"/>
                        </a:defRPr>
                      </a:lvl2pPr>
                      <a:lvl3pPr marL="914400" algn="l" defTabSz="457200" rtl="0" eaLnBrk="1" latinLnBrk="0" hangingPunct="1">
                        <a:defRPr sz="1800" kern="1200">
                          <a:solidFill>
                            <a:schemeClr val="dk1"/>
                          </a:solidFill>
                          <a:latin typeface="Garamond" panose="02020404030301010803"/>
                        </a:defRPr>
                      </a:lvl3pPr>
                      <a:lvl4pPr marL="1371600" algn="l" defTabSz="457200" rtl="0" eaLnBrk="1" latinLnBrk="0" hangingPunct="1">
                        <a:defRPr sz="1800" kern="1200">
                          <a:solidFill>
                            <a:schemeClr val="dk1"/>
                          </a:solidFill>
                          <a:latin typeface="Garamond" panose="02020404030301010803"/>
                        </a:defRPr>
                      </a:lvl4pPr>
                      <a:lvl5pPr marL="1828800" algn="l" defTabSz="457200" rtl="0" eaLnBrk="1" latinLnBrk="0" hangingPunct="1">
                        <a:defRPr sz="1800" kern="1200">
                          <a:solidFill>
                            <a:schemeClr val="dk1"/>
                          </a:solidFill>
                          <a:latin typeface="Garamond" panose="02020404030301010803"/>
                        </a:defRPr>
                      </a:lvl5pPr>
                      <a:lvl6pPr marL="2286000" algn="l" defTabSz="457200" rtl="0" eaLnBrk="1" latinLnBrk="0" hangingPunct="1">
                        <a:defRPr sz="1800" kern="1200">
                          <a:solidFill>
                            <a:schemeClr val="dk1"/>
                          </a:solidFill>
                          <a:latin typeface="Garamond" panose="02020404030301010803"/>
                        </a:defRPr>
                      </a:lvl6pPr>
                      <a:lvl7pPr marL="2743200" algn="l" defTabSz="457200" rtl="0" eaLnBrk="1" latinLnBrk="0" hangingPunct="1">
                        <a:defRPr sz="1800" kern="1200">
                          <a:solidFill>
                            <a:schemeClr val="dk1"/>
                          </a:solidFill>
                          <a:latin typeface="Garamond" panose="02020404030301010803"/>
                        </a:defRPr>
                      </a:lvl7pPr>
                      <a:lvl8pPr marL="3200400" algn="l" defTabSz="457200" rtl="0" eaLnBrk="1" latinLnBrk="0" hangingPunct="1">
                        <a:defRPr sz="1800" kern="1200">
                          <a:solidFill>
                            <a:schemeClr val="dk1"/>
                          </a:solidFill>
                          <a:latin typeface="Garamond" panose="02020404030301010803"/>
                        </a:defRPr>
                      </a:lvl8pPr>
                      <a:lvl9pPr marL="3657600" algn="l" defTabSz="457200" rtl="0" eaLnBrk="1" latinLnBrk="0" hangingPunct="1">
                        <a:defRPr sz="1800" kern="1200">
                          <a:solidFill>
                            <a:schemeClr val="dk1"/>
                          </a:solidFill>
                          <a:latin typeface="Garamond" panose="02020404030301010803"/>
                        </a:defRPr>
                      </a:lvl9pPr>
                    </a:lstStyle>
                    <a:p>
                      <a:pPr algn="ctr">
                        <a:spcAft>
                          <a:spcPts val="0"/>
                        </a:spcAft>
                      </a:pPr>
                      <a:r>
                        <a:rPr lang="pl-PL" sz="1600" b="0" dirty="0">
                          <a:effectLst/>
                          <a:latin typeface="Calibri" panose="020F0502020204030204" pitchFamily="34" charset="0"/>
                        </a:rPr>
                        <a:t>Ilość / liczba</a:t>
                      </a:r>
                      <a:endParaRPr lang="pl-PL" sz="1600" b="0" dirty="0">
                        <a:effectLst/>
                        <a:latin typeface="Calibri" panose="020F0502020204030204" pitchFamily="34" charset="0"/>
                        <a:ea typeface="Times New Roman" panose="02020603050405020304" pitchFamily="18" charset="0"/>
                      </a:endParaRPr>
                    </a:p>
                  </a:txBody>
                  <a:tcPr marL="68580" marR="68580" marT="0" marB="0">
                    <a:lnL w="381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992A">
                        <a:tint val="40000"/>
                      </a:srgbClr>
                    </a:solidFill>
                  </a:tcPr>
                </a:tc>
                <a:tc>
                  <a:txBody>
                    <a:bodyPr/>
                    <a:lstStyle>
                      <a:lvl1pPr marL="0" algn="l" defTabSz="457200" rtl="0" eaLnBrk="1" latinLnBrk="0" hangingPunct="1">
                        <a:defRPr sz="1800" kern="1200">
                          <a:solidFill>
                            <a:schemeClr val="dk1"/>
                          </a:solidFill>
                          <a:latin typeface="Garamond" panose="02020404030301010803"/>
                        </a:defRPr>
                      </a:lvl1pPr>
                      <a:lvl2pPr marL="457200" algn="l" defTabSz="457200" rtl="0" eaLnBrk="1" latinLnBrk="0" hangingPunct="1">
                        <a:defRPr sz="1800" kern="1200">
                          <a:solidFill>
                            <a:schemeClr val="dk1"/>
                          </a:solidFill>
                          <a:latin typeface="Garamond" panose="02020404030301010803"/>
                        </a:defRPr>
                      </a:lvl2pPr>
                      <a:lvl3pPr marL="914400" algn="l" defTabSz="457200" rtl="0" eaLnBrk="1" latinLnBrk="0" hangingPunct="1">
                        <a:defRPr sz="1800" kern="1200">
                          <a:solidFill>
                            <a:schemeClr val="dk1"/>
                          </a:solidFill>
                          <a:latin typeface="Garamond" panose="02020404030301010803"/>
                        </a:defRPr>
                      </a:lvl3pPr>
                      <a:lvl4pPr marL="1371600" algn="l" defTabSz="457200" rtl="0" eaLnBrk="1" latinLnBrk="0" hangingPunct="1">
                        <a:defRPr sz="1800" kern="1200">
                          <a:solidFill>
                            <a:schemeClr val="dk1"/>
                          </a:solidFill>
                          <a:latin typeface="Garamond" panose="02020404030301010803"/>
                        </a:defRPr>
                      </a:lvl4pPr>
                      <a:lvl5pPr marL="1828800" algn="l" defTabSz="457200" rtl="0" eaLnBrk="1" latinLnBrk="0" hangingPunct="1">
                        <a:defRPr sz="1800" kern="1200">
                          <a:solidFill>
                            <a:schemeClr val="dk1"/>
                          </a:solidFill>
                          <a:latin typeface="Garamond" panose="02020404030301010803"/>
                        </a:defRPr>
                      </a:lvl5pPr>
                      <a:lvl6pPr marL="2286000" algn="l" defTabSz="457200" rtl="0" eaLnBrk="1" latinLnBrk="0" hangingPunct="1">
                        <a:defRPr sz="1800" kern="1200">
                          <a:solidFill>
                            <a:schemeClr val="dk1"/>
                          </a:solidFill>
                          <a:latin typeface="Garamond" panose="02020404030301010803"/>
                        </a:defRPr>
                      </a:lvl6pPr>
                      <a:lvl7pPr marL="2743200" algn="l" defTabSz="457200" rtl="0" eaLnBrk="1" latinLnBrk="0" hangingPunct="1">
                        <a:defRPr sz="1800" kern="1200">
                          <a:solidFill>
                            <a:schemeClr val="dk1"/>
                          </a:solidFill>
                          <a:latin typeface="Garamond" panose="02020404030301010803"/>
                        </a:defRPr>
                      </a:lvl7pPr>
                      <a:lvl8pPr marL="3200400" algn="l" defTabSz="457200" rtl="0" eaLnBrk="1" latinLnBrk="0" hangingPunct="1">
                        <a:defRPr sz="1800" kern="1200">
                          <a:solidFill>
                            <a:schemeClr val="dk1"/>
                          </a:solidFill>
                          <a:latin typeface="Garamond" panose="02020404030301010803"/>
                        </a:defRPr>
                      </a:lvl8pPr>
                      <a:lvl9pPr marL="3657600" algn="l" defTabSz="457200" rtl="0" eaLnBrk="1" latinLnBrk="0" hangingPunct="1">
                        <a:defRPr sz="1800" kern="1200">
                          <a:solidFill>
                            <a:schemeClr val="dk1"/>
                          </a:solidFill>
                          <a:latin typeface="Garamond" panose="02020404030301010803"/>
                        </a:defRPr>
                      </a:lvl9pPr>
                    </a:lstStyle>
                    <a:p>
                      <a:pPr algn="ctr">
                        <a:spcAft>
                          <a:spcPts val="0"/>
                        </a:spcAft>
                      </a:pPr>
                      <a:r>
                        <a:rPr lang="pl-PL" sz="1600" b="0" dirty="0">
                          <a:effectLst/>
                          <a:latin typeface="Calibri" panose="020F0502020204030204" pitchFamily="34" charset="0"/>
                        </a:rPr>
                        <a:t>Wartość netto (w zł)</a:t>
                      </a:r>
                      <a:endParaRPr lang="pl-PL" sz="1600" b="0" dirty="0">
                        <a:effectLst/>
                        <a:latin typeface="Calibri" panose="020F0502020204030204" pitchFamily="34" charset="0"/>
                        <a:ea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992A">
                        <a:tint val="40000"/>
                      </a:srgbClr>
                    </a:solidFill>
                  </a:tcPr>
                </a:tc>
                <a:extLst>
                  <a:ext uri="{0D108BD9-81ED-4DB2-BD59-A6C34878D82A}">
                    <a16:rowId xmlns:a16="http://schemas.microsoft.com/office/drawing/2014/main" val="10001"/>
                  </a:ext>
                </a:extLst>
              </a:tr>
              <a:tr h="331960">
                <a:tc>
                  <a:txBody>
                    <a:bodyPr/>
                    <a:lstStyle>
                      <a:lvl1pPr marL="0" algn="l" defTabSz="457200" rtl="0" eaLnBrk="1" latinLnBrk="0" hangingPunct="1">
                        <a:defRPr sz="1800" b="1" kern="1200">
                          <a:solidFill>
                            <a:schemeClr val="lt1"/>
                          </a:solidFill>
                          <a:latin typeface="Garamond" panose="02020404030301010803"/>
                        </a:defRPr>
                      </a:lvl1pPr>
                      <a:lvl2pPr marL="457200" algn="l" defTabSz="457200" rtl="0" eaLnBrk="1" latinLnBrk="0" hangingPunct="1">
                        <a:defRPr sz="1800" b="1" kern="1200">
                          <a:solidFill>
                            <a:schemeClr val="lt1"/>
                          </a:solidFill>
                          <a:latin typeface="Garamond" panose="02020404030301010803"/>
                        </a:defRPr>
                      </a:lvl2pPr>
                      <a:lvl3pPr marL="914400" algn="l" defTabSz="457200" rtl="0" eaLnBrk="1" latinLnBrk="0" hangingPunct="1">
                        <a:defRPr sz="1800" b="1" kern="1200">
                          <a:solidFill>
                            <a:schemeClr val="lt1"/>
                          </a:solidFill>
                          <a:latin typeface="Garamond" panose="02020404030301010803"/>
                        </a:defRPr>
                      </a:lvl3pPr>
                      <a:lvl4pPr marL="1371600" algn="l" defTabSz="457200" rtl="0" eaLnBrk="1" latinLnBrk="0" hangingPunct="1">
                        <a:defRPr sz="1800" b="1" kern="1200">
                          <a:solidFill>
                            <a:schemeClr val="lt1"/>
                          </a:solidFill>
                          <a:latin typeface="Garamond" panose="02020404030301010803"/>
                        </a:defRPr>
                      </a:lvl4pPr>
                      <a:lvl5pPr marL="1828800" algn="l" defTabSz="457200" rtl="0" eaLnBrk="1" latinLnBrk="0" hangingPunct="1">
                        <a:defRPr sz="1800" b="1" kern="1200">
                          <a:solidFill>
                            <a:schemeClr val="lt1"/>
                          </a:solidFill>
                          <a:latin typeface="Garamond" panose="02020404030301010803"/>
                        </a:defRPr>
                      </a:lvl5pPr>
                      <a:lvl6pPr marL="2286000" algn="l" defTabSz="457200" rtl="0" eaLnBrk="1" latinLnBrk="0" hangingPunct="1">
                        <a:defRPr sz="1800" b="1" kern="1200">
                          <a:solidFill>
                            <a:schemeClr val="lt1"/>
                          </a:solidFill>
                          <a:latin typeface="Garamond" panose="02020404030301010803"/>
                        </a:defRPr>
                      </a:lvl6pPr>
                      <a:lvl7pPr marL="2743200" algn="l" defTabSz="457200" rtl="0" eaLnBrk="1" latinLnBrk="0" hangingPunct="1">
                        <a:defRPr sz="1800" b="1" kern="1200">
                          <a:solidFill>
                            <a:schemeClr val="lt1"/>
                          </a:solidFill>
                          <a:latin typeface="Garamond" panose="02020404030301010803"/>
                        </a:defRPr>
                      </a:lvl7pPr>
                      <a:lvl8pPr marL="3200400" algn="l" defTabSz="457200" rtl="0" eaLnBrk="1" latinLnBrk="0" hangingPunct="1">
                        <a:defRPr sz="1800" b="1" kern="1200">
                          <a:solidFill>
                            <a:schemeClr val="lt1"/>
                          </a:solidFill>
                          <a:latin typeface="Garamond" panose="02020404030301010803"/>
                        </a:defRPr>
                      </a:lvl8pPr>
                      <a:lvl9pPr marL="3657600" algn="l" defTabSz="457200" rtl="0" eaLnBrk="1" latinLnBrk="0" hangingPunct="1">
                        <a:defRPr sz="1800" b="1" kern="1200">
                          <a:solidFill>
                            <a:schemeClr val="lt1"/>
                          </a:solidFill>
                          <a:latin typeface="Garamond" panose="02020404030301010803"/>
                        </a:defRPr>
                      </a:lvl9pPr>
                    </a:lstStyle>
                    <a:p>
                      <a:pPr>
                        <a:spcAft>
                          <a:spcPts val="0"/>
                        </a:spcAft>
                      </a:pPr>
                      <a:r>
                        <a:rPr lang="pl-PL" sz="2000" b="1" dirty="0">
                          <a:effectLst/>
                          <a:latin typeface="Calibri" panose="020F0502020204030204" pitchFamily="34" charset="0"/>
                        </a:rPr>
                        <a:t> </a:t>
                      </a:r>
                      <a:endParaRPr lang="pl-PL" sz="2000" b="1" dirty="0">
                        <a:effectLst/>
                        <a:latin typeface="Calibri" panose="020F0502020204030204" pitchFamily="34" charset="0"/>
                        <a:ea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992A"/>
                    </a:solidFill>
                  </a:tcPr>
                </a:tc>
                <a:tc>
                  <a:txBody>
                    <a:bodyPr/>
                    <a:lstStyle>
                      <a:lvl1pPr marL="0" algn="l" defTabSz="457200" rtl="0" eaLnBrk="1" latinLnBrk="0" hangingPunct="1">
                        <a:defRPr sz="1800" kern="1200">
                          <a:solidFill>
                            <a:schemeClr val="dk1"/>
                          </a:solidFill>
                          <a:latin typeface="Garamond" panose="02020404030301010803"/>
                        </a:defRPr>
                      </a:lvl1pPr>
                      <a:lvl2pPr marL="457200" algn="l" defTabSz="457200" rtl="0" eaLnBrk="1" latinLnBrk="0" hangingPunct="1">
                        <a:defRPr sz="1800" kern="1200">
                          <a:solidFill>
                            <a:schemeClr val="dk1"/>
                          </a:solidFill>
                          <a:latin typeface="Garamond" panose="02020404030301010803"/>
                        </a:defRPr>
                      </a:lvl2pPr>
                      <a:lvl3pPr marL="914400" algn="l" defTabSz="457200" rtl="0" eaLnBrk="1" latinLnBrk="0" hangingPunct="1">
                        <a:defRPr sz="1800" kern="1200">
                          <a:solidFill>
                            <a:schemeClr val="dk1"/>
                          </a:solidFill>
                          <a:latin typeface="Garamond" panose="02020404030301010803"/>
                        </a:defRPr>
                      </a:lvl3pPr>
                      <a:lvl4pPr marL="1371600" algn="l" defTabSz="457200" rtl="0" eaLnBrk="1" latinLnBrk="0" hangingPunct="1">
                        <a:defRPr sz="1800" kern="1200">
                          <a:solidFill>
                            <a:schemeClr val="dk1"/>
                          </a:solidFill>
                          <a:latin typeface="Garamond" panose="02020404030301010803"/>
                        </a:defRPr>
                      </a:lvl4pPr>
                      <a:lvl5pPr marL="1828800" algn="l" defTabSz="457200" rtl="0" eaLnBrk="1" latinLnBrk="0" hangingPunct="1">
                        <a:defRPr sz="1800" kern="1200">
                          <a:solidFill>
                            <a:schemeClr val="dk1"/>
                          </a:solidFill>
                          <a:latin typeface="Garamond" panose="02020404030301010803"/>
                        </a:defRPr>
                      </a:lvl5pPr>
                      <a:lvl6pPr marL="2286000" algn="l" defTabSz="457200" rtl="0" eaLnBrk="1" latinLnBrk="0" hangingPunct="1">
                        <a:defRPr sz="1800" kern="1200">
                          <a:solidFill>
                            <a:schemeClr val="dk1"/>
                          </a:solidFill>
                          <a:latin typeface="Garamond" panose="02020404030301010803"/>
                        </a:defRPr>
                      </a:lvl6pPr>
                      <a:lvl7pPr marL="2743200" algn="l" defTabSz="457200" rtl="0" eaLnBrk="1" latinLnBrk="0" hangingPunct="1">
                        <a:defRPr sz="1800" kern="1200">
                          <a:solidFill>
                            <a:schemeClr val="dk1"/>
                          </a:solidFill>
                          <a:latin typeface="Garamond" panose="02020404030301010803"/>
                        </a:defRPr>
                      </a:lvl7pPr>
                      <a:lvl8pPr marL="3200400" algn="l" defTabSz="457200" rtl="0" eaLnBrk="1" latinLnBrk="0" hangingPunct="1">
                        <a:defRPr sz="1800" kern="1200">
                          <a:solidFill>
                            <a:schemeClr val="dk1"/>
                          </a:solidFill>
                          <a:latin typeface="Garamond" panose="02020404030301010803"/>
                        </a:defRPr>
                      </a:lvl8pPr>
                      <a:lvl9pPr marL="3657600" algn="l" defTabSz="457200" rtl="0" eaLnBrk="1" latinLnBrk="0" hangingPunct="1">
                        <a:defRPr sz="1800" kern="1200">
                          <a:solidFill>
                            <a:schemeClr val="dk1"/>
                          </a:solidFill>
                          <a:latin typeface="Garamond" panose="02020404030301010803"/>
                        </a:defRPr>
                      </a:lvl9pPr>
                    </a:lstStyle>
                    <a:p>
                      <a:pPr>
                        <a:spcAft>
                          <a:spcPts val="0"/>
                        </a:spcAft>
                      </a:pPr>
                      <a:r>
                        <a:rPr lang="pl-PL" sz="2000" b="1" dirty="0">
                          <a:effectLst/>
                          <a:latin typeface="Calibri" panose="020F0502020204030204" pitchFamily="34" charset="0"/>
                        </a:rPr>
                        <a:t> </a:t>
                      </a:r>
                      <a:endParaRPr lang="pl-PL" sz="2000" b="1" dirty="0">
                        <a:effectLst/>
                        <a:latin typeface="Calibri" panose="020F0502020204030204" pitchFamily="34" charset="0"/>
                        <a:ea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992A">
                        <a:tint val="20000"/>
                      </a:srgbClr>
                    </a:solidFill>
                  </a:tcPr>
                </a:tc>
                <a:tc>
                  <a:txBody>
                    <a:bodyPr/>
                    <a:lstStyle>
                      <a:lvl1pPr marL="0" algn="l" defTabSz="457200" rtl="0" eaLnBrk="1" latinLnBrk="0" hangingPunct="1">
                        <a:defRPr sz="1800" kern="1200">
                          <a:solidFill>
                            <a:schemeClr val="dk1"/>
                          </a:solidFill>
                          <a:latin typeface="Garamond" panose="02020404030301010803"/>
                        </a:defRPr>
                      </a:lvl1pPr>
                      <a:lvl2pPr marL="457200" algn="l" defTabSz="457200" rtl="0" eaLnBrk="1" latinLnBrk="0" hangingPunct="1">
                        <a:defRPr sz="1800" kern="1200">
                          <a:solidFill>
                            <a:schemeClr val="dk1"/>
                          </a:solidFill>
                          <a:latin typeface="Garamond" panose="02020404030301010803"/>
                        </a:defRPr>
                      </a:lvl2pPr>
                      <a:lvl3pPr marL="914400" algn="l" defTabSz="457200" rtl="0" eaLnBrk="1" latinLnBrk="0" hangingPunct="1">
                        <a:defRPr sz="1800" kern="1200">
                          <a:solidFill>
                            <a:schemeClr val="dk1"/>
                          </a:solidFill>
                          <a:latin typeface="Garamond" panose="02020404030301010803"/>
                        </a:defRPr>
                      </a:lvl3pPr>
                      <a:lvl4pPr marL="1371600" algn="l" defTabSz="457200" rtl="0" eaLnBrk="1" latinLnBrk="0" hangingPunct="1">
                        <a:defRPr sz="1800" kern="1200">
                          <a:solidFill>
                            <a:schemeClr val="dk1"/>
                          </a:solidFill>
                          <a:latin typeface="Garamond" panose="02020404030301010803"/>
                        </a:defRPr>
                      </a:lvl4pPr>
                      <a:lvl5pPr marL="1828800" algn="l" defTabSz="457200" rtl="0" eaLnBrk="1" latinLnBrk="0" hangingPunct="1">
                        <a:defRPr sz="1800" kern="1200">
                          <a:solidFill>
                            <a:schemeClr val="dk1"/>
                          </a:solidFill>
                          <a:latin typeface="Garamond" panose="02020404030301010803"/>
                        </a:defRPr>
                      </a:lvl5pPr>
                      <a:lvl6pPr marL="2286000" algn="l" defTabSz="457200" rtl="0" eaLnBrk="1" latinLnBrk="0" hangingPunct="1">
                        <a:defRPr sz="1800" kern="1200">
                          <a:solidFill>
                            <a:schemeClr val="dk1"/>
                          </a:solidFill>
                          <a:latin typeface="Garamond" panose="02020404030301010803"/>
                        </a:defRPr>
                      </a:lvl6pPr>
                      <a:lvl7pPr marL="2743200" algn="l" defTabSz="457200" rtl="0" eaLnBrk="1" latinLnBrk="0" hangingPunct="1">
                        <a:defRPr sz="1800" kern="1200">
                          <a:solidFill>
                            <a:schemeClr val="dk1"/>
                          </a:solidFill>
                          <a:latin typeface="Garamond" panose="02020404030301010803"/>
                        </a:defRPr>
                      </a:lvl7pPr>
                      <a:lvl8pPr marL="3200400" algn="l" defTabSz="457200" rtl="0" eaLnBrk="1" latinLnBrk="0" hangingPunct="1">
                        <a:defRPr sz="1800" kern="1200">
                          <a:solidFill>
                            <a:schemeClr val="dk1"/>
                          </a:solidFill>
                          <a:latin typeface="Garamond" panose="02020404030301010803"/>
                        </a:defRPr>
                      </a:lvl8pPr>
                      <a:lvl9pPr marL="3657600" algn="l" defTabSz="457200" rtl="0" eaLnBrk="1" latinLnBrk="0" hangingPunct="1">
                        <a:defRPr sz="1800" kern="1200">
                          <a:solidFill>
                            <a:schemeClr val="dk1"/>
                          </a:solidFill>
                          <a:latin typeface="Garamond" panose="02020404030301010803"/>
                        </a:defRPr>
                      </a:lvl9pPr>
                    </a:lstStyle>
                    <a:p>
                      <a:pPr>
                        <a:spcAft>
                          <a:spcPts val="0"/>
                        </a:spcAft>
                      </a:pPr>
                      <a:r>
                        <a:rPr lang="pl-PL" sz="2000" b="1" dirty="0">
                          <a:effectLst/>
                          <a:latin typeface="Calibri" panose="020F0502020204030204" pitchFamily="34" charset="0"/>
                        </a:rPr>
                        <a:t> </a:t>
                      </a:r>
                      <a:endParaRPr lang="pl-PL" sz="2000" b="1" dirty="0">
                        <a:effectLst/>
                        <a:latin typeface="Calibri" panose="020F0502020204030204" pitchFamily="34" charset="0"/>
                        <a:ea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992A">
                        <a:tint val="20000"/>
                      </a:srgbClr>
                    </a:solidFill>
                  </a:tcPr>
                </a:tc>
                <a:extLst>
                  <a:ext uri="{0D108BD9-81ED-4DB2-BD59-A6C34878D82A}">
                    <a16:rowId xmlns:a16="http://schemas.microsoft.com/office/drawing/2014/main" val="10002"/>
                  </a:ext>
                </a:extLst>
              </a:tr>
              <a:tr h="331960">
                <a:tc>
                  <a:txBody>
                    <a:bodyPr/>
                    <a:lstStyle>
                      <a:lvl1pPr marL="0" algn="l" defTabSz="457200" rtl="0" eaLnBrk="1" latinLnBrk="0" hangingPunct="1">
                        <a:defRPr sz="1800" b="1" kern="1200">
                          <a:solidFill>
                            <a:schemeClr val="lt1"/>
                          </a:solidFill>
                          <a:latin typeface="Garamond" panose="02020404030301010803"/>
                        </a:defRPr>
                      </a:lvl1pPr>
                      <a:lvl2pPr marL="457200" algn="l" defTabSz="457200" rtl="0" eaLnBrk="1" latinLnBrk="0" hangingPunct="1">
                        <a:defRPr sz="1800" b="1" kern="1200">
                          <a:solidFill>
                            <a:schemeClr val="lt1"/>
                          </a:solidFill>
                          <a:latin typeface="Garamond" panose="02020404030301010803"/>
                        </a:defRPr>
                      </a:lvl2pPr>
                      <a:lvl3pPr marL="914400" algn="l" defTabSz="457200" rtl="0" eaLnBrk="1" latinLnBrk="0" hangingPunct="1">
                        <a:defRPr sz="1800" b="1" kern="1200">
                          <a:solidFill>
                            <a:schemeClr val="lt1"/>
                          </a:solidFill>
                          <a:latin typeface="Garamond" panose="02020404030301010803"/>
                        </a:defRPr>
                      </a:lvl3pPr>
                      <a:lvl4pPr marL="1371600" algn="l" defTabSz="457200" rtl="0" eaLnBrk="1" latinLnBrk="0" hangingPunct="1">
                        <a:defRPr sz="1800" b="1" kern="1200">
                          <a:solidFill>
                            <a:schemeClr val="lt1"/>
                          </a:solidFill>
                          <a:latin typeface="Garamond" panose="02020404030301010803"/>
                        </a:defRPr>
                      </a:lvl4pPr>
                      <a:lvl5pPr marL="1828800" algn="l" defTabSz="457200" rtl="0" eaLnBrk="1" latinLnBrk="0" hangingPunct="1">
                        <a:defRPr sz="1800" b="1" kern="1200">
                          <a:solidFill>
                            <a:schemeClr val="lt1"/>
                          </a:solidFill>
                          <a:latin typeface="Garamond" panose="02020404030301010803"/>
                        </a:defRPr>
                      </a:lvl5pPr>
                      <a:lvl6pPr marL="2286000" algn="l" defTabSz="457200" rtl="0" eaLnBrk="1" latinLnBrk="0" hangingPunct="1">
                        <a:defRPr sz="1800" b="1" kern="1200">
                          <a:solidFill>
                            <a:schemeClr val="lt1"/>
                          </a:solidFill>
                          <a:latin typeface="Garamond" panose="02020404030301010803"/>
                        </a:defRPr>
                      </a:lvl6pPr>
                      <a:lvl7pPr marL="2743200" algn="l" defTabSz="457200" rtl="0" eaLnBrk="1" latinLnBrk="0" hangingPunct="1">
                        <a:defRPr sz="1800" b="1" kern="1200">
                          <a:solidFill>
                            <a:schemeClr val="lt1"/>
                          </a:solidFill>
                          <a:latin typeface="Garamond" panose="02020404030301010803"/>
                        </a:defRPr>
                      </a:lvl7pPr>
                      <a:lvl8pPr marL="3200400" algn="l" defTabSz="457200" rtl="0" eaLnBrk="1" latinLnBrk="0" hangingPunct="1">
                        <a:defRPr sz="1800" b="1" kern="1200">
                          <a:solidFill>
                            <a:schemeClr val="lt1"/>
                          </a:solidFill>
                          <a:latin typeface="Garamond" panose="02020404030301010803"/>
                        </a:defRPr>
                      </a:lvl8pPr>
                      <a:lvl9pPr marL="3657600" algn="l" defTabSz="457200" rtl="0" eaLnBrk="1" latinLnBrk="0" hangingPunct="1">
                        <a:defRPr sz="1800" b="1" kern="1200">
                          <a:solidFill>
                            <a:schemeClr val="lt1"/>
                          </a:solidFill>
                          <a:latin typeface="Garamond" panose="02020404030301010803"/>
                        </a:defRPr>
                      </a:lvl9pPr>
                    </a:lstStyle>
                    <a:p>
                      <a:pPr>
                        <a:spcAft>
                          <a:spcPts val="0"/>
                        </a:spcAft>
                      </a:pPr>
                      <a:r>
                        <a:rPr lang="pl-PL" sz="2000" b="1" dirty="0">
                          <a:effectLst/>
                          <a:latin typeface="Calibri" panose="020F0502020204030204" pitchFamily="34" charset="0"/>
                        </a:rPr>
                        <a:t> </a:t>
                      </a:r>
                      <a:endParaRPr lang="pl-PL" sz="2000" b="1" dirty="0">
                        <a:effectLst/>
                        <a:latin typeface="Calibri" panose="020F0502020204030204" pitchFamily="34" charset="0"/>
                        <a:ea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992A"/>
                    </a:solidFill>
                  </a:tcPr>
                </a:tc>
                <a:tc>
                  <a:txBody>
                    <a:bodyPr/>
                    <a:lstStyle>
                      <a:lvl1pPr marL="0" algn="l" defTabSz="457200" rtl="0" eaLnBrk="1" latinLnBrk="0" hangingPunct="1">
                        <a:defRPr sz="1800" kern="1200">
                          <a:solidFill>
                            <a:schemeClr val="dk1"/>
                          </a:solidFill>
                          <a:latin typeface="Garamond" panose="02020404030301010803"/>
                        </a:defRPr>
                      </a:lvl1pPr>
                      <a:lvl2pPr marL="457200" algn="l" defTabSz="457200" rtl="0" eaLnBrk="1" latinLnBrk="0" hangingPunct="1">
                        <a:defRPr sz="1800" kern="1200">
                          <a:solidFill>
                            <a:schemeClr val="dk1"/>
                          </a:solidFill>
                          <a:latin typeface="Garamond" panose="02020404030301010803"/>
                        </a:defRPr>
                      </a:lvl2pPr>
                      <a:lvl3pPr marL="914400" algn="l" defTabSz="457200" rtl="0" eaLnBrk="1" latinLnBrk="0" hangingPunct="1">
                        <a:defRPr sz="1800" kern="1200">
                          <a:solidFill>
                            <a:schemeClr val="dk1"/>
                          </a:solidFill>
                          <a:latin typeface="Garamond" panose="02020404030301010803"/>
                        </a:defRPr>
                      </a:lvl3pPr>
                      <a:lvl4pPr marL="1371600" algn="l" defTabSz="457200" rtl="0" eaLnBrk="1" latinLnBrk="0" hangingPunct="1">
                        <a:defRPr sz="1800" kern="1200">
                          <a:solidFill>
                            <a:schemeClr val="dk1"/>
                          </a:solidFill>
                          <a:latin typeface="Garamond" panose="02020404030301010803"/>
                        </a:defRPr>
                      </a:lvl4pPr>
                      <a:lvl5pPr marL="1828800" algn="l" defTabSz="457200" rtl="0" eaLnBrk="1" latinLnBrk="0" hangingPunct="1">
                        <a:defRPr sz="1800" kern="1200">
                          <a:solidFill>
                            <a:schemeClr val="dk1"/>
                          </a:solidFill>
                          <a:latin typeface="Garamond" panose="02020404030301010803"/>
                        </a:defRPr>
                      </a:lvl5pPr>
                      <a:lvl6pPr marL="2286000" algn="l" defTabSz="457200" rtl="0" eaLnBrk="1" latinLnBrk="0" hangingPunct="1">
                        <a:defRPr sz="1800" kern="1200">
                          <a:solidFill>
                            <a:schemeClr val="dk1"/>
                          </a:solidFill>
                          <a:latin typeface="Garamond" panose="02020404030301010803"/>
                        </a:defRPr>
                      </a:lvl6pPr>
                      <a:lvl7pPr marL="2743200" algn="l" defTabSz="457200" rtl="0" eaLnBrk="1" latinLnBrk="0" hangingPunct="1">
                        <a:defRPr sz="1800" kern="1200">
                          <a:solidFill>
                            <a:schemeClr val="dk1"/>
                          </a:solidFill>
                          <a:latin typeface="Garamond" panose="02020404030301010803"/>
                        </a:defRPr>
                      </a:lvl7pPr>
                      <a:lvl8pPr marL="3200400" algn="l" defTabSz="457200" rtl="0" eaLnBrk="1" latinLnBrk="0" hangingPunct="1">
                        <a:defRPr sz="1800" kern="1200">
                          <a:solidFill>
                            <a:schemeClr val="dk1"/>
                          </a:solidFill>
                          <a:latin typeface="Garamond" panose="02020404030301010803"/>
                        </a:defRPr>
                      </a:lvl8pPr>
                      <a:lvl9pPr marL="3657600" algn="l" defTabSz="457200" rtl="0" eaLnBrk="1" latinLnBrk="0" hangingPunct="1">
                        <a:defRPr sz="1800" kern="1200">
                          <a:solidFill>
                            <a:schemeClr val="dk1"/>
                          </a:solidFill>
                          <a:latin typeface="Garamond" panose="02020404030301010803"/>
                        </a:defRPr>
                      </a:lvl9pPr>
                    </a:lstStyle>
                    <a:p>
                      <a:pPr>
                        <a:spcAft>
                          <a:spcPts val="0"/>
                        </a:spcAft>
                      </a:pPr>
                      <a:r>
                        <a:rPr lang="pl-PL" sz="2000" b="1" dirty="0">
                          <a:effectLst/>
                          <a:latin typeface="Calibri" panose="020F0502020204030204" pitchFamily="34" charset="0"/>
                        </a:rPr>
                        <a:t> </a:t>
                      </a:r>
                      <a:endParaRPr lang="pl-PL" sz="2000" b="1" dirty="0">
                        <a:effectLst/>
                        <a:latin typeface="Calibri" panose="020F0502020204030204" pitchFamily="34" charset="0"/>
                        <a:ea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992A">
                        <a:tint val="40000"/>
                      </a:srgbClr>
                    </a:solidFill>
                  </a:tcPr>
                </a:tc>
                <a:tc>
                  <a:txBody>
                    <a:bodyPr/>
                    <a:lstStyle>
                      <a:lvl1pPr marL="0" algn="l" defTabSz="457200" rtl="0" eaLnBrk="1" latinLnBrk="0" hangingPunct="1">
                        <a:defRPr sz="1800" kern="1200">
                          <a:solidFill>
                            <a:schemeClr val="dk1"/>
                          </a:solidFill>
                          <a:latin typeface="Garamond" panose="02020404030301010803"/>
                        </a:defRPr>
                      </a:lvl1pPr>
                      <a:lvl2pPr marL="457200" algn="l" defTabSz="457200" rtl="0" eaLnBrk="1" latinLnBrk="0" hangingPunct="1">
                        <a:defRPr sz="1800" kern="1200">
                          <a:solidFill>
                            <a:schemeClr val="dk1"/>
                          </a:solidFill>
                          <a:latin typeface="Garamond" panose="02020404030301010803"/>
                        </a:defRPr>
                      </a:lvl2pPr>
                      <a:lvl3pPr marL="914400" algn="l" defTabSz="457200" rtl="0" eaLnBrk="1" latinLnBrk="0" hangingPunct="1">
                        <a:defRPr sz="1800" kern="1200">
                          <a:solidFill>
                            <a:schemeClr val="dk1"/>
                          </a:solidFill>
                          <a:latin typeface="Garamond" panose="02020404030301010803"/>
                        </a:defRPr>
                      </a:lvl3pPr>
                      <a:lvl4pPr marL="1371600" algn="l" defTabSz="457200" rtl="0" eaLnBrk="1" latinLnBrk="0" hangingPunct="1">
                        <a:defRPr sz="1800" kern="1200">
                          <a:solidFill>
                            <a:schemeClr val="dk1"/>
                          </a:solidFill>
                          <a:latin typeface="Garamond" panose="02020404030301010803"/>
                        </a:defRPr>
                      </a:lvl4pPr>
                      <a:lvl5pPr marL="1828800" algn="l" defTabSz="457200" rtl="0" eaLnBrk="1" latinLnBrk="0" hangingPunct="1">
                        <a:defRPr sz="1800" kern="1200">
                          <a:solidFill>
                            <a:schemeClr val="dk1"/>
                          </a:solidFill>
                          <a:latin typeface="Garamond" panose="02020404030301010803"/>
                        </a:defRPr>
                      </a:lvl5pPr>
                      <a:lvl6pPr marL="2286000" algn="l" defTabSz="457200" rtl="0" eaLnBrk="1" latinLnBrk="0" hangingPunct="1">
                        <a:defRPr sz="1800" kern="1200">
                          <a:solidFill>
                            <a:schemeClr val="dk1"/>
                          </a:solidFill>
                          <a:latin typeface="Garamond" panose="02020404030301010803"/>
                        </a:defRPr>
                      </a:lvl6pPr>
                      <a:lvl7pPr marL="2743200" algn="l" defTabSz="457200" rtl="0" eaLnBrk="1" latinLnBrk="0" hangingPunct="1">
                        <a:defRPr sz="1800" kern="1200">
                          <a:solidFill>
                            <a:schemeClr val="dk1"/>
                          </a:solidFill>
                          <a:latin typeface="Garamond" panose="02020404030301010803"/>
                        </a:defRPr>
                      </a:lvl7pPr>
                      <a:lvl8pPr marL="3200400" algn="l" defTabSz="457200" rtl="0" eaLnBrk="1" latinLnBrk="0" hangingPunct="1">
                        <a:defRPr sz="1800" kern="1200">
                          <a:solidFill>
                            <a:schemeClr val="dk1"/>
                          </a:solidFill>
                          <a:latin typeface="Garamond" panose="02020404030301010803"/>
                        </a:defRPr>
                      </a:lvl8pPr>
                      <a:lvl9pPr marL="3657600" algn="l" defTabSz="457200" rtl="0" eaLnBrk="1" latinLnBrk="0" hangingPunct="1">
                        <a:defRPr sz="1800" kern="1200">
                          <a:solidFill>
                            <a:schemeClr val="dk1"/>
                          </a:solidFill>
                          <a:latin typeface="Garamond" panose="02020404030301010803"/>
                        </a:defRPr>
                      </a:lvl9pPr>
                    </a:lstStyle>
                    <a:p>
                      <a:pPr>
                        <a:spcAft>
                          <a:spcPts val="0"/>
                        </a:spcAft>
                      </a:pPr>
                      <a:r>
                        <a:rPr lang="pl-PL" sz="2000" b="1" dirty="0">
                          <a:effectLst/>
                          <a:latin typeface="Calibri" panose="020F0502020204030204" pitchFamily="34" charset="0"/>
                        </a:rPr>
                        <a:t> </a:t>
                      </a:r>
                      <a:endParaRPr lang="pl-PL" sz="2000" b="1" dirty="0">
                        <a:effectLst/>
                        <a:latin typeface="Calibri" panose="020F0502020204030204" pitchFamily="34" charset="0"/>
                        <a:ea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992A">
                        <a:tint val="40000"/>
                      </a:srgbClr>
                    </a:solidFill>
                  </a:tcPr>
                </a:tc>
                <a:extLst>
                  <a:ext uri="{0D108BD9-81ED-4DB2-BD59-A6C34878D82A}">
                    <a16:rowId xmlns:a16="http://schemas.microsoft.com/office/drawing/2014/main" val="10003"/>
                  </a:ext>
                </a:extLst>
              </a:tr>
              <a:tr h="331960">
                <a:tc>
                  <a:txBody>
                    <a:bodyPr/>
                    <a:lstStyle>
                      <a:lvl1pPr marL="0" algn="l" defTabSz="457200" rtl="0" eaLnBrk="1" latinLnBrk="0" hangingPunct="1">
                        <a:defRPr sz="1800" b="1" kern="1200">
                          <a:solidFill>
                            <a:schemeClr val="lt1"/>
                          </a:solidFill>
                          <a:latin typeface="Garamond" panose="02020404030301010803"/>
                        </a:defRPr>
                      </a:lvl1pPr>
                      <a:lvl2pPr marL="457200" algn="l" defTabSz="457200" rtl="0" eaLnBrk="1" latinLnBrk="0" hangingPunct="1">
                        <a:defRPr sz="1800" b="1" kern="1200">
                          <a:solidFill>
                            <a:schemeClr val="lt1"/>
                          </a:solidFill>
                          <a:latin typeface="Garamond" panose="02020404030301010803"/>
                        </a:defRPr>
                      </a:lvl2pPr>
                      <a:lvl3pPr marL="914400" algn="l" defTabSz="457200" rtl="0" eaLnBrk="1" latinLnBrk="0" hangingPunct="1">
                        <a:defRPr sz="1800" b="1" kern="1200">
                          <a:solidFill>
                            <a:schemeClr val="lt1"/>
                          </a:solidFill>
                          <a:latin typeface="Garamond" panose="02020404030301010803"/>
                        </a:defRPr>
                      </a:lvl3pPr>
                      <a:lvl4pPr marL="1371600" algn="l" defTabSz="457200" rtl="0" eaLnBrk="1" latinLnBrk="0" hangingPunct="1">
                        <a:defRPr sz="1800" b="1" kern="1200">
                          <a:solidFill>
                            <a:schemeClr val="lt1"/>
                          </a:solidFill>
                          <a:latin typeface="Garamond" panose="02020404030301010803"/>
                        </a:defRPr>
                      </a:lvl4pPr>
                      <a:lvl5pPr marL="1828800" algn="l" defTabSz="457200" rtl="0" eaLnBrk="1" latinLnBrk="0" hangingPunct="1">
                        <a:defRPr sz="1800" b="1" kern="1200">
                          <a:solidFill>
                            <a:schemeClr val="lt1"/>
                          </a:solidFill>
                          <a:latin typeface="Garamond" panose="02020404030301010803"/>
                        </a:defRPr>
                      </a:lvl5pPr>
                      <a:lvl6pPr marL="2286000" algn="l" defTabSz="457200" rtl="0" eaLnBrk="1" latinLnBrk="0" hangingPunct="1">
                        <a:defRPr sz="1800" b="1" kern="1200">
                          <a:solidFill>
                            <a:schemeClr val="lt1"/>
                          </a:solidFill>
                          <a:latin typeface="Garamond" panose="02020404030301010803"/>
                        </a:defRPr>
                      </a:lvl6pPr>
                      <a:lvl7pPr marL="2743200" algn="l" defTabSz="457200" rtl="0" eaLnBrk="1" latinLnBrk="0" hangingPunct="1">
                        <a:defRPr sz="1800" b="1" kern="1200">
                          <a:solidFill>
                            <a:schemeClr val="lt1"/>
                          </a:solidFill>
                          <a:latin typeface="Garamond" panose="02020404030301010803"/>
                        </a:defRPr>
                      </a:lvl7pPr>
                      <a:lvl8pPr marL="3200400" algn="l" defTabSz="457200" rtl="0" eaLnBrk="1" latinLnBrk="0" hangingPunct="1">
                        <a:defRPr sz="1800" b="1" kern="1200">
                          <a:solidFill>
                            <a:schemeClr val="lt1"/>
                          </a:solidFill>
                          <a:latin typeface="Garamond" panose="02020404030301010803"/>
                        </a:defRPr>
                      </a:lvl8pPr>
                      <a:lvl9pPr marL="3657600" algn="l" defTabSz="457200" rtl="0" eaLnBrk="1" latinLnBrk="0" hangingPunct="1">
                        <a:defRPr sz="1800" b="1" kern="1200">
                          <a:solidFill>
                            <a:schemeClr val="lt1"/>
                          </a:solidFill>
                          <a:latin typeface="Garamond" panose="02020404030301010803"/>
                        </a:defRPr>
                      </a:lvl9pPr>
                    </a:lstStyle>
                    <a:p>
                      <a:pPr>
                        <a:spcAft>
                          <a:spcPts val="0"/>
                        </a:spcAft>
                      </a:pPr>
                      <a:r>
                        <a:rPr lang="pl-PL" sz="2000" b="1" dirty="0">
                          <a:effectLst/>
                          <a:latin typeface="Calibri" panose="020F0502020204030204" pitchFamily="34" charset="0"/>
                        </a:rPr>
                        <a:t> </a:t>
                      </a:r>
                      <a:endParaRPr lang="pl-PL" sz="2000" b="1" dirty="0">
                        <a:effectLst/>
                        <a:latin typeface="Calibri" panose="020F0502020204030204" pitchFamily="34" charset="0"/>
                        <a:ea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992A"/>
                    </a:solidFill>
                  </a:tcPr>
                </a:tc>
                <a:tc>
                  <a:txBody>
                    <a:bodyPr/>
                    <a:lstStyle>
                      <a:lvl1pPr marL="0" algn="l" defTabSz="457200" rtl="0" eaLnBrk="1" latinLnBrk="0" hangingPunct="1">
                        <a:defRPr sz="1800" kern="1200">
                          <a:solidFill>
                            <a:schemeClr val="dk1"/>
                          </a:solidFill>
                          <a:latin typeface="Garamond" panose="02020404030301010803"/>
                        </a:defRPr>
                      </a:lvl1pPr>
                      <a:lvl2pPr marL="457200" algn="l" defTabSz="457200" rtl="0" eaLnBrk="1" latinLnBrk="0" hangingPunct="1">
                        <a:defRPr sz="1800" kern="1200">
                          <a:solidFill>
                            <a:schemeClr val="dk1"/>
                          </a:solidFill>
                          <a:latin typeface="Garamond" panose="02020404030301010803"/>
                        </a:defRPr>
                      </a:lvl2pPr>
                      <a:lvl3pPr marL="914400" algn="l" defTabSz="457200" rtl="0" eaLnBrk="1" latinLnBrk="0" hangingPunct="1">
                        <a:defRPr sz="1800" kern="1200">
                          <a:solidFill>
                            <a:schemeClr val="dk1"/>
                          </a:solidFill>
                          <a:latin typeface="Garamond" panose="02020404030301010803"/>
                        </a:defRPr>
                      </a:lvl3pPr>
                      <a:lvl4pPr marL="1371600" algn="l" defTabSz="457200" rtl="0" eaLnBrk="1" latinLnBrk="0" hangingPunct="1">
                        <a:defRPr sz="1800" kern="1200">
                          <a:solidFill>
                            <a:schemeClr val="dk1"/>
                          </a:solidFill>
                          <a:latin typeface="Garamond" panose="02020404030301010803"/>
                        </a:defRPr>
                      </a:lvl4pPr>
                      <a:lvl5pPr marL="1828800" algn="l" defTabSz="457200" rtl="0" eaLnBrk="1" latinLnBrk="0" hangingPunct="1">
                        <a:defRPr sz="1800" kern="1200">
                          <a:solidFill>
                            <a:schemeClr val="dk1"/>
                          </a:solidFill>
                          <a:latin typeface="Garamond" panose="02020404030301010803"/>
                        </a:defRPr>
                      </a:lvl5pPr>
                      <a:lvl6pPr marL="2286000" algn="l" defTabSz="457200" rtl="0" eaLnBrk="1" latinLnBrk="0" hangingPunct="1">
                        <a:defRPr sz="1800" kern="1200">
                          <a:solidFill>
                            <a:schemeClr val="dk1"/>
                          </a:solidFill>
                          <a:latin typeface="Garamond" panose="02020404030301010803"/>
                        </a:defRPr>
                      </a:lvl6pPr>
                      <a:lvl7pPr marL="2743200" algn="l" defTabSz="457200" rtl="0" eaLnBrk="1" latinLnBrk="0" hangingPunct="1">
                        <a:defRPr sz="1800" kern="1200">
                          <a:solidFill>
                            <a:schemeClr val="dk1"/>
                          </a:solidFill>
                          <a:latin typeface="Garamond" panose="02020404030301010803"/>
                        </a:defRPr>
                      </a:lvl7pPr>
                      <a:lvl8pPr marL="3200400" algn="l" defTabSz="457200" rtl="0" eaLnBrk="1" latinLnBrk="0" hangingPunct="1">
                        <a:defRPr sz="1800" kern="1200">
                          <a:solidFill>
                            <a:schemeClr val="dk1"/>
                          </a:solidFill>
                          <a:latin typeface="Garamond" panose="02020404030301010803"/>
                        </a:defRPr>
                      </a:lvl8pPr>
                      <a:lvl9pPr marL="3657600" algn="l" defTabSz="457200" rtl="0" eaLnBrk="1" latinLnBrk="0" hangingPunct="1">
                        <a:defRPr sz="1800" kern="1200">
                          <a:solidFill>
                            <a:schemeClr val="dk1"/>
                          </a:solidFill>
                          <a:latin typeface="Garamond" panose="02020404030301010803"/>
                        </a:defRPr>
                      </a:lvl9pPr>
                    </a:lstStyle>
                    <a:p>
                      <a:pPr>
                        <a:spcAft>
                          <a:spcPts val="0"/>
                        </a:spcAft>
                      </a:pPr>
                      <a:r>
                        <a:rPr lang="pl-PL" sz="2000" b="1" dirty="0">
                          <a:effectLst/>
                          <a:latin typeface="Calibri" panose="020F0502020204030204" pitchFamily="34" charset="0"/>
                        </a:rPr>
                        <a:t> </a:t>
                      </a:r>
                      <a:endParaRPr lang="pl-PL" sz="2000" b="1" dirty="0">
                        <a:effectLst/>
                        <a:latin typeface="Calibri" panose="020F0502020204030204" pitchFamily="34" charset="0"/>
                        <a:ea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992A">
                        <a:tint val="20000"/>
                      </a:srgbClr>
                    </a:solidFill>
                  </a:tcPr>
                </a:tc>
                <a:tc>
                  <a:txBody>
                    <a:bodyPr/>
                    <a:lstStyle>
                      <a:lvl1pPr marL="0" algn="l" defTabSz="457200" rtl="0" eaLnBrk="1" latinLnBrk="0" hangingPunct="1">
                        <a:defRPr sz="1800" kern="1200">
                          <a:solidFill>
                            <a:schemeClr val="dk1"/>
                          </a:solidFill>
                          <a:latin typeface="Garamond" panose="02020404030301010803"/>
                        </a:defRPr>
                      </a:lvl1pPr>
                      <a:lvl2pPr marL="457200" algn="l" defTabSz="457200" rtl="0" eaLnBrk="1" latinLnBrk="0" hangingPunct="1">
                        <a:defRPr sz="1800" kern="1200">
                          <a:solidFill>
                            <a:schemeClr val="dk1"/>
                          </a:solidFill>
                          <a:latin typeface="Garamond" panose="02020404030301010803"/>
                        </a:defRPr>
                      </a:lvl2pPr>
                      <a:lvl3pPr marL="914400" algn="l" defTabSz="457200" rtl="0" eaLnBrk="1" latinLnBrk="0" hangingPunct="1">
                        <a:defRPr sz="1800" kern="1200">
                          <a:solidFill>
                            <a:schemeClr val="dk1"/>
                          </a:solidFill>
                          <a:latin typeface="Garamond" panose="02020404030301010803"/>
                        </a:defRPr>
                      </a:lvl3pPr>
                      <a:lvl4pPr marL="1371600" algn="l" defTabSz="457200" rtl="0" eaLnBrk="1" latinLnBrk="0" hangingPunct="1">
                        <a:defRPr sz="1800" kern="1200">
                          <a:solidFill>
                            <a:schemeClr val="dk1"/>
                          </a:solidFill>
                          <a:latin typeface="Garamond" panose="02020404030301010803"/>
                        </a:defRPr>
                      </a:lvl4pPr>
                      <a:lvl5pPr marL="1828800" algn="l" defTabSz="457200" rtl="0" eaLnBrk="1" latinLnBrk="0" hangingPunct="1">
                        <a:defRPr sz="1800" kern="1200">
                          <a:solidFill>
                            <a:schemeClr val="dk1"/>
                          </a:solidFill>
                          <a:latin typeface="Garamond" panose="02020404030301010803"/>
                        </a:defRPr>
                      </a:lvl5pPr>
                      <a:lvl6pPr marL="2286000" algn="l" defTabSz="457200" rtl="0" eaLnBrk="1" latinLnBrk="0" hangingPunct="1">
                        <a:defRPr sz="1800" kern="1200">
                          <a:solidFill>
                            <a:schemeClr val="dk1"/>
                          </a:solidFill>
                          <a:latin typeface="Garamond" panose="02020404030301010803"/>
                        </a:defRPr>
                      </a:lvl6pPr>
                      <a:lvl7pPr marL="2743200" algn="l" defTabSz="457200" rtl="0" eaLnBrk="1" latinLnBrk="0" hangingPunct="1">
                        <a:defRPr sz="1800" kern="1200">
                          <a:solidFill>
                            <a:schemeClr val="dk1"/>
                          </a:solidFill>
                          <a:latin typeface="Garamond" panose="02020404030301010803"/>
                        </a:defRPr>
                      </a:lvl7pPr>
                      <a:lvl8pPr marL="3200400" algn="l" defTabSz="457200" rtl="0" eaLnBrk="1" latinLnBrk="0" hangingPunct="1">
                        <a:defRPr sz="1800" kern="1200">
                          <a:solidFill>
                            <a:schemeClr val="dk1"/>
                          </a:solidFill>
                          <a:latin typeface="Garamond" panose="02020404030301010803"/>
                        </a:defRPr>
                      </a:lvl8pPr>
                      <a:lvl9pPr marL="3657600" algn="l" defTabSz="457200" rtl="0" eaLnBrk="1" latinLnBrk="0" hangingPunct="1">
                        <a:defRPr sz="1800" kern="1200">
                          <a:solidFill>
                            <a:schemeClr val="dk1"/>
                          </a:solidFill>
                          <a:latin typeface="Garamond" panose="02020404030301010803"/>
                        </a:defRPr>
                      </a:lvl9pPr>
                    </a:lstStyle>
                    <a:p>
                      <a:pPr>
                        <a:spcAft>
                          <a:spcPts val="0"/>
                        </a:spcAft>
                      </a:pPr>
                      <a:r>
                        <a:rPr lang="pl-PL" sz="2000" b="1" dirty="0">
                          <a:effectLst/>
                          <a:latin typeface="Calibri" panose="020F0502020204030204" pitchFamily="34" charset="0"/>
                        </a:rPr>
                        <a:t> </a:t>
                      </a:r>
                      <a:endParaRPr lang="pl-PL" sz="2000" b="1" dirty="0">
                        <a:effectLst/>
                        <a:latin typeface="Calibri" panose="020F0502020204030204" pitchFamily="34" charset="0"/>
                        <a:ea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992A">
                        <a:tint val="20000"/>
                      </a:srgbClr>
                    </a:solidFill>
                  </a:tcPr>
                </a:tc>
                <a:extLst>
                  <a:ext uri="{0D108BD9-81ED-4DB2-BD59-A6C34878D82A}">
                    <a16:rowId xmlns:a16="http://schemas.microsoft.com/office/drawing/2014/main" val="10004"/>
                  </a:ext>
                </a:extLst>
              </a:tr>
              <a:tr h="265568">
                <a:tc gridSpan="2">
                  <a:txBody>
                    <a:bodyPr/>
                    <a:lstStyle>
                      <a:lvl1pPr marL="0" algn="l" defTabSz="457200" rtl="0" eaLnBrk="1" latinLnBrk="0" hangingPunct="1">
                        <a:defRPr sz="1800" b="1" kern="1200">
                          <a:solidFill>
                            <a:schemeClr val="lt1"/>
                          </a:solidFill>
                          <a:latin typeface="Garamond" panose="02020404030301010803"/>
                        </a:defRPr>
                      </a:lvl1pPr>
                      <a:lvl2pPr marL="457200" algn="l" defTabSz="457200" rtl="0" eaLnBrk="1" latinLnBrk="0" hangingPunct="1">
                        <a:defRPr sz="1800" b="1" kern="1200">
                          <a:solidFill>
                            <a:schemeClr val="lt1"/>
                          </a:solidFill>
                          <a:latin typeface="Garamond" panose="02020404030301010803"/>
                        </a:defRPr>
                      </a:lvl2pPr>
                      <a:lvl3pPr marL="914400" algn="l" defTabSz="457200" rtl="0" eaLnBrk="1" latinLnBrk="0" hangingPunct="1">
                        <a:defRPr sz="1800" b="1" kern="1200">
                          <a:solidFill>
                            <a:schemeClr val="lt1"/>
                          </a:solidFill>
                          <a:latin typeface="Garamond" panose="02020404030301010803"/>
                        </a:defRPr>
                      </a:lvl3pPr>
                      <a:lvl4pPr marL="1371600" algn="l" defTabSz="457200" rtl="0" eaLnBrk="1" latinLnBrk="0" hangingPunct="1">
                        <a:defRPr sz="1800" b="1" kern="1200">
                          <a:solidFill>
                            <a:schemeClr val="lt1"/>
                          </a:solidFill>
                          <a:latin typeface="Garamond" panose="02020404030301010803"/>
                        </a:defRPr>
                      </a:lvl4pPr>
                      <a:lvl5pPr marL="1828800" algn="l" defTabSz="457200" rtl="0" eaLnBrk="1" latinLnBrk="0" hangingPunct="1">
                        <a:defRPr sz="1800" b="1" kern="1200">
                          <a:solidFill>
                            <a:schemeClr val="lt1"/>
                          </a:solidFill>
                          <a:latin typeface="Garamond" panose="02020404030301010803"/>
                        </a:defRPr>
                      </a:lvl5pPr>
                      <a:lvl6pPr marL="2286000" algn="l" defTabSz="457200" rtl="0" eaLnBrk="1" latinLnBrk="0" hangingPunct="1">
                        <a:defRPr sz="1800" b="1" kern="1200">
                          <a:solidFill>
                            <a:schemeClr val="lt1"/>
                          </a:solidFill>
                          <a:latin typeface="Garamond" panose="02020404030301010803"/>
                        </a:defRPr>
                      </a:lvl6pPr>
                      <a:lvl7pPr marL="2743200" algn="l" defTabSz="457200" rtl="0" eaLnBrk="1" latinLnBrk="0" hangingPunct="1">
                        <a:defRPr sz="1800" b="1" kern="1200">
                          <a:solidFill>
                            <a:schemeClr val="lt1"/>
                          </a:solidFill>
                          <a:latin typeface="Garamond" panose="02020404030301010803"/>
                        </a:defRPr>
                      </a:lvl7pPr>
                      <a:lvl8pPr marL="3200400" algn="l" defTabSz="457200" rtl="0" eaLnBrk="1" latinLnBrk="0" hangingPunct="1">
                        <a:defRPr sz="1800" b="1" kern="1200">
                          <a:solidFill>
                            <a:schemeClr val="lt1"/>
                          </a:solidFill>
                          <a:latin typeface="Garamond" panose="02020404030301010803"/>
                        </a:defRPr>
                      </a:lvl8pPr>
                      <a:lvl9pPr marL="3657600" algn="l" defTabSz="457200" rtl="0" eaLnBrk="1" latinLnBrk="0" hangingPunct="1">
                        <a:defRPr sz="1800" b="1" kern="1200">
                          <a:solidFill>
                            <a:schemeClr val="lt1"/>
                          </a:solidFill>
                          <a:latin typeface="Garamond" panose="02020404030301010803"/>
                        </a:defRPr>
                      </a:lvl9pPr>
                    </a:lstStyle>
                    <a:p>
                      <a:pPr algn="r">
                        <a:spcAft>
                          <a:spcPts val="0"/>
                        </a:spcAft>
                      </a:pPr>
                      <a:r>
                        <a:rPr lang="pl-PL" sz="1600" b="0" dirty="0">
                          <a:effectLst/>
                          <a:latin typeface="Calibri" panose="020F0502020204030204" pitchFamily="34" charset="0"/>
                        </a:rPr>
                        <a:t>RAZEM:</a:t>
                      </a:r>
                      <a:endParaRPr lang="pl-PL" sz="1600" b="0" dirty="0">
                        <a:effectLst/>
                        <a:latin typeface="Calibri" panose="020F0502020204030204" pitchFamily="34" charset="0"/>
                        <a:ea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992A"/>
                    </a:solidFill>
                  </a:tcPr>
                </a:tc>
                <a:tc hMerge="1">
                  <a:txBody>
                    <a:bodyPr/>
                    <a:lstStyle/>
                    <a:p>
                      <a:endParaRPr lang="pl-PL"/>
                    </a:p>
                  </a:txBody>
                  <a:tcPr/>
                </a:tc>
                <a:tc>
                  <a:txBody>
                    <a:bodyPr/>
                    <a:lstStyle>
                      <a:lvl1pPr marL="0" algn="l" defTabSz="457200" rtl="0" eaLnBrk="1" latinLnBrk="0" hangingPunct="1">
                        <a:defRPr sz="1800" kern="1200">
                          <a:solidFill>
                            <a:schemeClr val="dk1"/>
                          </a:solidFill>
                          <a:latin typeface="Garamond" panose="02020404030301010803"/>
                        </a:defRPr>
                      </a:lvl1pPr>
                      <a:lvl2pPr marL="457200" algn="l" defTabSz="457200" rtl="0" eaLnBrk="1" latinLnBrk="0" hangingPunct="1">
                        <a:defRPr sz="1800" kern="1200">
                          <a:solidFill>
                            <a:schemeClr val="dk1"/>
                          </a:solidFill>
                          <a:latin typeface="Garamond" panose="02020404030301010803"/>
                        </a:defRPr>
                      </a:lvl2pPr>
                      <a:lvl3pPr marL="914400" algn="l" defTabSz="457200" rtl="0" eaLnBrk="1" latinLnBrk="0" hangingPunct="1">
                        <a:defRPr sz="1800" kern="1200">
                          <a:solidFill>
                            <a:schemeClr val="dk1"/>
                          </a:solidFill>
                          <a:latin typeface="Garamond" panose="02020404030301010803"/>
                        </a:defRPr>
                      </a:lvl3pPr>
                      <a:lvl4pPr marL="1371600" algn="l" defTabSz="457200" rtl="0" eaLnBrk="1" latinLnBrk="0" hangingPunct="1">
                        <a:defRPr sz="1800" kern="1200">
                          <a:solidFill>
                            <a:schemeClr val="dk1"/>
                          </a:solidFill>
                          <a:latin typeface="Garamond" panose="02020404030301010803"/>
                        </a:defRPr>
                      </a:lvl4pPr>
                      <a:lvl5pPr marL="1828800" algn="l" defTabSz="457200" rtl="0" eaLnBrk="1" latinLnBrk="0" hangingPunct="1">
                        <a:defRPr sz="1800" kern="1200">
                          <a:solidFill>
                            <a:schemeClr val="dk1"/>
                          </a:solidFill>
                          <a:latin typeface="Garamond" panose="02020404030301010803"/>
                        </a:defRPr>
                      </a:lvl5pPr>
                      <a:lvl6pPr marL="2286000" algn="l" defTabSz="457200" rtl="0" eaLnBrk="1" latinLnBrk="0" hangingPunct="1">
                        <a:defRPr sz="1800" kern="1200">
                          <a:solidFill>
                            <a:schemeClr val="dk1"/>
                          </a:solidFill>
                          <a:latin typeface="Garamond" panose="02020404030301010803"/>
                        </a:defRPr>
                      </a:lvl6pPr>
                      <a:lvl7pPr marL="2743200" algn="l" defTabSz="457200" rtl="0" eaLnBrk="1" latinLnBrk="0" hangingPunct="1">
                        <a:defRPr sz="1800" kern="1200">
                          <a:solidFill>
                            <a:schemeClr val="dk1"/>
                          </a:solidFill>
                          <a:latin typeface="Garamond" panose="02020404030301010803"/>
                        </a:defRPr>
                      </a:lvl7pPr>
                      <a:lvl8pPr marL="3200400" algn="l" defTabSz="457200" rtl="0" eaLnBrk="1" latinLnBrk="0" hangingPunct="1">
                        <a:defRPr sz="1800" kern="1200">
                          <a:solidFill>
                            <a:schemeClr val="dk1"/>
                          </a:solidFill>
                          <a:latin typeface="Garamond" panose="02020404030301010803"/>
                        </a:defRPr>
                      </a:lvl8pPr>
                      <a:lvl9pPr marL="3657600" algn="l" defTabSz="457200" rtl="0" eaLnBrk="1" latinLnBrk="0" hangingPunct="1">
                        <a:defRPr sz="1800" kern="1200">
                          <a:solidFill>
                            <a:schemeClr val="dk1"/>
                          </a:solidFill>
                          <a:latin typeface="Garamond" panose="02020404030301010803"/>
                        </a:defRPr>
                      </a:lvl9pPr>
                    </a:lstStyle>
                    <a:p>
                      <a:pPr>
                        <a:spcAft>
                          <a:spcPts val="0"/>
                        </a:spcAft>
                      </a:pPr>
                      <a:r>
                        <a:rPr lang="pl-PL" sz="1600" b="0" dirty="0">
                          <a:effectLst/>
                          <a:latin typeface="Calibri" panose="020F0502020204030204" pitchFamily="34" charset="0"/>
                        </a:rPr>
                        <a:t> </a:t>
                      </a:r>
                      <a:endParaRPr lang="pl-PL" sz="1600" b="0" dirty="0">
                        <a:effectLst/>
                        <a:latin typeface="Calibri" panose="020F0502020204030204" pitchFamily="34" charset="0"/>
                        <a:ea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992A">
                        <a:tint val="40000"/>
                      </a:srgbClr>
                    </a:solidFill>
                  </a:tcPr>
                </a:tc>
                <a:extLst>
                  <a:ext uri="{0D108BD9-81ED-4DB2-BD59-A6C34878D82A}">
                    <a16:rowId xmlns:a16="http://schemas.microsoft.com/office/drawing/2014/main" val="10005"/>
                  </a:ext>
                </a:extLst>
              </a:tr>
            </a:tbl>
          </a:graphicData>
        </a:graphic>
      </p:graphicFrame>
      <p:sp>
        <p:nvSpPr>
          <p:cNvPr id="5" name="Prostokąt 4"/>
          <p:cNvSpPr/>
          <p:nvPr/>
        </p:nvSpPr>
        <p:spPr>
          <a:xfrm>
            <a:off x="5980423" y="3259723"/>
            <a:ext cx="231154" cy="338554"/>
          </a:xfrm>
          <a:prstGeom prst="rect">
            <a:avLst/>
          </a:prstGeom>
        </p:spPr>
        <p:txBody>
          <a:bodyPr wrap="none">
            <a:spAutoFit/>
          </a:bodyPr>
          <a:lstStyle/>
          <a:p>
            <a:pPr lvl="0" defTabSz="457200">
              <a:spcBef>
                <a:spcPts val="600"/>
              </a:spcBef>
              <a:spcAft>
                <a:spcPts val="600"/>
              </a:spcAft>
            </a:pPr>
            <a:r>
              <a:rPr lang="pl-PL" sz="1600" b="1" dirty="0">
                <a:solidFill>
                  <a:prstClr val="white"/>
                </a:solidFill>
                <a:latin typeface="Calibri" panose="020F0502020204030204" pitchFamily="34" charset="0"/>
              </a:rPr>
              <a:t> </a:t>
            </a:r>
            <a:endParaRPr lang="pl-PL" sz="1600" b="1" dirty="0">
              <a:solidFill>
                <a:prstClr val="white"/>
              </a:solidFill>
              <a:latin typeface="Calibri" panose="020F0502020204030204" pitchFamily="34" charset="0"/>
              <a:ea typeface="Times New Roman" panose="02020603050405020304" pitchFamily="18" charset="0"/>
            </a:endParaRPr>
          </a:p>
        </p:txBody>
      </p:sp>
      <p:sp>
        <p:nvSpPr>
          <p:cNvPr id="9" name="Tytuł 8"/>
          <p:cNvSpPr>
            <a:spLocks noGrp="1"/>
          </p:cNvSpPr>
          <p:nvPr>
            <p:ph type="title"/>
          </p:nvPr>
        </p:nvSpPr>
        <p:spPr>
          <a:xfrm>
            <a:off x="722623" y="1011249"/>
            <a:ext cx="10515600" cy="2077429"/>
          </a:xfrm>
        </p:spPr>
        <p:txBody>
          <a:bodyPr>
            <a:normAutofit fontScale="90000"/>
          </a:bodyPr>
          <a:lstStyle/>
          <a:p>
            <a:r>
              <a:rPr lang="pl-PL" sz="3100" dirty="0">
                <a:solidFill>
                  <a:srgbClr val="404040"/>
                </a:solidFill>
                <a:latin typeface="+mn-lt"/>
                <a:cs typeface="Calibri"/>
              </a:rPr>
              <a:t>Osiągnięcie co najmniej 30% zakładanego w biznesplanie, ilościowego lub wartościowego poziomu sprzedaży  produktów lub usług do dnia, w którym upłynie rok od dnia wypłaty płatności końcowej.</a:t>
            </a:r>
            <a:r>
              <a:rPr lang="pl-PL" dirty="0">
                <a:solidFill>
                  <a:srgbClr val="404040"/>
                </a:solidFill>
                <a:cs typeface="Calibri"/>
              </a:rPr>
              <a:t/>
            </a:r>
            <a:br>
              <a:rPr lang="pl-PL" dirty="0">
                <a:solidFill>
                  <a:srgbClr val="404040"/>
                </a:solidFill>
                <a:cs typeface="Calibri"/>
              </a:rPr>
            </a:br>
            <a:endParaRPr lang="pl-PL" dirty="0"/>
          </a:p>
        </p:txBody>
      </p:sp>
      <p:sp>
        <p:nvSpPr>
          <p:cNvPr id="3" name="Symbol zastępczy stopki 2"/>
          <p:cNvSpPr>
            <a:spLocks noGrp="1"/>
          </p:cNvSpPr>
          <p:nvPr>
            <p:ph type="ftr" sz="quarter" idx="11"/>
          </p:nvPr>
        </p:nvSpPr>
        <p:spPr/>
        <p:txBody>
          <a:bodyPr/>
          <a:lstStyle/>
          <a:p>
            <a:r>
              <a:rPr lang="pl-PL" smtClean="0"/>
              <a:t>Zasady ubiegania się o środki z PROW 2014-2020 za pośrednictwem LGD "Zielone Sąsiedztwo"</a:t>
            </a:r>
            <a:endParaRPr lang="pl-PL"/>
          </a:p>
        </p:txBody>
      </p:sp>
      <p:sp>
        <p:nvSpPr>
          <p:cNvPr id="2" name="Symbol zastępczy numeru slajdu 1"/>
          <p:cNvSpPr>
            <a:spLocks noGrp="1"/>
          </p:cNvSpPr>
          <p:nvPr>
            <p:ph type="sldNum" sz="quarter" idx="12"/>
          </p:nvPr>
        </p:nvSpPr>
        <p:spPr/>
        <p:txBody>
          <a:bodyPr/>
          <a:lstStyle/>
          <a:p>
            <a:fld id="{6644DB17-9F8C-4852-B4A4-F7E18995029A}" type="slidenum">
              <a:rPr lang="pl-PL" smtClean="0"/>
              <a:pPr/>
              <a:t>18</a:t>
            </a:fld>
            <a:endParaRPr lang="pl-PL"/>
          </a:p>
        </p:txBody>
      </p:sp>
    </p:spTree>
    <p:extLst>
      <p:ext uri="{BB962C8B-B14F-4D97-AF65-F5344CB8AC3E}">
        <p14:creationId xmlns:p14="http://schemas.microsoft.com/office/powerpoint/2010/main" val="3225679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95402" y="982133"/>
            <a:ext cx="9757408" cy="915248"/>
          </a:xfrm>
        </p:spPr>
        <p:txBody>
          <a:bodyPr>
            <a:noAutofit/>
          </a:bodyPr>
          <a:lstStyle/>
          <a:p>
            <a:r>
              <a:rPr lang="pl-PL" dirty="0"/>
              <a:t>Co można sfinansować?</a:t>
            </a:r>
          </a:p>
        </p:txBody>
      </p:sp>
      <p:sp>
        <p:nvSpPr>
          <p:cNvPr id="3" name="Symbol zastępczy zawartości 2"/>
          <p:cNvSpPr>
            <a:spLocks noGrp="1"/>
          </p:cNvSpPr>
          <p:nvPr>
            <p:ph sz="half" idx="1"/>
          </p:nvPr>
        </p:nvSpPr>
        <p:spPr>
          <a:xfrm>
            <a:off x="1366684" y="2281084"/>
            <a:ext cx="9686126" cy="3952568"/>
          </a:xfrm>
        </p:spPr>
        <p:txBody>
          <a:bodyPr>
            <a:normAutofit fontScale="77500" lnSpcReduction="20000"/>
          </a:bodyPr>
          <a:lstStyle/>
          <a:p>
            <a:pPr marL="0" indent="0">
              <a:buNone/>
            </a:pPr>
            <a:r>
              <a:rPr lang="pl-PL" dirty="0"/>
              <a:t>Do kosztów kwalifikowanych (par. 17 </a:t>
            </a:r>
            <a:r>
              <a:rPr lang="pl-PL" dirty="0" smtClean="0"/>
              <a:t>ust. 1 Rozporządzenia</a:t>
            </a:r>
            <a:r>
              <a:rPr lang="pl-PL" dirty="0"/>
              <a:t>) zalicza się koszty:</a:t>
            </a:r>
          </a:p>
          <a:p>
            <a:pPr marL="457200" indent="-457200">
              <a:buFont typeface="+mj-lt"/>
              <a:buAutoNum type="arabicPeriod"/>
            </a:pPr>
            <a:r>
              <a:rPr lang="pl-PL" spc="-10" dirty="0" smtClean="0">
                <a:solidFill>
                  <a:srgbClr val="404040"/>
                </a:solidFill>
                <a:cs typeface="Calibri"/>
              </a:rPr>
              <a:t>ogólne</a:t>
            </a:r>
          </a:p>
          <a:p>
            <a:pPr marL="457200" indent="-457200">
              <a:buFont typeface="+mj-lt"/>
              <a:buAutoNum type="arabicPeriod"/>
            </a:pPr>
            <a:r>
              <a:rPr lang="pl-PL" dirty="0" smtClean="0"/>
              <a:t>zakupu </a:t>
            </a:r>
            <a:r>
              <a:rPr lang="pl-PL" dirty="0"/>
              <a:t>robót budowlanych </a:t>
            </a:r>
            <a:r>
              <a:rPr lang="pl-PL" dirty="0" smtClean="0"/>
              <a:t>lub usług</a:t>
            </a:r>
          </a:p>
          <a:p>
            <a:pPr marL="457200" indent="-457200">
              <a:buFont typeface="+mj-lt"/>
              <a:buAutoNum type="arabicPeriod"/>
            </a:pPr>
            <a:r>
              <a:rPr lang="pl-PL" dirty="0" smtClean="0"/>
              <a:t>zakupu </a:t>
            </a:r>
            <a:r>
              <a:rPr lang="pl-PL" dirty="0"/>
              <a:t>lub rozwoju oprogramowania komputerowego oraz zakupu patentów, </a:t>
            </a:r>
            <a:r>
              <a:rPr lang="pl-PL" dirty="0" smtClean="0"/>
              <a:t>licencji lub </a:t>
            </a:r>
            <a:r>
              <a:rPr lang="pl-PL" dirty="0"/>
              <a:t>wynagrodzeń za przeniesienie autorskich praw majątkowych lub </a:t>
            </a:r>
            <a:r>
              <a:rPr lang="pl-PL" dirty="0" smtClean="0"/>
              <a:t>znaków towarowych</a:t>
            </a:r>
          </a:p>
          <a:p>
            <a:pPr marL="457200" indent="-457200">
              <a:buFont typeface="+mj-lt"/>
              <a:buAutoNum type="arabicPeriod"/>
            </a:pPr>
            <a:r>
              <a:rPr lang="pl-PL" dirty="0" smtClean="0"/>
              <a:t>zakupu </a:t>
            </a:r>
            <a:r>
              <a:rPr lang="pl-PL" dirty="0"/>
              <a:t>nowych maszyn lub </a:t>
            </a:r>
            <a:r>
              <a:rPr lang="pl-PL" dirty="0" smtClean="0"/>
              <a:t>wyposażenia </a:t>
            </a:r>
          </a:p>
          <a:p>
            <a:pPr marL="457200" indent="-457200">
              <a:buFont typeface="+mj-lt"/>
              <a:buAutoNum type="arabicPeriod"/>
            </a:pPr>
            <a:r>
              <a:rPr lang="pl-PL" dirty="0" smtClean="0"/>
              <a:t>zakupu </a:t>
            </a:r>
            <a:r>
              <a:rPr lang="pl-PL" dirty="0"/>
              <a:t>środków transportu, z wyłączeniem zakupu samochodów </a:t>
            </a:r>
            <a:r>
              <a:rPr lang="pl-PL" dirty="0" smtClean="0"/>
              <a:t>osobowych przeznaczonych </a:t>
            </a:r>
            <a:r>
              <a:rPr lang="pl-PL" dirty="0"/>
              <a:t>do przewozu mniej niż 8 osób łącznie z </a:t>
            </a:r>
            <a:r>
              <a:rPr lang="pl-PL" dirty="0" smtClean="0"/>
              <a:t>kierowcą</a:t>
            </a:r>
          </a:p>
          <a:p>
            <a:pPr marL="457200" indent="-457200">
              <a:buFont typeface="+mj-lt"/>
              <a:buAutoNum type="arabicPeriod"/>
            </a:pPr>
            <a:r>
              <a:rPr lang="pl-PL" dirty="0"/>
              <a:t>zakupu rzeczy innych niż wymienione w pkt 5 i 6, w tym </a:t>
            </a:r>
            <a:r>
              <a:rPr lang="pl-PL" dirty="0" smtClean="0"/>
              <a:t>materiałów</a:t>
            </a:r>
          </a:p>
          <a:p>
            <a:pPr marL="457200" indent="-457200">
              <a:buFont typeface="+mj-lt"/>
              <a:buAutoNum type="arabicPeriod"/>
            </a:pPr>
            <a:r>
              <a:rPr lang="pl-PL" dirty="0" smtClean="0"/>
              <a:t>podatku </a:t>
            </a:r>
            <a:r>
              <a:rPr lang="pl-PL" dirty="0"/>
              <a:t>od towarów i usług (VAT), zgodnie z art. 69 ust. 3 lit. c rozporządzenia </a:t>
            </a:r>
            <a:r>
              <a:rPr lang="pl-PL" dirty="0" smtClean="0"/>
              <a:t>nr 1303/2013</a:t>
            </a:r>
            <a:endParaRPr lang="pl-PL" dirty="0">
              <a:latin typeface="+mj-lt"/>
            </a:endParaRPr>
          </a:p>
        </p:txBody>
      </p:sp>
      <p:sp>
        <p:nvSpPr>
          <p:cNvPr id="4" name="Symbol zastępczy numeru slajdu 3"/>
          <p:cNvSpPr>
            <a:spLocks noGrp="1"/>
          </p:cNvSpPr>
          <p:nvPr>
            <p:ph type="sldNum" sz="quarter" idx="12"/>
          </p:nvPr>
        </p:nvSpPr>
        <p:spPr/>
        <p:txBody>
          <a:bodyPr/>
          <a:lstStyle/>
          <a:p>
            <a:fld id="{6644DB17-9F8C-4852-B4A4-F7E18995029A}" type="slidenum">
              <a:rPr lang="pl-PL" smtClean="0"/>
              <a:pPr/>
              <a:t>19</a:t>
            </a:fld>
            <a:endParaRPr lang="pl-PL"/>
          </a:p>
        </p:txBody>
      </p:sp>
      <p:sp>
        <p:nvSpPr>
          <p:cNvPr id="5" name="Symbol zastępczy stopki 4"/>
          <p:cNvSpPr>
            <a:spLocks noGrp="1"/>
          </p:cNvSpPr>
          <p:nvPr>
            <p:ph type="ftr" sz="quarter" idx="11"/>
          </p:nvPr>
        </p:nvSpPr>
        <p:spPr/>
        <p:txBody>
          <a:bodyPr/>
          <a:lstStyle/>
          <a:p>
            <a:r>
              <a:rPr lang="pl-PL" smtClean="0"/>
              <a:t>Zasady ubiegania się o środki z PROW 2014-2020 za pośrednictwem LGD "Zielone Sąsiedztwo"</a:t>
            </a:r>
            <a:endParaRPr lang="pl-PL"/>
          </a:p>
        </p:txBody>
      </p:sp>
      <p:pic>
        <p:nvPicPr>
          <p:cNvPr id="6" name="Obraz 5" descr="LOGOZS.jpg"/>
          <p:cNvPicPr>
            <a:picLocks noChangeAspect="1"/>
          </p:cNvPicPr>
          <p:nvPr/>
        </p:nvPicPr>
        <p:blipFill>
          <a:blip r:embed="rId2" cstate="print"/>
          <a:stretch>
            <a:fillRect/>
          </a:stretch>
        </p:blipFill>
        <p:spPr>
          <a:xfrm>
            <a:off x="9928781" y="20884"/>
            <a:ext cx="2184561" cy="1720645"/>
          </a:xfrm>
          <a:prstGeom prst="rect">
            <a:avLst/>
          </a:prstGeom>
        </p:spPr>
      </p:pic>
    </p:spTree>
    <p:extLst>
      <p:ext uri="{BB962C8B-B14F-4D97-AF65-F5344CB8AC3E}">
        <p14:creationId xmlns:p14="http://schemas.microsoft.com/office/powerpoint/2010/main" val="35986106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95402" y="982133"/>
            <a:ext cx="9757408" cy="915248"/>
          </a:xfrm>
        </p:spPr>
        <p:txBody>
          <a:bodyPr>
            <a:normAutofit fontScale="90000"/>
          </a:bodyPr>
          <a:lstStyle/>
          <a:p>
            <a:r>
              <a:rPr lang="pl-PL" dirty="0" smtClean="0"/>
              <a:t>Program Rozwoju Obszarów Wiejskich, </a:t>
            </a:r>
            <a:br>
              <a:rPr lang="pl-PL" dirty="0" smtClean="0"/>
            </a:br>
            <a:r>
              <a:rPr lang="pl-PL" dirty="0" smtClean="0"/>
              <a:t>oś 4 Leader</a:t>
            </a:r>
            <a:endParaRPr lang="pl-PL" dirty="0"/>
          </a:p>
        </p:txBody>
      </p:sp>
      <p:sp>
        <p:nvSpPr>
          <p:cNvPr id="3" name="Symbol zastępczy zawartości 2"/>
          <p:cNvSpPr>
            <a:spLocks noGrp="1"/>
          </p:cNvSpPr>
          <p:nvPr>
            <p:ph sz="half" idx="1"/>
          </p:nvPr>
        </p:nvSpPr>
        <p:spPr>
          <a:xfrm>
            <a:off x="1298448" y="2560320"/>
            <a:ext cx="9754362" cy="3310128"/>
          </a:xfrm>
        </p:spPr>
        <p:txBody>
          <a:bodyPr>
            <a:normAutofit fontScale="85000" lnSpcReduction="20000"/>
          </a:bodyPr>
          <a:lstStyle/>
          <a:p>
            <a:pPr marL="0" indent="0">
              <a:buNone/>
            </a:pPr>
            <a:r>
              <a:rPr lang="pl-PL" dirty="0"/>
              <a:t>Warunkiem ubiegania się o dotacje w ramach LSR jest działanie w granicach przyjętego Programu i w zgodzie z rozporządzeniem wykonawczym Ministra Rolnictwa i Rozwoju Wsi, </a:t>
            </a:r>
            <a:r>
              <a:rPr lang="pl-PL" dirty="0" smtClean="0"/>
              <a:t>Ministerstwo </a:t>
            </a:r>
            <a:r>
              <a:rPr lang="pl-PL" dirty="0"/>
              <a:t>jest bowiem instytucją zarządzającą PROW 2014-2020</a:t>
            </a:r>
            <a:r>
              <a:rPr lang="pl-PL" dirty="0" smtClean="0"/>
              <a:t>. </a:t>
            </a:r>
          </a:p>
          <a:p>
            <a:endParaRPr lang="pl-PL" dirty="0"/>
          </a:p>
          <a:p>
            <a:pPr marL="355600" indent="-342900">
              <a:buClr>
                <a:srgbClr val="EFA12D"/>
              </a:buClr>
              <a:buFont typeface="Wingdings" panose="05000000000000000000" pitchFamily="2" charset="2"/>
              <a:buChar char="ü"/>
              <a:tabLst>
                <a:tab pos="283845" algn="l"/>
                <a:tab pos="284480" algn="l"/>
              </a:tabLst>
            </a:pPr>
            <a:r>
              <a:rPr lang="pl-PL" sz="1900" i="1" dirty="0"/>
              <a:t>R</a:t>
            </a:r>
            <a:r>
              <a:rPr lang="pl-PL" sz="1900" i="1" dirty="0" smtClean="0"/>
              <a:t>ozporządzenie </a:t>
            </a:r>
            <a:r>
              <a:rPr lang="pl-PL" sz="1900" i="1" dirty="0"/>
              <a:t>Ministra Rolnictwa i Rozwoju Wsi z dnia 24 września 2015 r. w sprawie szczegółowych warunków i trybu przyznawania pomocy finansowej w ramach poddziałania „Wsparcie na wdrażanie operacji w ramach strategii rozwoju lokalnego kierowanego przez  społeczność” objętego Programem Rozwoju Obszarów Wiejskich na lata 2014-2020 (Dz. U.  poz. </a:t>
            </a:r>
            <a:r>
              <a:rPr lang="pl-PL" sz="1900" i="1" dirty="0" smtClean="0"/>
              <a:t>1570)</a:t>
            </a:r>
          </a:p>
          <a:p>
            <a:pPr marL="355600" indent="-342900">
              <a:buClr>
                <a:srgbClr val="EFA12D"/>
              </a:buClr>
              <a:buFont typeface="Wingdings" panose="05000000000000000000" pitchFamily="2" charset="2"/>
              <a:buChar char="ü"/>
              <a:tabLst>
                <a:tab pos="283845" algn="l"/>
                <a:tab pos="284480" algn="l"/>
              </a:tabLst>
            </a:pPr>
            <a:r>
              <a:rPr lang="pl-PL" sz="1900" i="1" dirty="0" smtClean="0"/>
              <a:t>ROZPORZĄDZENIE MINISTRA </a:t>
            </a:r>
            <a:r>
              <a:rPr lang="pl-PL" sz="1900" i="1" dirty="0"/>
              <a:t>ROLNICTWA I ROZWOJU WSI z dnia 25 sierpnia 2016 r. zmieniające rozporządzenie w sprawie szczegółowych warunków i trybu przyznawania pomocy finansowej w ramach poddziałania „Wsparcie na wdrażanie operacji w ramach strategii rozwoju lokalnego kierowanego przez społeczność” objętego Programem Rozwoju Obszarów Wiejskich na lata </a:t>
            </a:r>
            <a:r>
              <a:rPr lang="pl-PL" sz="1900" i="1" dirty="0" smtClean="0"/>
              <a:t>2014–2020 (Dz.U. poz. 1390)</a:t>
            </a:r>
            <a:endParaRPr lang="pl-PL" sz="1900" i="1" dirty="0"/>
          </a:p>
          <a:p>
            <a:endParaRPr lang="pl-PL" dirty="0"/>
          </a:p>
          <a:p>
            <a:endParaRPr lang="pl-PL" dirty="0"/>
          </a:p>
        </p:txBody>
      </p:sp>
      <p:sp>
        <p:nvSpPr>
          <p:cNvPr id="4" name="Symbol zastępczy numeru slajdu 3"/>
          <p:cNvSpPr>
            <a:spLocks noGrp="1"/>
          </p:cNvSpPr>
          <p:nvPr>
            <p:ph type="sldNum" sz="quarter" idx="12"/>
          </p:nvPr>
        </p:nvSpPr>
        <p:spPr/>
        <p:txBody>
          <a:bodyPr/>
          <a:lstStyle/>
          <a:p>
            <a:fld id="{6644DB17-9F8C-4852-B4A4-F7E18995029A}" type="slidenum">
              <a:rPr lang="pl-PL" smtClean="0"/>
              <a:pPr/>
              <a:t>2</a:t>
            </a:fld>
            <a:endParaRPr lang="pl-PL"/>
          </a:p>
        </p:txBody>
      </p:sp>
      <p:sp>
        <p:nvSpPr>
          <p:cNvPr id="5" name="Symbol zastępczy stopki 4"/>
          <p:cNvSpPr>
            <a:spLocks noGrp="1"/>
          </p:cNvSpPr>
          <p:nvPr>
            <p:ph type="ftr" sz="quarter" idx="11"/>
          </p:nvPr>
        </p:nvSpPr>
        <p:spPr/>
        <p:txBody>
          <a:bodyPr/>
          <a:lstStyle/>
          <a:p>
            <a:r>
              <a:rPr lang="pl-PL" smtClean="0"/>
              <a:t>Zasady ubiegania się o środki z PROW 2014-2020 za pośrednictwem LGD "Zielone Sąsiedztwo"</a:t>
            </a:r>
            <a:endParaRPr lang="pl-PL"/>
          </a:p>
        </p:txBody>
      </p:sp>
      <p:pic>
        <p:nvPicPr>
          <p:cNvPr id="6" name="Obraz 5" descr="LOGOZS.jpg"/>
          <p:cNvPicPr>
            <a:picLocks noChangeAspect="1"/>
          </p:cNvPicPr>
          <p:nvPr/>
        </p:nvPicPr>
        <p:blipFill>
          <a:blip r:embed="rId2" cstate="print"/>
          <a:stretch>
            <a:fillRect/>
          </a:stretch>
        </p:blipFill>
        <p:spPr>
          <a:xfrm>
            <a:off x="9928781" y="20884"/>
            <a:ext cx="2184561" cy="1720645"/>
          </a:xfrm>
          <a:prstGeom prst="rect">
            <a:avLst/>
          </a:prstGeom>
        </p:spPr>
      </p:pic>
    </p:spTree>
    <p:extLst>
      <p:ext uri="{BB962C8B-B14F-4D97-AF65-F5344CB8AC3E}">
        <p14:creationId xmlns:p14="http://schemas.microsoft.com/office/powerpoint/2010/main" val="5507253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95402" y="982133"/>
            <a:ext cx="9757408" cy="915248"/>
          </a:xfrm>
        </p:spPr>
        <p:txBody>
          <a:bodyPr>
            <a:normAutofit/>
          </a:bodyPr>
          <a:lstStyle/>
          <a:p>
            <a:endParaRPr lang="pl-PL" dirty="0"/>
          </a:p>
        </p:txBody>
      </p:sp>
      <p:sp>
        <p:nvSpPr>
          <p:cNvPr id="3" name="Symbol zastępczy zawartości 2"/>
          <p:cNvSpPr>
            <a:spLocks noGrp="1"/>
          </p:cNvSpPr>
          <p:nvPr>
            <p:ph sz="half" idx="1"/>
          </p:nvPr>
        </p:nvSpPr>
        <p:spPr>
          <a:xfrm>
            <a:off x="1298448" y="2560320"/>
            <a:ext cx="9754362" cy="3310128"/>
          </a:xfrm>
        </p:spPr>
        <p:txBody>
          <a:bodyPr>
            <a:normAutofit/>
          </a:bodyPr>
          <a:lstStyle/>
          <a:p>
            <a:pPr marL="0" indent="0">
              <a:lnSpc>
                <a:spcPct val="100000"/>
              </a:lnSpc>
              <a:buNone/>
            </a:pPr>
            <a:r>
              <a:rPr lang="pl-PL" dirty="0" smtClean="0"/>
              <a:t>Z dotacji można sfinansować </a:t>
            </a:r>
            <a:r>
              <a:rPr lang="pl-PL" u="sng" dirty="0" smtClean="0"/>
              <a:t>wydatki inwestycyjne</a:t>
            </a:r>
            <a:r>
              <a:rPr lang="pl-PL" dirty="0" smtClean="0"/>
              <a:t>, to znaczy takie, które służą budowaniu potencjału firmy, inwestowaniu w jej środki trwałe oraz takie, które nie są przeznaczone do zbycia lub szybkiego zużycia, stanowiące narzędzie do wykonywania planowanej działalności, a nie koszty będące kosztami operacyjnymi działalności (wynagrodzenia, materiały, usługi obce i inne).</a:t>
            </a:r>
          </a:p>
        </p:txBody>
      </p:sp>
      <p:sp>
        <p:nvSpPr>
          <p:cNvPr id="4" name="Symbol zastępczy numeru slajdu 3"/>
          <p:cNvSpPr>
            <a:spLocks noGrp="1"/>
          </p:cNvSpPr>
          <p:nvPr>
            <p:ph type="sldNum" sz="quarter" idx="12"/>
          </p:nvPr>
        </p:nvSpPr>
        <p:spPr/>
        <p:txBody>
          <a:bodyPr/>
          <a:lstStyle/>
          <a:p>
            <a:fld id="{6644DB17-9F8C-4852-B4A4-F7E18995029A}" type="slidenum">
              <a:rPr lang="pl-PL" smtClean="0"/>
              <a:pPr/>
              <a:t>20</a:t>
            </a:fld>
            <a:endParaRPr lang="pl-PL"/>
          </a:p>
        </p:txBody>
      </p:sp>
      <p:sp>
        <p:nvSpPr>
          <p:cNvPr id="5" name="Symbol zastępczy stopki 4"/>
          <p:cNvSpPr>
            <a:spLocks noGrp="1"/>
          </p:cNvSpPr>
          <p:nvPr>
            <p:ph type="ftr" sz="quarter" idx="11"/>
          </p:nvPr>
        </p:nvSpPr>
        <p:spPr/>
        <p:txBody>
          <a:bodyPr/>
          <a:lstStyle/>
          <a:p>
            <a:r>
              <a:rPr lang="pl-PL" smtClean="0"/>
              <a:t>Zasady ubiegania się o środki z PROW 2014-2020 za pośrednictwem LGD "Zielone Sąsiedztwo"</a:t>
            </a:r>
            <a:endParaRPr lang="pl-PL"/>
          </a:p>
        </p:txBody>
      </p:sp>
      <p:pic>
        <p:nvPicPr>
          <p:cNvPr id="6" name="Obraz 5" descr="LOGOZS.jpg"/>
          <p:cNvPicPr>
            <a:picLocks noChangeAspect="1"/>
          </p:cNvPicPr>
          <p:nvPr/>
        </p:nvPicPr>
        <p:blipFill>
          <a:blip r:embed="rId2" cstate="print"/>
          <a:stretch>
            <a:fillRect/>
          </a:stretch>
        </p:blipFill>
        <p:spPr>
          <a:xfrm>
            <a:off x="9928781" y="20884"/>
            <a:ext cx="2184561" cy="1720645"/>
          </a:xfrm>
          <a:prstGeom prst="rect">
            <a:avLst/>
          </a:prstGeom>
        </p:spPr>
      </p:pic>
    </p:spTree>
    <p:extLst>
      <p:ext uri="{BB962C8B-B14F-4D97-AF65-F5344CB8AC3E}">
        <p14:creationId xmlns:p14="http://schemas.microsoft.com/office/powerpoint/2010/main" val="10548475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sp>
        <p:nvSpPr>
          <p:cNvPr id="3" name="Symbol zastępczy zawartości 2"/>
          <p:cNvSpPr>
            <a:spLocks noGrp="1"/>
          </p:cNvSpPr>
          <p:nvPr>
            <p:ph idx="1"/>
          </p:nvPr>
        </p:nvSpPr>
        <p:spPr/>
        <p:txBody>
          <a:bodyPr>
            <a:normAutofit lnSpcReduction="10000"/>
          </a:bodyPr>
          <a:lstStyle/>
          <a:p>
            <a:pPr marL="0" indent="0">
              <a:buNone/>
            </a:pPr>
            <a:r>
              <a:rPr lang="pl-PL" dirty="0" smtClean="0"/>
              <a:t>Koszty przedstawione w zestawieniu rzeczowo –finansowym powinny być:</a:t>
            </a:r>
          </a:p>
          <a:p>
            <a:pPr marL="457200" indent="-457200">
              <a:buAutoNum type="arabicPeriod"/>
            </a:pPr>
            <a:r>
              <a:rPr lang="pl-PL" dirty="0" smtClean="0"/>
              <a:t>uzasadnione </a:t>
            </a:r>
            <a:r>
              <a:rPr lang="pl-PL" dirty="0"/>
              <a:t>zakresem operacji, </a:t>
            </a:r>
            <a:endParaRPr lang="pl-PL" dirty="0" smtClean="0"/>
          </a:p>
          <a:p>
            <a:pPr marL="457200" indent="-457200">
              <a:buAutoNum type="arabicPeriod"/>
            </a:pPr>
            <a:r>
              <a:rPr lang="pl-PL" dirty="0" smtClean="0"/>
              <a:t>niezbędne </a:t>
            </a:r>
            <a:r>
              <a:rPr lang="pl-PL" dirty="0"/>
              <a:t>do osiągnięcia jej celu oraz </a:t>
            </a:r>
            <a:endParaRPr lang="pl-PL" dirty="0" smtClean="0"/>
          </a:p>
          <a:p>
            <a:pPr marL="0" indent="0">
              <a:buNone/>
            </a:pPr>
            <a:r>
              <a:rPr lang="pl-PL" dirty="0" smtClean="0"/>
              <a:t>3. oraz ich wysokość jest określona w sposób racjonalny.</a:t>
            </a:r>
          </a:p>
          <a:p>
            <a:pPr marL="0" indent="0">
              <a:buNone/>
            </a:pPr>
            <a:r>
              <a:rPr lang="pl-PL" dirty="0" smtClean="0"/>
              <a:t>Do wniosku należy dołączyć dokumenty potwierdzające rozeznanie rynku co do cen przyjętych w zestawieniu rzeczowo – finansowym (np. oferty zakupu, wydruki ze stron sklepów internetowych) oraz </a:t>
            </a:r>
            <a:r>
              <a:rPr lang="pl-PL" dirty="0" smtClean="0">
                <a:solidFill>
                  <a:srgbClr val="000000"/>
                </a:solidFill>
                <a:ea typeface="Lucida Sans Unicode" panose="020B0602030504020204" pitchFamily="34" charset="0"/>
              </a:rPr>
              <a:t>wskazać </a:t>
            </a:r>
            <a:r>
              <a:rPr lang="pl-PL" dirty="0">
                <a:solidFill>
                  <a:srgbClr val="000000"/>
                </a:solidFill>
                <a:ea typeface="Lucida Sans Unicode" panose="020B0602030504020204" pitchFamily="34" charset="0"/>
              </a:rPr>
              <a:t>kryteria, na podstawie których dokonano wyboru maszyn, urządzeń, sprzętu. </a:t>
            </a:r>
            <a:endParaRPr lang="pl-PL" dirty="0">
              <a:ea typeface="Lucida Sans Unicode" panose="020B0602030504020204" pitchFamily="34" charset="0"/>
            </a:endParaRPr>
          </a:p>
          <a:p>
            <a:pPr marL="0" indent="0">
              <a:buNone/>
            </a:pPr>
            <a:endParaRPr lang="pl-PL" dirty="0" smtClean="0"/>
          </a:p>
          <a:p>
            <a:pPr marL="0" indent="0">
              <a:buNone/>
            </a:pPr>
            <a:endParaRPr lang="pl-PL" dirty="0"/>
          </a:p>
        </p:txBody>
      </p:sp>
      <p:sp>
        <p:nvSpPr>
          <p:cNvPr id="4" name="Symbol zastępczy numeru slajdu 3"/>
          <p:cNvSpPr>
            <a:spLocks noGrp="1"/>
          </p:cNvSpPr>
          <p:nvPr>
            <p:ph type="sldNum" sz="quarter" idx="12"/>
          </p:nvPr>
        </p:nvSpPr>
        <p:spPr/>
        <p:txBody>
          <a:bodyPr/>
          <a:lstStyle/>
          <a:p>
            <a:fld id="{6644DB17-9F8C-4852-B4A4-F7E18995029A}" type="slidenum">
              <a:rPr lang="pl-PL" smtClean="0"/>
              <a:pPr/>
              <a:t>21</a:t>
            </a:fld>
            <a:endParaRPr lang="pl-PL"/>
          </a:p>
        </p:txBody>
      </p:sp>
      <p:sp>
        <p:nvSpPr>
          <p:cNvPr id="5" name="Symbol zastępczy stopki 4"/>
          <p:cNvSpPr>
            <a:spLocks noGrp="1"/>
          </p:cNvSpPr>
          <p:nvPr>
            <p:ph type="ftr" sz="quarter" idx="11"/>
          </p:nvPr>
        </p:nvSpPr>
        <p:spPr/>
        <p:txBody>
          <a:bodyPr/>
          <a:lstStyle/>
          <a:p>
            <a:r>
              <a:rPr lang="pl-PL" smtClean="0"/>
              <a:t>Zasady ubiegania się o środki z PROW 2014-2020 za pośrednictwem LGD "Zielone Sąsiedztwo"</a:t>
            </a:r>
            <a:endParaRPr lang="pl-PL"/>
          </a:p>
        </p:txBody>
      </p:sp>
      <p:pic>
        <p:nvPicPr>
          <p:cNvPr id="6" name="Obraz 5" descr="LOGOZS.jpg"/>
          <p:cNvPicPr>
            <a:picLocks noChangeAspect="1"/>
          </p:cNvPicPr>
          <p:nvPr/>
        </p:nvPicPr>
        <p:blipFill>
          <a:blip r:embed="rId2" cstate="print"/>
          <a:stretch>
            <a:fillRect/>
          </a:stretch>
        </p:blipFill>
        <p:spPr>
          <a:xfrm>
            <a:off x="9928781" y="20884"/>
            <a:ext cx="2184561" cy="1720645"/>
          </a:xfrm>
          <a:prstGeom prst="rect">
            <a:avLst/>
          </a:prstGeom>
        </p:spPr>
      </p:pic>
    </p:spTree>
    <p:extLst>
      <p:ext uri="{BB962C8B-B14F-4D97-AF65-F5344CB8AC3E}">
        <p14:creationId xmlns:p14="http://schemas.microsoft.com/office/powerpoint/2010/main" val="41085492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normAutofit/>
          </a:bodyPr>
          <a:lstStyle/>
          <a:p>
            <a:r>
              <a:rPr lang="pl-PL" dirty="0" smtClean="0"/>
              <a:t>Zestawienie przewidywanych wydatków niezbędnych do realizacji Projektu</a:t>
            </a:r>
            <a:endParaRPr lang="pl-PL" dirty="0"/>
          </a:p>
        </p:txBody>
      </p:sp>
      <p:sp>
        <p:nvSpPr>
          <p:cNvPr id="4" name="Symbol zastępczy stopki 3"/>
          <p:cNvSpPr>
            <a:spLocks noGrp="1"/>
          </p:cNvSpPr>
          <p:nvPr>
            <p:ph type="ftr" sz="quarter" idx="11"/>
          </p:nvPr>
        </p:nvSpPr>
        <p:spPr/>
        <p:txBody>
          <a:bodyPr/>
          <a:lstStyle/>
          <a:p>
            <a:r>
              <a:rPr lang="pl-PL" smtClean="0"/>
              <a:t>Zasady ubiegania się o środki z PROW 2014-2020 za pośrednictwem LGD "Zielone Sąsiedztwo"</a:t>
            </a:r>
            <a:endParaRPr lang="pl-PL"/>
          </a:p>
        </p:txBody>
      </p:sp>
      <p:sp>
        <p:nvSpPr>
          <p:cNvPr id="5" name="Symbol zastępczy numeru slajdu 4"/>
          <p:cNvSpPr>
            <a:spLocks noGrp="1"/>
          </p:cNvSpPr>
          <p:nvPr>
            <p:ph type="sldNum" sz="quarter" idx="12"/>
          </p:nvPr>
        </p:nvSpPr>
        <p:spPr/>
        <p:txBody>
          <a:bodyPr/>
          <a:lstStyle/>
          <a:p>
            <a:fld id="{6644DB17-9F8C-4852-B4A4-F7E18995029A}" type="slidenum">
              <a:rPr lang="pl-PL" smtClean="0"/>
              <a:pPr/>
              <a:t>22</a:t>
            </a:fld>
            <a:endParaRPr lang="pl-PL"/>
          </a:p>
        </p:txBody>
      </p:sp>
      <p:graphicFrame>
        <p:nvGraphicFramePr>
          <p:cNvPr id="6" name="Tabela 5"/>
          <p:cNvGraphicFramePr>
            <a:graphicFrameLocks noGrp="1"/>
          </p:cNvGraphicFramePr>
          <p:nvPr>
            <p:extLst>
              <p:ext uri="{D42A27DB-BD31-4B8C-83A1-F6EECF244321}">
                <p14:modId xmlns:p14="http://schemas.microsoft.com/office/powerpoint/2010/main" val="1254729029"/>
              </p:ext>
            </p:extLst>
          </p:nvPr>
        </p:nvGraphicFramePr>
        <p:xfrm>
          <a:off x="511277" y="2399070"/>
          <a:ext cx="10569678" cy="2979174"/>
        </p:xfrm>
        <a:graphic>
          <a:graphicData uri="http://schemas.openxmlformats.org/drawingml/2006/table">
            <a:tbl>
              <a:tblPr>
                <a:tableStyleId>{5C22544A-7EE6-4342-B048-85BDC9FD1C3A}</a:tableStyleId>
              </a:tblPr>
              <a:tblGrid>
                <a:gridCol w="261663">
                  <a:extLst>
                    <a:ext uri="{9D8B030D-6E8A-4147-A177-3AD203B41FA5}">
                      <a16:colId xmlns:a16="http://schemas.microsoft.com/office/drawing/2014/main" val="3742634553"/>
                    </a:ext>
                  </a:extLst>
                </a:gridCol>
                <a:gridCol w="1284323">
                  <a:extLst>
                    <a:ext uri="{9D8B030D-6E8A-4147-A177-3AD203B41FA5}">
                      <a16:colId xmlns:a16="http://schemas.microsoft.com/office/drawing/2014/main" val="954296176"/>
                    </a:ext>
                  </a:extLst>
                </a:gridCol>
                <a:gridCol w="2739452">
                  <a:extLst>
                    <a:ext uri="{9D8B030D-6E8A-4147-A177-3AD203B41FA5}">
                      <a16:colId xmlns:a16="http://schemas.microsoft.com/office/drawing/2014/main" val="3832208149"/>
                    </a:ext>
                  </a:extLst>
                </a:gridCol>
                <a:gridCol w="2266280">
                  <a:extLst>
                    <a:ext uri="{9D8B030D-6E8A-4147-A177-3AD203B41FA5}">
                      <a16:colId xmlns:a16="http://schemas.microsoft.com/office/drawing/2014/main" val="3349638196"/>
                    </a:ext>
                  </a:extLst>
                </a:gridCol>
                <a:gridCol w="1442773">
                  <a:extLst>
                    <a:ext uri="{9D8B030D-6E8A-4147-A177-3AD203B41FA5}">
                      <a16:colId xmlns:a16="http://schemas.microsoft.com/office/drawing/2014/main" val="3899670069"/>
                    </a:ext>
                  </a:extLst>
                </a:gridCol>
                <a:gridCol w="1235625">
                  <a:extLst>
                    <a:ext uri="{9D8B030D-6E8A-4147-A177-3AD203B41FA5}">
                      <a16:colId xmlns:a16="http://schemas.microsoft.com/office/drawing/2014/main" val="3951811181"/>
                    </a:ext>
                  </a:extLst>
                </a:gridCol>
                <a:gridCol w="1339562">
                  <a:extLst>
                    <a:ext uri="{9D8B030D-6E8A-4147-A177-3AD203B41FA5}">
                      <a16:colId xmlns:a16="http://schemas.microsoft.com/office/drawing/2014/main" val="2695242580"/>
                    </a:ext>
                  </a:extLst>
                </a:gridCol>
              </a:tblGrid>
              <a:tr h="843930">
                <a:tc gridSpan="2">
                  <a:txBody>
                    <a:bodyPr/>
                    <a:lstStyle/>
                    <a:p>
                      <a:pPr algn="ctr">
                        <a:spcAft>
                          <a:spcPts val="0"/>
                        </a:spcAft>
                      </a:pPr>
                      <a:r>
                        <a:rPr lang="pl-PL" sz="1000">
                          <a:effectLst/>
                        </a:rPr>
                        <a:t>Wyszczególnienie</a:t>
                      </a:r>
                      <a:endParaRPr lang="pl-PL" sz="1200">
                        <a:effectLst/>
                      </a:endParaRPr>
                    </a:p>
                    <a:p>
                      <a:pPr algn="ctr">
                        <a:spcAft>
                          <a:spcPts val="0"/>
                        </a:spcAft>
                      </a:pPr>
                      <a:r>
                        <a:rPr lang="pl-PL" sz="1000">
                          <a:effectLst/>
                        </a:rPr>
                        <a:t>(rodzaj wydatku)</a:t>
                      </a:r>
                      <a:endParaRPr lang="pl-PL" sz="1200">
                        <a:effectLst/>
                        <a:latin typeface="Times New Roman" panose="02020603050405020304" pitchFamily="18" charset="0"/>
                        <a:ea typeface="Lucida Sans Unicode" panose="020B0602030504020204" pitchFamily="34" charset="0"/>
                      </a:endParaRPr>
                    </a:p>
                  </a:txBody>
                  <a:tcPr marL="34925" marR="34925" marT="34925" marB="34925"/>
                </a:tc>
                <a:tc hMerge="1">
                  <a:txBody>
                    <a:bodyPr/>
                    <a:lstStyle/>
                    <a:p>
                      <a:endParaRPr lang="pl-PL"/>
                    </a:p>
                  </a:txBody>
                  <a:tcPr/>
                </a:tc>
                <a:tc>
                  <a:txBody>
                    <a:bodyPr/>
                    <a:lstStyle/>
                    <a:p>
                      <a:pPr algn="ctr">
                        <a:spcAft>
                          <a:spcPts val="0"/>
                        </a:spcAft>
                      </a:pPr>
                      <a:r>
                        <a:rPr lang="pl-PL" sz="1000">
                          <a:effectLst/>
                        </a:rPr>
                        <a:t>Uzasadnienie </a:t>
                      </a:r>
                      <a:endParaRPr lang="pl-PL" sz="1200">
                        <a:effectLst/>
                        <a:latin typeface="Times New Roman" panose="02020603050405020304" pitchFamily="18" charset="0"/>
                        <a:ea typeface="Lucida Sans Unicode" panose="020B0602030504020204" pitchFamily="34" charset="0"/>
                      </a:endParaRPr>
                    </a:p>
                  </a:txBody>
                  <a:tcPr marL="34925" marR="34925" marT="34925" marB="34925"/>
                </a:tc>
                <a:tc>
                  <a:txBody>
                    <a:bodyPr/>
                    <a:lstStyle/>
                    <a:p>
                      <a:pPr algn="ctr">
                        <a:spcAft>
                          <a:spcPts val="0"/>
                        </a:spcAft>
                      </a:pPr>
                      <a:r>
                        <a:rPr lang="pl-PL" sz="1000" dirty="0">
                          <a:effectLst/>
                        </a:rPr>
                        <a:t>Parametry techniczne lub jakościowe</a:t>
                      </a:r>
                      <a:endParaRPr lang="pl-PL" sz="1200" dirty="0">
                        <a:effectLst/>
                      </a:endParaRPr>
                    </a:p>
                    <a:p>
                      <a:pPr algn="ctr">
                        <a:spcAft>
                          <a:spcPts val="0"/>
                        </a:spcAft>
                      </a:pPr>
                      <a:r>
                        <a:rPr lang="pl-PL" sz="1000" dirty="0">
                          <a:effectLst/>
                        </a:rPr>
                        <a:t>towarów lub usług </a:t>
                      </a:r>
                      <a:endParaRPr lang="pl-PL" sz="1200" dirty="0">
                        <a:effectLst/>
                        <a:latin typeface="Times New Roman" panose="02020603050405020304" pitchFamily="18" charset="0"/>
                        <a:ea typeface="Lucida Sans Unicode" panose="020B0602030504020204" pitchFamily="34" charset="0"/>
                      </a:endParaRPr>
                    </a:p>
                  </a:txBody>
                  <a:tcPr marL="34925" marR="34925" marT="34925" marB="34925"/>
                </a:tc>
                <a:tc>
                  <a:txBody>
                    <a:bodyPr/>
                    <a:lstStyle/>
                    <a:p>
                      <a:pPr algn="ctr">
                        <a:spcAft>
                          <a:spcPts val="0"/>
                        </a:spcAft>
                      </a:pPr>
                      <a:r>
                        <a:rPr lang="pl-PL" sz="1000">
                          <a:effectLst/>
                        </a:rPr>
                        <a:t>Ilość / liczba</a:t>
                      </a:r>
                      <a:endParaRPr lang="pl-PL" sz="1200">
                        <a:effectLst/>
                        <a:latin typeface="Times New Roman" panose="02020603050405020304" pitchFamily="18" charset="0"/>
                        <a:ea typeface="Lucida Sans Unicode" panose="020B0602030504020204" pitchFamily="34" charset="0"/>
                      </a:endParaRPr>
                    </a:p>
                  </a:txBody>
                  <a:tcPr marL="34925" marR="34925" marT="34925" marB="34925"/>
                </a:tc>
                <a:tc>
                  <a:txBody>
                    <a:bodyPr/>
                    <a:lstStyle/>
                    <a:p>
                      <a:pPr algn="ctr">
                        <a:spcAft>
                          <a:spcPts val="0"/>
                        </a:spcAft>
                      </a:pPr>
                      <a:r>
                        <a:rPr lang="pl-PL" sz="1000">
                          <a:effectLst/>
                        </a:rPr>
                        <a:t>Cena</a:t>
                      </a:r>
                      <a:endParaRPr lang="pl-PL" sz="1200">
                        <a:effectLst/>
                      </a:endParaRPr>
                    </a:p>
                    <a:p>
                      <a:pPr algn="ctr">
                        <a:spcAft>
                          <a:spcPts val="0"/>
                        </a:spcAft>
                      </a:pPr>
                      <a:r>
                        <a:rPr lang="pl-PL" sz="1000">
                          <a:effectLst/>
                        </a:rPr>
                        <a:t>jednostkowa</a:t>
                      </a:r>
                      <a:endParaRPr lang="pl-PL" sz="1200">
                        <a:effectLst/>
                      </a:endParaRPr>
                    </a:p>
                    <a:p>
                      <a:pPr algn="ctr">
                        <a:spcAft>
                          <a:spcPts val="0"/>
                        </a:spcAft>
                      </a:pPr>
                      <a:r>
                        <a:rPr lang="pl-PL" sz="1000">
                          <a:effectLst/>
                        </a:rPr>
                        <a:t>w PLN</a:t>
                      </a:r>
                      <a:endParaRPr lang="pl-PL" sz="1200">
                        <a:effectLst/>
                        <a:latin typeface="Times New Roman" panose="02020603050405020304" pitchFamily="18" charset="0"/>
                        <a:ea typeface="Lucida Sans Unicode" panose="020B0602030504020204" pitchFamily="34" charset="0"/>
                      </a:endParaRPr>
                    </a:p>
                  </a:txBody>
                  <a:tcPr marL="34925" marR="34925" marT="34925" marB="34925"/>
                </a:tc>
                <a:tc>
                  <a:txBody>
                    <a:bodyPr/>
                    <a:lstStyle/>
                    <a:p>
                      <a:pPr algn="ctr">
                        <a:spcAft>
                          <a:spcPts val="0"/>
                        </a:spcAft>
                      </a:pPr>
                      <a:r>
                        <a:rPr lang="pl-PL" sz="1000">
                          <a:effectLst/>
                        </a:rPr>
                        <a:t>Wartość</a:t>
                      </a:r>
                      <a:endParaRPr lang="pl-PL" sz="1200">
                        <a:effectLst/>
                      </a:endParaRPr>
                    </a:p>
                    <a:p>
                      <a:pPr algn="ctr">
                        <a:spcAft>
                          <a:spcPts val="0"/>
                        </a:spcAft>
                      </a:pPr>
                      <a:r>
                        <a:rPr lang="pl-PL" sz="1000">
                          <a:effectLst/>
                        </a:rPr>
                        <a:t>w PLN</a:t>
                      </a:r>
                      <a:endParaRPr lang="pl-PL" sz="1200">
                        <a:effectLst/>
                        <a:latin typeface="Times New Roman" panose="02020603050405020304" pitchFamily="18" charset="0"/>
                        <a:ea typeface="Lucida Sans Unicode" panose="020B0602030504020204" pitchFamily="34" charset="0"/>
                      </a:endParaRPr>
                    </a:p>
                  </a:txBody>
                  <a:tcPr marL="34925" marR="34925" marT="34925" marB="34925"/>
                </a:tc>
                <a:extLst>
                  <a:ext uri="{0D108BD9-81ED-4DB2-BD59-A6C34878D82A}">
                    <a16:rowId xmlns:a16="http://schemas.microsoft.com/office/drawing/2014/main" val="711841938"/>
                  </a:ext>
                </a:extLst>
              </a:tr>
              <a:tr h="355874">
                <a:tc>
                  <a:txBody>
                    <a:bodyPr/>
                    <a:lstStyle/>
                    <a:p>
                      <a:pPr>
                        <a:spcAft>
                          <a:spcPts val="0"/>
                        </a:spcAft>
                      </a:pPr>
                      <a:r>
                        <a:rPr lang="pl-PL" sz="1000">
                          <a:effectLst/>
                        </a:rPr>
                        <a:t>1.</a:t>
                      </a:r>
                      <a:endParaRPr lang="pl-PL" sz="1200">
                        <a:effectLst/>
                        <a:latin typeface="Times New Roman" panose="02020603050405020304" pitchFamily="18" charset="0"/>
                        <a:ea typeface="Lucida Sans Unicode" panose="020B0602030504020204" pitchFamily="34" charset="0"/>
                      </a:endParaRPr>
                    </a:p>
                  </a:txBody>
                  <a:tcPr marL="34925" marR="34925" marT="34925" marB="34925"/>
                </a:tc>
                <a:tc>
                  <a:txBody>
                    <a:bodyPr/>
                    <a:lstStyle/>
                    <a:p>
                      <a:pPr>
                        <a:spcAft>
                          <a:spcPts val="0"/>
                        </a:spcAft>
                      </a:pPr>
                      <a:r>
                        <a:rPr lang="pl-PL" sz="1000">
                          <a:effectLst/>
                        </a:rPr>
                        <a:t> </a:t>
                      </a:r>
                      <a:endParaRPr lang="pl-PL" sz="1200">
                        <a:effectLst/>
                        <a:latin typeface="Times New Roman" panose="02020603050405020304" pitchFamily="18" charset="0"/>
                        <a:ea typeface="Lucida Sans Unicode" panose="020B0602030504020204" pitchFamily="34" charset="0"/>
                      </a:endParaRPr>
                    </a:p>
                  </a:txBody>
                  <a:tcPr marL="34925" marR="34925" marT="34925" marB="34925"/>
                </a:tc>
                <a:tc>
                  <a:txBody>
                    <a:bodyPr/>
                    <a:lstStyle/>
                    <a:p>
                      <a:pPr algn="ctr">
                        <a:spcAft>
                          <a:spcPts val="0"/>
                        </a:spcAft>
                      </a:pPr>
                      <a:r>
                        <a:rPr lang="pl-PL" sz="1000">
                          <a:effectLst/>
                        </a:rPr>
                        <a:t> </a:t>
                      </a:r>
                      <a:endParaRPr lang="pl-PL" sz="1200">
                        <a:effectLst/>
                        <a:latin typeface="Times New Roman" panose="02020603050405020304" pitchFamily="18" charset="0"/>
                        <a:ea typeface="Lucida Sans Unicode" panose="020B0602030504020204" pitchFamily="34" charset="0"/>
                      </a:endParaRPr>
                    </a:p>
                  </a:txBody>
                  <a:tcPr marL="34925" marR="34925" marT="34925" marB="34925"/>
                </a:tc>
                <a:tc>
                  <a:txBody>
                    <a:bodyPr/>
                    <a:lstStyle/>
                    <a:p>
                      <a:pPr algn="ctr">
                        <a:spcAft>
                          <a:spcPts val="0"/>
                        </a:spcAft>
                      </a:pPr>
                      <a:r>
                        <a:rPr lang="pl-PL" sz="1000">
                          <a:effectLst/>
                        </a:rPr>
                        <a:t> </a:t>
                      </a:r>
                      <a:endParaRPr lang="pl-PL" sz="1200">
                        <a:effectLst/>
                        <a:latin typeface="Times New Roman" panose="02020603050405020304" pitchFamily="18" charset="0"/>
                        <a:ea typeface="Lucida Sans Unicode" panose="020B0602030504020204" pitchFamily="34" charset="0"/>
                      </a:endParaRPr>
                    </a:p>
                  </a:txBody>
                  <a:tcPr marL="34925" marR="34925" marT="34925" marB="34925"/>
                </a:tc>
                <a:tc>
                  <a:txBody>
                    <a:bodyPr/>
                    <a:lstStyle/>
                    <a:p>
                      <a:pPr algn="ctr">
                        <a:spcAft>
                          <a:spcPts val="0"/>
                        </a:spcAft>
                      </a:pPr>
                      <a:r>
                        <a:rPr lang="pl-PL" sz="1000">
                          <a:effectLst/>
                        </a:rPr>
                        <a:t> </a:t>
                      </a:r>
                      <a:endParaRPr lang="pl-PL" sz="1200">
                        <a:effectLst/>
                        <a:latin typeface="Times New Roman" panose="02020603050405020304" pitchFamily="18" charset="0"/>
                        <a:ea typeface="Lucida Sans Unicode" panose="020B0602030504020204" pitchFamily="34" charset="0"/>
                      </a:endParaRPr>
                    </a:p>
                  </a:txBody>
                  <a:tcPr marL="34925" marR="34925" marT="34925" marB="34925"/>
                </a:tc>
                <a:tc>
                  <a:txBody>
                    <a:bodyPr/>
                    <a:lstStyle/>
                    <a:p>
                      <a:pPr algn="ctr">
                        <a:spcAft>
                          <a:spcPts val="0"/>
                        </a:spcAft>
                      </a:pPr>
                      <a:r>
                        <a:rPr lang="pl-PL" sz="1000">
                          <a:effectLst/>
                        </a:rPr>
                        <a:t> </a:t>
                      </a:r>
                      <a:endParaRPr lang="pl-PL" sz="1200">
                        <a:effectLst/>
                        <a:latin typeface="Times New Roman" panose="02020603050405020304" pitchFamily="18" charset="0"/>
                        <a:ea typeface="Lucida Sans Unicode" panose="020B0602030504020204" pitchFamily="34" charset="0"/>
                      </a:endParaRPr>
                    </a:p>
                  </a:txBody>
                  <a:tcPr marL="34925" marR="34925" marT="34925" marB="34925"/>
                </a:tc>
                <a:tc>
                  <a:txBody>
                    <a:bodyPr/>
                    <a:lstStyle/>
                    <a:p>
                      <a:pPr algn="ctr">
                        <a:spcAft>
                          <a:spcPts val="0"/>
                        </a:spcAft>
                      </a:pPr>
                      <a:r>
                        <a:rPr lang="pl-PL" sz="1000">
                          <a:effectLst/>
                        </a:rPr>
                        <a:t> </a:t>
                      </a:r>
                      <a:endParaRPr lang="pl-PL" sz="1200">
                        <a:effectLst/>
                        <a:latin typeface="Times New Roman" panose="02020603050405020304" pitchFamily="18" charset="0"/>
                        <a:ea typeface="Lucida Sans Unicode" panose="020B0602030504020204" pitchFamily="34" charset="0"/>
                      </a:endParaRPr>
                    </a:p>
                  </a:txBody>
                  <a:tcPr marL="34925" marR="34925" marT="34925" marB="34925"/>
                </a:tc>
                <a:extLst>
                  <a:ext uri="{0D108BD9-81ED-4DB2-BD59-A6C34878D82A}">
                    <a16:rowId xmlns:a16="http://schemas.microsoft.com/office/drawing/2014/main" val="4199064711"/>
                  </a:ext>
                </a:extLst>
              </a:tr>
              <a:tr h="355874">
                <a:tc>
                  <a:txBody>
                    <a:bodyPr/>
                    <a:lstStyle/>
                    <a:p>
                      <a:pPr>
                        <a:spcAft>
                          <a:spcPts val="0"/>
                        </a:spcAft>
                      </a:pPr>
                      <a:r>
                        <a:rPr lang="pl-PL" sz="1000">
                          <a:effectLst/>
                        </a:rPr>
                        <a:t>2.</a:t>
                      </a:r>
                      <a:endParaRPr lang="pl-PL" sz="1200">
                        <a:effectLst/>
                        <a:latin typeface="Times New Roman" panose="02020603050405020304" pitchFamily="18" charset="0"/>
                        <a:ea typeface="Lucida Sans Unicode" panose="020B0602030504020204" pitchFamily="34" charset="0"/>
                      </a:endParaRPr>
                    </a:p>
                  </a:txBody>
                  <a:tcPr marL="34925" marR="34925" marT="34925" marB="34925"/>
                </a:tc>
                <a:tc>
                  <a:txBody>
                    <a:bodyPr/>
                    <a:lstStyle/>
                    <a:p>
                      <a:pPr>
                        <a:spcAft>
                          <a:spcPts val="0"/>
                        </a:spcAft>
                      </a:pPr>
                      <a:r>
                        <a:rPr lang="pl-PL" sz="1000">
                          <a:effectLst/>
                        </a:rPr>
                        <a:t> </a:t>
                      </a:r>
                      <a:endParaRPr lang="pl-PL" sz="1200">
                        <a:effectLst/>
                        <a:latin typeface="Times New Roman" panose="02020603050405020304" pitchFamily="18" charset="0"/>
                        <a:ea typeface="Lucida Sans Unicode" panose="020B0602030504020204" pitchFamily="34" charset="0"/>
                      </a:endParaRPr>
                    </a:p>
                  </a:txBody>
                  <a:tcPr marL="34925" marR="34925" marT="34925" marB="34925"/>
                </a:tc>
                <a:tc>
                  <a:txBody>
                    <a:bodyPr/>
                    <a:lstStyle/>
                    <a:p>
                      <a:pPr algn="ctr">
                        <a:spcAft>
                          <a:spcPts val="0"/>
                        </a:spcAft>
                      </a:pPr>
                      <a:r>
                        <a:rPr lang="pl-PL" sz="1000">
                          <a:effectLst/>
                        </a:rPr>
                        <a:t> </a:t>
                      </a:r>
                      <a:endParaRPr lang="pl-PL" sz="1200">
                        <a:effectLst/>
                        <a:latin typeface="Times New Roman" panose="02020603050405020304" pitchFamily="18" charset="0"/>
                        <a:ea typeface="Lucida Sans Unicode" panose="020B0602030504020204" pitchFamily="34" charset="0"/>
                      </a:endParaRPr>
                    </a:p>
                  </a:txBody>
                  <a:tcPr marL="34925" marR="34925" marT="34925" marB="34925"/>
                </a:tc>
                <a:tc>
                  <a:txBody>
                    <a:bodyPr/>
                    <a:lstStyle/>
                    <a:p>
                      <a:pPr algn="ctr">
                        <a:spcAft>
                          <a:spcPts val="0"/>
                        </a:spcAft>
                      </a:pPr>
                      <a:r>
                        <a:rPr lang="pl-PL" sz="1000">
                          <a:effectLst/>
                        </a:rPr>
                        <a:t> </a:t>
                      </a:r>
                      <a:endParaRPr lang="pl-PL" sz="1200">
                        <a:effectLst/>
                        <a:latin typeface="Times New Roman" panose="02020603050405020304" pitchFamily="18" charset="0"/>
                        <a:ea typeface="Lucida Sans Unicode" panose="020B0602030504020204" pitchFamily="34" charset="0"/>
                      </a:endParaRPr>
                    </a:p>
                  </a:txBody>
                  <a:tcPr marL="34925" marR="34925" marT="34925" marB="34925"/>
                </a:tc>
                <a:tc>
                  <a:txBody>
                    <a:bodyPr/>
                    <a:lstStyle/>
                    <a:p>
                      <a:pPr algn="ctr">
                        <a:spcAft>
                          <a:spcPts val="0"/>
                        </a:spcAft>
                      </a:pPr>
                      <a:r>
                        <a:rPr lang="pl-PL" sz="1000">
                          <a:effectLst/>
                        </a:rPr>
                        <a:t> </a:t>
                      </a:r>
                      <a:endParaRPr lang="pl-PL" sz="1200">
                        <a:effectLst/>
                        <a:latin typeface="Times New Roman" panose="02020603050405020304" pitchFamily="18" charset="0"/>
                        <a:ea typeface="Lucida Sans Unicode" panose="020B0602030504020204" pitchFamily="34" charset="0"/>
                      </a:endParaRPr>
                    </a:p>
                  </a:txBody>
                  <a:tcPr marL="34925" marR="34925" marT="34925" marB="34925"/>
                </a:tc>
                <a:tc>
                  <a:txBody>
                    <a:bodyPr/>
                    <a:lstStyle/>
                    <a:p>
                      <a:pPr algn="ctr">
                        <a:spcAft>
                          <a:spcPts val="0"/>
                        </a:spcAft>
                      </a:pPr>
                      <a:r>
                        <a:rPr lang="pl-PL" sz="1000">
                          <a:effectLst/>
                        </a:rPr>
                        <a:t> </a:t>
                      </a:r>
                      <a:endParaRPr lang="pl-PL" sz="1200">
                        <a:effectLst/>
                        <a:latin typeface="Times New Roman" panose="02020603050405020304" pitchFamily="18" charset="0"/>
                        <a:ea typeface="Lucida Sans Unicode" panose="020B0602030504020204" pitchFamily="34" charset="0"/>
                      </a:endParaRPr>
                    </a:p>
                  </a:txBody>
                  <a:tcPr marL="34925" marR="34925" marT="34925" marB="34925"/>
                </a:tc>
                <a:tc>
                  <a:txBody>
                    <a:bodyPr/>
                    <a:lstStyle/>
                    <a:p>
                      <a:pPr algn="ctr">
                        <a:spcAft>
                          <a:spcPts val="0"/>
                        </a:spcAft>
                      </a:pPr>
                      <a:r>
                        <a:rPr lang="pl-PL" sz="1000">
                          <a:effectLst/>
                        </a:rPr>
                        <a:t> </a:t>
                      </a:r>
                      <a:endParaRPr lang="pl-PL" sz="1200">
                        <a:effectLst/>
                        <a:latin typeface="Times New Roman" panose="02020603050405020304" pitchFamily="18" charset="0"/>
                        <a:ea typeface="Lucida Sans Unicode" panose="020B0602030504020204" pitchFamily="34" charset="0"/>
                      </a:endParaRPr>
                    </a:p>
                  </a:txBody>
                  <a:tcPr marL="34925" marR="34925" marT="34925" marB="34925"/>
                </a:tc>
                <a:extLst>
                  <a:ext uri="{0D108BD9-81ED-4DB2-BD59-A6C34878D82A}">
                    <a16:rowId xmlns:a16="http://schemas.microsoft.com/office/drawing/2014/main" val="4015998964"/>
                  </a:ext>
                </a:extLst>
              </a:tr>
              <a:tr h="355874">
                <a:tc>
                  <a:txBody>
                    <a:bodyPr/>
                    <a:lstStyle/>
                    <a:p>
                      <a:pPr>
                        <a:spcAft>
                          <a:spcPts val="0"/>
                        </a:spcAft>
                      </a:pPr>
                      <a:r>
                        <a:rPr lang="pl-PL" sz="1000">
                          <a:effectLst/>
                        </a:rPr>
                        <a:t>3.</a:t>
                      </a:r>
                      <a:endParaRPr lang="pl-PL" sz="1200">
                        <a:effectLst/>
                        <a:latin typeface="Times New Roman" panose="02020603050405020304" pitchFamily="18" charset="0"/>
                        <a:ea typeface="Lucida Sans Unicode" panose="020B0602030504020204" pitchFamily="34" charset="0"/>
                      </a:endParaRPr>
                    </a:p>
                  </a:txBody>
                  <a:tcPr marL="34925" marR="34925" marT="34925" marB="34925"/>
                </a:tc>
                <a:tc>
                  <a:txBody>
                    <a:bodyPr/>
                    <a:lstStyle/>
                    <a:p>
                      <a:pPr>
                        <a:spcAft>
                          <a:spcPts val="0"/>
                        </a:spcAft>
                      </a:pPr>
                      <a:r>
                        <a:rPr lang="pl-PL" sz="1000">
                          <a:effectLst/>
                        </a:rPr>
                        <a:t> </a:t>
                      </a:r>
                      <a:endParaRPr lang="pl-PL" sz="1200">
                        <a:effectLst/>
                        <a:latin typeface="Times New Roman" panose="02020603050405020304" pitchFamily="18" charset="0"/>
                        <a:ea typeface="Lucida Sans Unicode" panose="020B0602030504020204" pitchFamily="34" charset="0"/>
                      </a:endParaRPr>
                    </a:p>
                  </a:txBody>
                  <a:tcPr marL="34925" marR="34925" marT="34925" marB="34925"/>
                </a:tc>
                <a:tc>
                  <a:txBody>
                    <a:bodyPr/>
                    <a:lstStyle/>
                    <a:p>
                      <a:pPr algn="ctr">
                        <a:spcAft>
                          <a:spcPts val="0"/>
                        </a:spcAft>
                      </a:pPr>
                      <a:r>
                        <a:rPr lang="pl-PL" sz="1000">
                          <a:effectLst/>
                        </a:rPr>
                        <a:t> </a:t>
                      </a:r>
                      <a:endParaRPr lang="pl-PL" sz="1200">
                        <a:effectLst/>
                        <a:latin typeface="Times New Roman" panose="02020603050405020304" pitchFamily="18" charset="0"/>
                        <a:ea typeface="Lucida Sans Unicode" panose="020B0602030504020204" pitchFamily="34" charset="0"/>
                      </a:endParaRPr>
                    </a:p>
                  </a:txBody>
                  <a:tcPr marL="34925" marR="34925" marT="34925" marB="34925"/>
                </a:tc>
                <a:tc>
                  <a:txBody>
                    <a:bodyPr/>
                    <a:lstStyle/>
                    <a:p>
                      <a:pPr algn="ctr">
                        <a:spcAft>
                          <a:spcPts val="0"/>
                        </a:spcAft>
                      </a:pPr>
                      <a:r>
                        <a:rPr lang="pl-PL" sz="1000" dirty="0">
                          <a:effectLst/>
                        </a:rPr>
                        <a:t> </a:t>
                      </a:r>
                      <a:endParaRPr lang="pl-PL" sz="1200" dirty="0">
                        <a:effectLst/>
                        <a:latin typeface="Times New Roman" panose="02020603050405020304" pitchFamily="18" charset="0"/>
                        <a:ea typeface="Lucida Sans Unicode" panose="020B0602030504020204" pitchFamily="34" charset="0"/>
                      </a:endParaRPr>
                    </a:p>
                  </a:txBody>
                  <a:tcPr marL="34925" marR="34925" marT="34925" marB="34925"/>
                </a:tc>
                <a:tc>
                  <a:txBody>
                    <a:bodyPr/>
                    <a:lstStyle/>
                    <a:p>
                      <a:pPr algn="ctr">
                        <a:spcAft>
                          <a:spcPts val="0"/>
                        </a:spcAft>
                      </a:pPr>
                      <a:r>
                        <a:rPr lang="pl-PL" sz="1000" dirty="0">
                          <a:effectLst/>
                        </a:rPr>
                        <a:t> </a:t>
                      </a:r>
                      <a:endParaRPr lang="pl-PL" sz="1200" dirty="0">
                        <a:effectLst/>
                        <a:latin typeface="Times New Roman" panose="02020603050405020304" pitchFamily="18" charset="0"/>
                        <a:ea typeface="Lucida Sans Unicode" panose="020B0602030504020204" pitchFamily="34" charset="0"/>
                      </a:endParaRPr>
                    </a:p>
                  </a:txBody>
                  <a:tcPr marL="34925" marR="34925" marT="34925" marB="34925"/>
                </a:tc>
                <a:tc>
                  <a:txBody>
                    <a:bodyPr/>
                    <a:lstStyle/>
                    <a:p>
                      <a:pPr algn="ctr">
                        <a:spcAft>
                          <a:spcPts val="0"/>
                        </a:spcAft>
                      </a:pPr>
                      <a:r>
                        <a:rPr lang="pl-PL" sz="1000">
                          <a:effectLst/>
                        </a:rPr>
                        <a:t> </a:t>
                      </a:r>
                      <a:endParaRPr lang="pl-PL" sz="1200">
                        <a:effectLst/>
                        <a:latin typeface="Times New Roman" panose="02020603050405020304" pitchFamily="18" charset="0"/>
                        <a:ea typeface="Lucida Sans Unicode" panose="020B0602030504020204" pitchFamily="34" charset="0"/>
                      </a:endParaRPr>
                    </a:p>
                  </a:txBody>
                  <a:tcPr marL="34925" marR="34925" marT="34925" marB="34925"/>
                </a:tc>
                <a:tc>
                  <a:txBody>
                    <a:bodyPr/>
                    <a:lstStyle/>
                    <a:p>
                      <a:pPr algn="ctr">
                        <a:spcAft>
                          <a:spcPts val="0"/>
                        </a:spcAft>
                      </a:pPr>
                      <a:r>
                        <a:rPr lang="pl-PL" sz="1000">
                          <a:effectLst/>
                        </a:rPr>
                        <a:t> </a:t>
                      </a:r>
                      <a:endParaRPr lang="pl-PL" sz="1200">
                        <a:effectLst/>
                        <a:latin typeface="Times New Roman" panose="02020603050405020304" pitchFamily="18" charset="0"/>
                        <a:ea typeface="Lucida Sans Unicode" panose="020B0602030504020204" pitchFamily="34" charset="0"/>
                      </a:endParaRPr>
                    </a:p>
                  </a:txBody>
                  <a:tcPr marL="34925" marR="34925" marT="34925" marB="34925"/>
                </a:tc>
                <a:extLst>
                  <a:ext uri="{0D108BD9-81ED-4DB2-BD59-A6C34878D82A}">
                    <a16:rowId xmlns:a16="http://schemas.microsoft.com/office/drawing/2014/main" val="2558442034"/>
                  </a:ext>
                </a:extLst>
              </a:tr>
              <a:tr h="355874">
                <a:tc>
                  <a:txBody>
                    <a:bodyPr/>
                    <a:lstStyle/>
                    <a:p>
                      <a:pPr>
                        <a:spcAft>
                          <a:spcPts val="0"/>
                        </a:spcAft>
                      </a:pPr>
                      <a:r>
                        <a:rPr lang="pl-PL" sz="1000">
                          <a:effectLst/>
                        </a:rPr>
                        <a:t>3.</a:t>
                      </a:r>
                      <a:endParaRPr lang="pl-PL" sz="1200">
                        <a:effectLst/>
                        <a:latin typeface="Times New Roman" panose="02020603050405020304" pitchFamily="18" charset="0"/>
                        <a:ea typeface="Lucida Sans Unicode" panose="020B0602030504020204" pitchFamily="34" charset="0"/>
                      </a:endParaRPr>
                    </a:p>
                  </a:txBody>
                  <a:tcPr marL="34925" marR="34925" marT="34925" marB="34925"/>
                </a:tc>
                <a:tc>
                  <a:txBody>
                    <a:bodyPr/>
                    <a:lstStyle/>
                    <a:p>
                      <a:pPr>
                        <a:spcAft>
                          <a:spcPts val="0"/>
                        </a:spcAft>
                      </a:pPr>
                      <a:r>
                        <a:rPr lang="pl-PL" sz="1000">
                          <a:effectLst/>
                        </a:rPr>
                        <a:t> </a:t>
                      </a:r>
                      <a:endParaRPr lang="pl-PL" sz="1200">
                        <a:effectLst/>
                        <a:latin typeface="Times New Roman" panose="02020603050405020304" pitchFamily="18" charset="0"/>
                        <a:ea typeface="Lucida Sans Unicode" panose="020B0602030504020204" pitchFamily="34" charset="0"/>
                      </a:endParaRPr>
                    </a:p>
                  </a:txBody>
                  <a:tcPr marL="34925" marR="34925" marT="34925" marB="34925"/>
                </a:tc>
                <a:tc>
                  <a:txBody>
                    <a:bodyPr/>
                    <a:lstStyle/>
                    <a:p>
                      <a:pPr algn="ctr">
                        <a:spcAft>
                          <a:spcPts val="0"/>
                        </a:spcAft>
                      </a:pPr>
                      <a:r>
                        <a:rPr lang="pl-PL" sz="1000">
                          <a:effectLst/>
                        </a:rPr>
                        <a:t> </a:t>
                      </a:r>
                      <a:endParaRPr lang="pl-PL" sz="1200">
                        <a:effectLst/>
                        <a:latin typeface="Times New Roman" panose="02020603050405020304" pitchFamily="18" charset="0"/>
                        <a:ea typeface="Lucida Sans Unicode" panose="020B0602030504020204" pitchFamily="34" charset="0"/>
                      </a:endParaRPr>
                    </a:p>
                  </a:txBody>
                  <a:tcPr marL="34925" marR="34925" marT="34925" marB="34925"/>
                </a:tc>
                <a:tc>
                  <a:txBody>
                    <a:bodyPr/>
                    <a:lstStyle/>
                    <a:p>
                      <a:pPr algn="ctr">
                        <a:spcAft>
                          <a:spcPts val="0"/>
                        </a:spcAft>
                      </a:pPr>
                      <a:r>
                        <a:rPr lang="pl-PL" sz="1000">
                          <a:effectLst/>
                        </a:rPr>
                        <a:t> </a:t>
                      </a:r>
                      <a:endParaRPr lang="pl-PL" sz="1200">
                        <a:effectLst/>
                        <a:latin typeface="Times New Roman" panose="02020603050405020304" pitchFamily="18" charset="0"/>
                        <a:ea typeface="Lucida Sans Unicode" panose="020B0602030504020204" pitchFamily="34" charset="0"/>
                      </a:endParaRPr>
                    </a:p>
                  </a:txBody>
                  <a:tcPr marL="34925" marR="34925" marT="34925" marB="34925"/>
                </a:tc>
                <a:tc>
                  <a:txBody>
                    <a:bodyPr/>
                    <a:lstStyle/>
                    <a:p>
                      <a:pPr algn="ctr">
                        <a:spcAft>
                          <a:spcPts val="0"/>
                        </a:spcAft>
                      </a:pPr>
                      <a:r>
                        <a:rPr lang="pl-PL" sz="1000">
                          <a:effectLst/>
                        </a:rPr>
                        <a:t> </a:t>
                      </a:r>
                      <a:endParaRPr lang="pl-PL" sz="1200">
                        <a:effectLst/>
                        <a:latin typeface="Times New Roman" panose="02020603050405020304" pitchFamily="18" charset="0"/>
                        <a:ea typeface="Lucida Sans Unicode" panose="020B0602030504020204" pitchFamily="34" charset="0"/>
                      </a:endParaRPr>
                    </a:p>
                  </a:txBody>
                  <a:tcPr marL="34925" marR="34925" marT="34925" marB="34925"/>
                </a:tc>
                <a:tc>
                  <a:txBody>
                    <a:bodyPr/>
                    <a:lstStyle/>
                    <a:p>
                      <a:pPr algn="ctr">
                        <a:spcAft>
                          <a:spcPts val="0"/>
                        </a:spcAft>
                      </a:pPr>
                      <a:r>
                        <a:rPr lang="pl-PL" sz="1000">
                          <a:effectLst/>
                        </a:rPr>
                        <a:t> </a:t>
                      </a:r>
                      <a:endParaRPr lang="pl-PL" sz="1200">
                        <a:effectLst/>
                        <a:latin typeface="Times New Roman" panose="02020603050405020304" pitchFamily="18" charset="0"/>
                        <a:ea typeface="Lucida Sans Unicode" panose="020B0602030504020204" pitchFamily="34" charset="0"/>
                      </a:endParaRPr>
                    </a:p>
                  </a:txBody>
                  <a:tcPr marL="34925" marR="34925" marT="34925" marB="34925"/>
                </a:tc>
                <a:tc>
                  <a:txBody>
                    <a:bodyPr/>
                    <a:lstStyle/>
                    <a:p>
                      <a:pPr algn="ctr">
                        <a:spcAft>
                          <a:spcPts val="0"/>
                        </a:spcAft>
                      </a:pPr>
                      <a:r>
                        <a:rPr lang="pl-PL" sz="1000">
                          <a:effectLst/>
                        </a:rPr>
                        <a:t> </a:t>
                      </a:r>
                      <a:endParaRPr lang="pl-PL" sz="1200">
                        <a:effectLst/>
                        <a:latin typeface="Times New Roman" panose="02020603050405020304" pitchFamily="18" charset="0"/>
                        <a:ea typeface="Lucida Sans Unicode" panose="020B0602030504020204" pitchFamily="34" charset="0"/>
                      </a:endParaRPr>
                    </a:p>
                  </a:txBody>
                  <a:tcPr marL="34925" marR="34925" marT="34925" marB="34925"/>
                </a:tc>
                <a:extLst>
                  <a:ext uri="{0D108BD9-81ED-4DB2-BD59-A6C34878D82A}">
                    <a16:rowId xmlns:a16="http://schemas.microsoft.com/office/drawing/2014/main" val="3560160292"/>
                  </a:ext>
                </a:extLst>
              </a:tr>
              <a:tr h="355874">
                <a:tc>
                  <a:txBody>
                    <a:bodyPr/>
                    <a:lstStyle/>
                    <a:p>
                      <a:pPr>
                        <a:spcAft>
                          <a:spcPts val="0"/>
                        </a:spcAft>
                      </a:pPr>
                      <a:r>
                        <a:rPr lang="pl-PL" sz="1000">
                          <a:effectLst/>
                        </a:rPr>
                        <a:t>3.</a:t>
                      </a:r>
                      <a:endParaRPr lang="pl-PL" sz="1200">
                        <a:effectLst/>
                        <a:latin typeface="Times New Roman" panose="02020603050405020304" pitchFamily="18" charset="0"/>
                        <a:ea typeface="Lucida Sans Unicode" panose="020B0602030504020204" pitchFamily="34" charset="0"/>
                      </a:endParaRPr>
                    </a:p>
                  </a:txBody>
                  <a:tcPr marL="34925" marR="34925" marT="34925" marB="34925"/>
                </a:tc>
                <a:tc>
                  <a:txBody>
                    <a:bodyPr/>
                    <a:lstStyle/>
                    <a:p>
                      <a:pPr>
                        <a:spcAft>
                          <a:spcPts val="0"/>
                        </a:spcAft>
                      </a:pPr>
                      <a:r>
                        <a:rPr lang="pl-PL" sz="1000">
                          <a:effectLst/>
                        </a:rPr>
                        <a:t> </a:t>
                      </a:r>
                      <a:endParaRPr lang="pl-PL" sz="1200">
                        <a:effectLst/>
                        <a:latin typeface="Times New Roman" panose="02020603050405020304" pitchFamily="18" charset="0"/>
                        <a:ea typeface="Lucida Sans Unicode" panose="020B0602030504020204" pitchFamily="34" charset="0"/>
                      </a:endParaRPr>
                    </a:p>
                  </a:txBody>
                  <a:tcPr marL="34925" marR="34925" marT="34925" marB="34925"/>
                </a:tc>
                <a:tc>
                  <a:txBody>
                    <a:bodyPr/>
                    <a:lstStyle/>
                    <a:p>
                      <a:pPr algn="ctr">
                        <a:spcAft>
                          <a:spcPts val="0"/>
                        </a:spcAft>
                      </a:pPr>
                      <a:r>
                        <a:rPr lang="pl-PL" sz="1000">
                          <a:effectLst/>
                        </a:rPr>
                        <a:t> </a:t>
                      </a:r>
                      <a:endParaRPr lang="pl-PL" sz="1200">
                        <a:effectLst/>
                        <a:latin typeface="Times New Roman" panose="02020603050405020304" pitchFamily="18" charset="0"/>
                        <a:ea typeface="Lucida Sans Unicode" panose="020B0602030504020204" pitchFamily="34" charset="0"/>
                      </a:endParaRPr>
                    </a:p>
                  </a:txBody>
                  <a:tcPr marL="34925" marR="34925" marT="34925" marB="34925"/>
                </a:tc>
                <a:tc>
                  <a:txBody>
                    <a:bodyPr/>
                    <a:lstStyle/>
                    <a:p>
                      <a:pPr algn="ctr">
                        <a:spcAft>
                          <a:spcPts val="0"/>
                        </a:spcAft>
                      </a:pPr>
                      <a:r>
                        <a:rPr lang="pl-PL" sz="1000">
                          <a:effectLst/>
                        </a:rPr>
                        <a:t> </a:t>
                      </a:r>
                      <a:endParaRPr lang="pl-PL" sz="1200">
                        <a:effectLst/>
                        <a:latin typeface="Times New Roman" panose="02020603050405020304" pitchFamily="18" charset="0"/>
                        <a:ea typeface="Lucida Sans Unicode" panose="020B0602030504020204" pitchFamily="34" charset="0"/>
                      </a:endParaRPr>
                    </a:p>
                  </a:txBody>
                  <a:tcPr marL="34925" marR="34925" marT="34925" marB="34925"/>
                </a:tc>
                <a:tc>
                  <a:txBody>
                    <a:bodyPr/>
                    <a:lstStyle/>
                    <a:p>
                      <a:pPr algn="ctr">
                        <a:spcAft>
                          <a:spcPts val="0"/>
                        </a:spcAft>
                      </a:pPr>
                      <a:r>
                        <a:rPr lang="pl-PL" sz="1000">
                          <a:effectLst/>
                        </a:rPr>
                        <a:t> </a:t>
                      </a:r>
                      <a:endParaRPr lang="pl-PL" sz="1200">
                        <a:effectLst/>
                        <a:latin typeface="Times New Roman" panose="02020603050405020304" pitchFamily="18" charset="0"/>
                        <a:ea typeface="Lucida Sans Unicode" panose="020B0602030504020204" pitchFamily="34" charset="0"/>
                      </a:endParaRPr>
                    </a:p>
                  </a:txBody>
                  <a:tcPr marL="34925" marR="34925" marT="34925" marB="34925"/>
                </a:tc>
                <a:tc>
                  <a:txBody>
                    <a:bodyPr/>
                    <a:lstStyle/>
                    <a:p>
                      <a:pPr algn="ctr">
                        <a:spcAft>
                          <a:spcPts val="0"/>
                        </a:spcAft>
                      </a:pPr>
                      <a:r>
                        <a:rPr lang="pl-PL" sz="1000">
                          <a:effectLst/>
                        </a:rPr>
                        <a:t> </a:t>
                      </a:r>
                      <a:endParaRPr lang="pl-PL" sz="1200">
                        <a:effectLst/>
                        <a:latin typeface="Times New Roman" panose="02020603050405020304" pitchFamily="18" charset="0"/>
                        <a:ea typeface="Lucida Sans Unicode" panose="020B0602030504020204" pitchFamily="34" charset="0"/>
                      </a:endParaRPr>
                    </a:p>
                  </a:txBody>
                  <a:tcPr marL="34925" marR="34925" marT="34925" marB="34925"/>
                </a:tc>
                <a:tc>
                  <a:txBody>
                    <a:bodyPr/>
                    <a:lstStyle/>
                    <a:p>
                      <a:pPr algn="ctr">
                        <a:spcAft>
                          <a:spcPts val="0"/>
                        </a:spcAft>
                      </a:pPr>
                      <a:r>
                        <a:rPr lang="pl-PL" sz="1000">
                          <a:effectLst/>
                        </a:rPr>
                        <a:t> </a:t>
                      </a:r>
                      <a:endParaRPr lang="pl-PL" sz="1200">
                        <a:effectLst/>
                        <a:latin typeface="Times New Roman" panose="02020603050405020304" pitchFamily="18" charset="0"/>
                        <a:ea typeface="Lucida Sans Unicode" panose="020B0602030504020204" pitchFamily="34" charset="0"/>
                      </a:endParaRPr>
                    </a:p>
                  </a:txBody>
                  <a:tcPr marL="34925" marR="34925" marT="34925" marB="34925"/>
                </a:tc>
                <a:extLst>
                  <a:ext uri="{0D108BD9-81ED-4DB2-BD59-A6C34878D82A}">
                    <a16:rowId xmlns:a16="http://schemas.microsoft.com/office/drawing/2014/main" val="1890540897"/>
                  </a:ext>
                </a:extLst>
              </a:tr>
              <a:tr h="355874">
                <a:tc>
                  <a:txBody>
                    <a:bodyPr/>
                    <a:lstStyle/>
                    <a:p>
                      <a:pPr>
                        <a:spcAft>
                          <a:spcPts val="0"/>
                        </a:spcAft>
                      </a:pPr>
                      <a:r>
                        <a:rPr lang="pl-PL" sz="1000">
                          <a:effectLst/>
                        </a:rPr>
                        <a:t>3.</a:t>
                      </a:r>
                      <a:endParaRPr lang="pl-PL" sz="1200">
                        <a:effectLst/>
                        <a:latin typeface="Times New Roman" panose="02020603050405020304" pitchFamily="18" charset="0"/>
                        <a:ea typeface="Lucida Sans Unicode" panose="020B0602030504020204" pitchFamily="34" charset="0"/>
                      </a:endParaRPr>
                    </a:p>
                  </a:txBody>
                  <a:tcPr marL="34925" marR="34925" marT="34925" marB="34925"/>
                </a:tc>
                <a:tc>
                  <a:txBody>
                    <a:bodyPr/>
                    <a:lstStyle/>
                    <a:p>
                      <a:pPr>
                        <a:spcAft>
                          <a:spcPts val="0"/>
                        </a:spcAft>
                      </a:pPr>
                      <a:r>
                        <a:rPr lang="pl-PL" sz="1000">
                          <a:effectLst/>
                        </a:rPr>
                        <a:t> </a:t>
                      </a:r>
                      <a:endParaRPr lang="pl-PL" sz="1200">
                        <a:effectLst/>
                        <a:latin typeface="Times New Roman" panose="02020603050405020304" pitchFamily="18" charset="0"/>
                        <a:ea typeface="Lucida Sans Unicode" panose="020B0602030504020204" pitchFamily="34" charset="0"/>
                      </a:endParaRPr>
                    </a:p>
                  </a:txBody>
                  <a:tcPr marL="34925" marR="34925" marT="34925" marB="34925"/>
                </a:tc>
                <a:tc>
                  <a:txBody>
                    <a:bodyPr/>
                    <a:lstStyle/>
                    <a:p>
                      <a:pPr algn="ctr">
                        <a:spcAft>
                          <a:spcPts val="0"/>
                        </a:spcAft>
                      </a:pPr>
                      <a:r>
                        <a:rPr lang="pl-PL" sz="1000">
                          <a:effectLst/>
                        </a:rPr>
                        <a:t> </a:t>
                      </a:r>
                      <a:endParaRPr lang="pl-PL" sz="1200">
                        <a:effectLst/>
                        <a:latin typeface="Times New Roman" panose="02020603050405020304" pitchFamily="18" charset="0"/>
                        <a:ea typeface="Lucida Sans Unicode" panose="020B0602030504020204" pitchFamily="34" charset="0"/>
                      </a:endParaRPr>
                    </a:p>
                  </a:txBody>
                  <a:tcPr marL="34925" marR="34925" marT="34925" marB="34925"/>
                </a:tc>
                <a:tc>
                  <a:txBody>
                    <a:bodyPr/>
                    <a:lstStyle/>
                    <a:p>
                      <a:pPr algn="ctr">
                        <a:spcAft>
                          <a:spcPts val="0"/>
                        </a:spcAft>
                      </a:pPr>
                      <a:r>
                        <a:rPr lang="pl-PL" sz="1000">
                          <a:effectLst/>
                        </a:rPr>
                        <a:t> </a:t>
                      </a:r>
                      <a:endParaRPr lang="pl-PL" sz="1200">
                        <a:effectLst/>
                        <a:latin typeface="Times New Roman" panose="02020603050405020304" pitchFamily="18" charset="0"/>
                        <a:ea typeface="Lucida Sans Unicode" panose="020B0602030504020204" pitchFamily="34" charset="0"/>
                      </a:endParaRPr>
                    </a:p>
                  </a:txBody>
                  <a:tcPr marL="34925" marR="34925" marT="34925" marB="34925"/>
                </a:tc>
                <a:tc>
                  <a:txBody>
                    <a:bodyPr/>
                    <a:lstStyle/>
                    <a:p>
                      <a:pPr algn="ctr">
                        <a:spcAft>
                          <a:spcPts val="0"/>
                        </a:spcAft>
                      </a:pPr>
                      <a:r>
                        <a:rPr lang="pl-PL" sz="1000">
                          <a:effectLst/>
                        </a:rPr>
                        <a:t> </a:t>
                      </a:r>
                      <a:endParaRPr lang="pl-PL" sz="1200">
                        <a:effectLst/>
                        <a:latin typeface="Times New Roman" panose="02020603050405020304" pitchFamily="18" charset="0"/>
                        <a:ea typeface="Lucida Sans Unicode" panose="020B0602030504020204" pitchFamily="34" charset="0"/>
                      </a:endParaRPr>
                    </a:p>
                  </a:txBody>
                  <a:tcPr marL="34925" marR="34925" marT="34925" marB="34925"/>
                </a:tc>
                <a:tc>
                  <a:txBody>
                    <a:bodyPr/>
                    <a:lstStyle/>
                    <a:p>
                      <a:pPr algn="ctr">
                        <a:spcAft>
                          <a:spcPts val="0"/>
                        </a:spcAft>
                      </a:pPr>
                      <a:r>
                        <a:rPr lang="pl-PL" sz="1000">
                          <a:effectLst/>
                        </a:rPr>
                        <a:t> </a:t>
                      </a:r>
                      <a:endParaRPr lang="pl-PL" sz="1200">
                        <a:effectLst/>
                        <a:latin typeface="Times New Roman" panose="02020603050405020304" pitchFamily="18" charset="0"/>
                        <a:ea typeface="Lucida Sans Unicode" panose="020B0602030504020204" pitchFamily="34" charset="0"/>
                      </a:endParaRPr>
                    </a:p>
                  </a:txBody>
                  <a:tcPr marL="34925" marR="34925" marT="34925" marB="34925"/>
                </a:tc>
                <a:tc>
                  <a:txBody>
                    <a:bodyPr/>
                    <a:lstStyle/>
                    <a:p>
                      <a:pPr algn="ctr">
                        <a:spcAft>
                          <a:spcPts val="0"/>
                        </a:spcAft>
                      </a:pPr>
                      <a:r>
                        <a:rPr lang="pl-PL" sz="1000" dirty="0">
                          <a:effectLst/>
                        </a:rPr>
                        <a:t> </a:t>
                      </a:r>
                      <a:endParaRPr lang="pl-PL" sz="1200" dirty="0">
                        <a:effectLst/>
                        <a:latin typeface="Times New Roman" panose="02020603050405020304" pitchFamily="18" charset="0"/>
                        <a:ea typeface="Lucida Sans Unicode" panose="020B0602030504020204" pitchFamily="34" charset="0"/>
                      </a:endParaRPr>
                    </a:p>
                  </a:txBody>
                  <a:tcPr marL="34925" marR="34925" marT="34925" marB="34925"/>
                </a:tc>
                <a:extLst>
                  <a:ext uri="{0D108BD9-81ED-4DB2-BD59-A6C34878D82A}">
                    <a16:rowId xmlns:a16="http://schemas.microsoft.com/office/drawing/2014/main" val="1867279314"/>
                  </a:ext>
                </a:extLst>
              </a:tr>
            </a:tbl>
          </a:graphicData>
        </a:graphic>
      </p:graphicFrame>
    </p:spTree>
    <p:extLst>
      <p:ext uri="{BB962C8B-B14F-4D97-AF65-F5344CB8AC3E}">
        <p14:creationId xmlns:p14="http://schemas.microsoft.com/office/powerpoint/2010/main" val="1679602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95402" y="982133"/>
            <a:ext cx="9757408" cy="915248"/>
          </a:xfrm>
        </p:spPr>
        <p:txBody>
          <a:bodyPr>
            <a:normAutofit/>
          </a:bodyPr>
          <a:lstStyle/>
          <a:p>
            <a:r>
              <a:rPr lang="pl-PL" dirty="0" smtClean="0"/>
              <a:t>Preferowane specjalizacje</a:t>
            </a:r>
            <a:endParaRPr lang="pl-PL" dirty="0"/>
          </a:p>
        </p:txBody>
      </p:sp>
      <p:sp>
        <p:nvSpPr>
          <p:cNvPr id="3" name="Symbol zastępczy zawartości 2"/>
          <p:cNvSpPr>
            <a:spLocks noGrp="1"/>
          </p:cNvSpPr>
          <p:nvPr>
            <p:ph sz="half" idx="1"/>
          </p:nvPr>
        </p:nvSpPr>
        <p:spPr>
          <a:xfrm>
            <a:off x="6636775" y="2291931"/>
            <a:ext cx="3706760" cy="3514017"/>
          </a:xfrm>
        </p:spPr>
        <p:txBody>
          <a:bodyPr>
            <a:normAutofit fontScale="70000" lnSpcReduction="20000"/>
          </a:bodyPr>
          <a:lstStyle/>
          <a:p>
            <a:r>
              <a:rPr lang="pl-PL" dirty="0" smtClean="0"/>
              <a:t>usługi IT</a:t>
            </a:r>
          </a:p>
          <a:p>
            <a:r>
              <a:rPr lang="pl-PL" dirty="0" smtClean="0"/>
              <a:t>szkoły</a:t>
            </a:r>
            <a:r>
              <a:rPr lang="pl-PL" dirty="0"/>
              <a:t>, kursy językowe</a:t>
            </a:r>
          </a:p>
          <a:p>
            <a:r>
              <a:rPr lang="pl-PL" dirty="0" smtClean="0"/>
              <a:t>usługi </a:t>
            </a:r>
            <a:r>
              <a:rPr lang="pl-PL" dirty="0"/>
              <a:t>zdrowotne, w tym rehabilitacyjne i opiekuńcze</a:t>
            </a:r>
          </a:p>
          <a:p>
            <a:r>
              <a:rPr lang="pl-PL" dirty="0" smtClean="0"/>
              <a:t>usługi </a:t>
            </a:r>
            <a:r>
              <a:rPr lang="pl-PL" dirty="0"/>
              <a:t>opiekuńcze dla dzieci</a:t>
            </a:r>
          </a:p>
          <a:p>
            <a:r>
              <a:rPr lang="pl-PL" dirty="0" smtClean="0"/>
              <a:t>usługi </a:t>
            </a:r>
            <a:r>
              <a:rPr lang="pl-PL" dirty="0"/>
              <a:t>sportowe, rekreacyjne</a:t>
            </a:r>
          </a:p>
          <a:p>
            <a:r>
              <a:rPr lang="pl-PL" dirty="0" smtClean="0"/>
              <a:t>usługi </a:t>
            </a:r>
            <a:r>
              <a:rPr lang="pl-PL" dirty="0"/>
              <a:t>z zakresu mediacji</a:t>
            </a:r>
          </a:p>
          <a:p>
            <a:r>
              <a:rPr lang="pl-PL" dirty="0" smtClean="0"/>
              <a:t>usługi </a:t>
            </a:r>
            <a:r>
              <a:rPr lang="pl-PL" dirty="0"/>
              <a:t>związane z ekologią, zdrową żywnością</a:t>
            </a:r>
          </a:p>
          <a:p>
            <a:r>
              <a:rPr lang="pl-PL" dirty="0" smtClean="0"/>
              <a:t>usługi </a:t>
            </a:r>
            <a:r>
              <a:rPr lang="pl-PL" dirty="0"/>
              <a:t>wydawnicze</a:t>
            </a:r>
          </a:p>
        </p:txBody>
      </p:sp>
      <p:sp>
        <p:nvSpPr>
          <p:cNvPr id="5" name="Symbol zastępczy zawartości 2"/>
          <p:cNvSpPr>
            <a:spLocks noGrp="1"/>
          </p:cNvSpPr>
          <p:nvPr>
            <p:ph sz="half" idx="2"/>
          </p:nvPr>
        </p:nvSpPr>
        <p:spPr>
          <a:xfrm>
            <a:off x="1450849" y="2447783"/>
            <a:ext cx="4025719" cy="3358165"/>
          </a:xfrm>
        </p:spPr>
        <p:txBody>
          <a:bodyPr>
            <a:normAutofit fontScale="70000" lnSpcReduction="20000"/>
          </a:bodyPr>
          <a:lstStyle/>
          <a:p>
            <a:r>
              <a:rPr lang="pl-PL" dirty="0" smtClean="0"/>
              <a:t>usługi </a:t>
            </a:r>
            <a:r>
              <a:rPr lang="pl-PL" dirty="0"/>
              <a:t>turystyczne</a:t>
            </a:r>
          </a:p>
          <a:p>
            <a:r>
              <a:rPr lang="pl-PL" dirty="0" smtClean="0"/>
              <a:t>usługi </a:t>
            </a:r>
            <a:r>
              <a:rPr lang="pl-PL" dirty="0"/>
              <a:t>gastronomiczne i hotelowe</a:t>
            </a:r>
          </a:p>
          <a:p>
            <a:r>
              <a:rPr lang="pl-PL" dirty="0" smtClean="0"/>
              <a:t>lokalna </a:t>
            </a:r>
            <a:r>
              <a:rPr lang="pl-PL" dirty="0"/>
              <a:t>twórczość </a:t>
            </a:r>
          </a:p>
          <a:p>
            <a:r>
              <a:rPr lang="pl-PL" dirty="0" smtClean="0"/>
              <a:t>produkcja </a:t>
            </a:r>
            <a:r>
              <a:rPr lang="pl-PL" dirty="0"/>
              <a:t>i wprowadzanie na rynek produktów i usług lokalnych</a:t>
            </a:r>
          </a:p>
          <a:p>
            <a:r>
              <a:rPr lang="pl-PL" dirty="0" smtClean="0"/>
              <a:t>usługi </a:t>
            </a:r>
            <a:r>
              <a:rPr lang="pl-PL" dirty="0"/>
              <a:t>mobilne</a:t>
            </a:r>
          </a:p>
          <a:p>
            <a:r>
              <a:rPr lang="pl-PL" dirty="0" smtClean="0"/>
              <a:t>usługi </a:t>
            </a:r>
            <a:r>
              <a:rPr lang="pl-PL" dirty="0"/>
              <a:t>szkoleniowe, </a:t>
            </a:r>
            <a:r>
              <a:rPr lang="pl-PL" dirty="0" err="1"/>
              <a:t>coachingowe</a:t>
            </a:r>
            <a:r>
              <a:rPr lang="pl-PL" dirty="0"/>
              <a:t>, konsultingowe</a:t>
            </a:r>
          </a:p>
          <a:p>
            <a:r>
              <a:rPr lang="pl-PL" dirty="0" smtClean="0"/>
              <a:t>usługi ogrodnicze (z wyłączeniem działalności rolniczej)</a:t>
            </a:r>
            <a:endParaRPr lang="pl-PL" dirty="0"/>
          </a:p>
        </p:txBody>
      </p:sp>
      <p:sp>
        <p:nvSpPr>
          <p:cNvPr id="4" name="Symbol zastępczy numeru slajdu 3"/>
          <p:cNvSpPr>
            <a:spLocks noGrp="1"/>
          </p:cNvSpPr>
          <p:nvPr>
            <p:ph type="sldNum" sz="quarter" idx="12"/>
          </p:nvPr>
        </p:nvSpPr>
        <p:spPr/>
        <p:txBody>
          <a:bodyPr/>
          <a:lstStyle/>
          <a:p>
            <a:fld id="{6644DB17-9F8C-4852-B4A4-F7E18995029A}" type="slidenum">
              <a:rPr lang="pl-PL" smtClean="0"/>
              <a:pPr/>
              <a:t>23</a:t>
            </a:fld>
            <a:endParaRPr lang="pl-PL"/>
          </a:p>
        </p:txBody>
      </p:sp>
      <p:sp>
        <p:nvSpPr>
          <p:cNvPr id="6" name="Symbol zastępczy stopki 5"/>
          <p:cNvSpPr>
            <a:spLocks noGrp="1"/>
          </p:cNvSpPr>
          <p:nvPr>
            <p:ph type="ftr" sz="quarter" idx="11"/>
          </p:nvPr>
        </p:nvSpPr>
        <p:spPr/>
        <p:txBody>
          <a:bodyPr/>
          <a:lstStyle/>
          <a:p>
            <a:r>
              <a:rPr lang="pl-PL" smtClean="0"/>
              <a:t>Zasady ubiegania się o środki z PROW 2014-2020 za pośrednictwem LGD "Zielone Sąsiedztwo"</a:t>
            </a:r>
            <a:endParaRPr lang="pl-PL"/>
          </a:p>
        </p:txBody>
      </p:sp>
      <p:pic>
        <p:nvPicPr>
          <p:cNvPr id="7" name="Obraz 6" descr="LOGOZS.jpg"/>
          <p:cNvPicPr>
            <a:picLocks noChangeAspect="1"/>
          </p:cNvPicPr>
          <p:nvPr/>
        </p:nvPicPr>
        <p:blipFill>
          <a:blip r:embed="rId2" cstate="print"/>
          <a:stretch>
            <a:fillRect/>
          </a:stretch>
        </p:blipFill>
        <p:spPr>
          <a:xfrm>
            <a:off x="9928781" y="20884"/>
            <a:ext cx="2184561" cy="1720645"/>
          </a:xfrm>
          <a:prstGeom prst="rect">
            <a:avLst/>
          </a:prstGeom>
        </p:spPr>
      </p:pic>
    </p:spTree>
    <p:extLst>
      <p:ext uri="{BB962C8B-B14F-4D97-AF65-F5344CB8AC3E}">
        <p14:creationId xmlns:p14="http://schemas.microsoft.com/office/powerpoint/2010/main" val="36993523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95402" y="982133"/>
            <a:ext cx="9601196" cy="915494"/>
          </a:xfrm>
        </p:spPr>
        <p:txBody>
          <a:bodyPr/>
          <a:lstStyle/>
          <a:p>
            <a:r>
              <a:rPr lang="pl-PL" dirty="0" smtClean="0"/>
              <a:t>Wyłączenia ze wsparcia</a:t>
            </a:r>
            <a:endParaRPr lang="pl-PL" dirty="0"/>
          </a:p>
        </p:txBody>
      </p:sp>
      <p:sp>
        <p:nvSpPr>
          <p:cNvPr id="3" name="Symbol zastępczy zawartości 2"/>
          <p:cNvSpPr>
            <a:spLocks noGrp="1"/>
          </p:cNvSpPr>
          <p:nvPr>
            <p:ph sz="half" idx="1"/>
          </p:nvPr>
        </p:nvSpPr>
        <p:spPr>
          <a:xfrm>
            <a:off x="1298448" y="2315826"/>
            <a:ext cx="9598150" cy="3884426"/>
          </a:xfrm>
        </p:spPr>
        <p:txBody>
          <a:bodyPr>
            <a:noAutofit/>
          </a:bodyPr>
          <a:lstStyle/>
          <a:p>
            <a:pPr marL="0" marR="5080" indent="0">
              <a:lnSpc>
                <a:spcPct val="100000"/>
              </a:lnSpc>
              <a:buNone/>
            </a:pPr>
            <a:r>
              <a:rPr lang="pl-PL" sz="2000" spc="-15" dirty="0">
                <a:solidFill>
                  <a:srgbClr val="404040"/>
                </a:solidFill>
                <a:cs typeface="Calibri"/>
              </a:rPr>
              <a:t>Pomoc na operację nie przysługuje, jeżeli działalność gospodarcza będąca przedmiotem tej  operacji jest sklasyfikowana w przepisach rozporządzenia RM z dnia 24 grudnia 2007 r. w sprawie  Polskiej Klasyfikacji Działalności (PKD) jako:</a:t>
            </a:r>
          </a:p>
          <a:p>
            <a:pPr marL="279400" indent="-266700">
              <a:spcBef>
                <a:spcPts val="600"/>
              </a:spcBef>
              <a:buClr>
                <a:srgbClr val="EFA12D"/>
              </a:buClr>
              <a:tabLst>
                <a:tab pos="278765" algn="l"/>
                <a:tab pos="280035" algn="l"/>
              </a:tabLst>
            </a:pPr>
            <a:r>
              <a:rPr lang="pl-PL" sz="2000" spc="-15" dirty="0">
                <a:solidFill>
                  <a:srgbClr val="404040"/>
                </a:solidFill>
                <a:cs typeface="Calibri"/>
              </a:rPr>
              <a:t>działalność usługowa wspomagająca rolnictwo i następująca po zbiorach;</a:t>
            </a:r>
          </a:p>
          <a:p>
            <a:pPr marL="279400" indent="-266700">
              <a:spcBef>
                <a:spcPts val="600"/>
              </a:spcBef>
              <a:buClr>
                <a:srgbClr val="EFA12D"/>
              </a:buClr>
              <a:tabLst>
                <a:tab pos="278765" algn="l"/>
                <a:tab pos="280035" algn="l"/>
              </a:tabLst>
            </a:pPr>
            <a:r>
              <a:rPr lang="pl-PL" sz="2000" spc="-15" dirty="0">
                <a:solidFill>
                  <a:srgbClr val="404040"/>
                </a:solidFill>
                <a:cs typeface="Calibri"/>
              </a:rPr>
              <a:t>górnictwo i wydobywanie; działalność usługowa wspomagająca górnictwo i wydobywanie;</a:t>
            </a:r>
          </a:p>
          <a:p>
            <a:pPr marL="279400" indent="-266700">
              <a:spcBef>
                <a:spcPts val="600"/>
              </a:spcBef>
              <a:buClr>
                <a:srgbClr val="EFA12D"/>
              </a:buClr>
              <a:tabLst>
                <a:tab pos="278765" algn="l"/>
                <a:tab pos="280035" algn="l"/>
              </a:tabLst>
            </a:pPr>
            <a:r>
              <a:rPr lang="pl-PL" sz="2000" spc="-15" dirty="0">
                <a:solidFill>
                  <a:srgbClr val="404040"/>
                </a:solidFill>
                <a:cs typeface="Calibri"/>
              </a:rPr>
              <a:t>przetwarzanie i konserwowanie ryb, skorupiaków i mięczaków;</a:t>
            </a:r>
          </a:p>
          <a:p>
            <a:pPr marL="279400" indent="-266700">
              <a:spcBef>
                <a:spcPts val="600"/>
              </a:spcBef>
              <a:buClr>
                <a:srgbClr val="EFA12D"/>
              </a:buClr>
              <a:tabLst>
                <a:tab pos="278765" algn="l"/>
                <a:tab pos="280035" algn="l"/>
              </a:tabLst>
            </a:pPr>
            <a:r>
              <a:rPr lang="pl-PL" sz="2000" spc="-15" dirty="0">
                <a:solidFill>
                  <a:srgbClr val="404040"/>
                </a:solidFill>
                <a:cs typeface="Calibri"/>
              </a:rPr>
              <a:t>wytwarzanie i przetwarzanie koksu i produktów rafinacji ropy naftowej;</a:t>
            </a:r>
          </a:p>
          <a:p>
            <a:pPr marL="279400" marR="596900" indent="-266700">
              <a:spcBef>
                <a:spcPts val="600"/>
              </a:spcBef>
              <a:buClr>
                <a:srgbClr val="EFA12D"/>
              </a:buClr>
              <a:tabLst>
                <a:tab pos="278765" algn="l"/>
                <a:tab pos="280035" algn="l"/>
              </a:tabLst>
            </a:pPr>
            <a:r>
              <a:rPr lang="pl-PL" sz="2000" spc="-15" dirty="0">
                <a:solidFill>
                  <a:srgbClr val="404040"/>
                </a:solidFill>
                <a:cs typeface="Calibri"/>
              </a:rPr>
              <a:t>produkcja chemikaliów oraz wyrobów chemicznych; produkcja podstawowych substancji  farmaceutycznych oraz leków i pozostałych wyrobów farmaceutycznych;</a:t>
            </a:r>
          </a:p>
          <a:p>
            <a:pPr marL="279400" indent="-266700">
              <a:spcBef>
                <a:spcPts val="600"/>
              </a:spcBef>
              <a:buClr>
                <a:srgbClr val="EFA12D"/>
              </a:buClr>
              <a:tabLst>
                <a:tab pos="278765" algn="l"/>
                <a:tab pos="280035" algn="l"/>
              </a:tabLst>
            </a:pPr>
            <a:r>
              <a:rPr lang="pl-PL" sz="2000" spc="-15" dirty="0">
                <a:solidFill>
                  <a:srgbClr val="404040"/>
                </a:solidFill>
                <a:cs typeface="Calibri"/>
              </a:rPr>
              <a:t>produkcja metali; produkcja pojazdów samochodowych, przyczep i naczep oraz motocykli;</a:t>
            </a:r>
          </a:p>
          <a:p>
            <a:pPr marL="279400" indent="-266700">
              <a:spcBef>
                <a:spcPts val="600"/>
              </a:spcBef>
              <a:buClr>
                <a:srgbClr val="EFA12D"/>
              </a:buClr>
              <a:tabLst>
                <a:tab pos="278765" algn="l"/>
                <a:tab pos="280035" algn="l"/>
              </a:tabLst>
            </a:pPr>
            <a:r>
              <a:rPr lang="pl-PL" sz="2000" spc="-15" dirty="0">
                <a:solidFill>
                  <a:srgbClr val="404040"/>
                </a:solidFill>
                <a:cs typeface="Calibri"/>
              </a:rPr>
              <a:t>transport lotniczy i kolejowy; gospodarka magazynowa</a:t>
            </a:r>
          </a:p>
        </p:txBody>
      </p:sp>
      <p:sp>
        <p:nvSpPr>
          <p:cNvPr id="4" name="Symbol zastępczy numeru slajdu 3"/>
          <p:cNvSpPr>
            <a:spLocks noGrp="1"/>
          </p:cNvSpPr>
          <p:nvPr>
            <p:ph type="sldNum" sz="quarter" idx="12"/>
          </p:nvPr>
        </p:nvSpPr>
        <p:spPr/>
        <p:txBody>
          <a:bodyPr/>
          <a:lstStyle/>
          <a:p>
            <a:fld id="{6644DB17-9F8C-4852-B4A4-F7E18995029A}" type="slidenum">
              <a:rPr lang="pl-PL" smtClean="0"/>
              <a:pPr/>
              <a:t>24</a:t>
            </a:fld>
            <a:endParaRPr lang="pl-PL"/>
          </a:p>
        </p:txBody>
      </p:sp>
      <p:sp>
        <p:nvSpPr>
          <p:cNvPr id="5" name="Symbol zastępczy stopki 4"/>
          <p:cNvSpPr>
            <a:spLocks noGrp="1"/>
          </p:cNvSpPr>
          <p:nvPr>
            <p:ph type="ftr" sz="quarter" idx="11"/>
          </p:nvPr>
        </p:nvSpPr>
        <p:spPr/>
        <p:txBody>
          <a:bodyPr/>
          <a:lstStyle/>
          <a:p>
            <a:r>
              <a:rPr lang="pl-PL" smtClean="0"/>
              <a:t>Zasady ubiegania się o środki z PROW 2014-2020 za pośrednictwem LGD "Zielone Sąsiedztwo"</a:t>
            </a:r>
            <a:endParaRPr lang="pl-PL"/>
          </a:p>
        </p:txBody>
      </p:sp>
      <p:pic>
        <p:nvPicPr>
          <p:cNvPr id="6" name="Obraz 5" descr="LOGOZS.jpg"/>
          <p:cNvPicPr>
            <a:picLocks noChangeAspect="1"/>
          </p:cNvPicPr>
          <p:nvPr/>
        </p:nvPicPr>
        <p:blipFill>
          <a:blip r:embed="rId2" cstate="print"/>
          <a:stretch>
            <a:fillRect/>
          </a:stretch>
        </p:blipFill>
        <p:spPr>
          <a:xfrm>
            <a:off x="9928781" y="20884"/>
            <a:ext cx="2184561" cy="1720645"/>
          </a:xfrm>
          <a:prstGeom prst="rect">
            <a:avLst/>
          </a:prstGeom>
        </p:spPr>
      </p:pic>
    </p:spTree>
    <p:extLst>
      <p:ext uri="{BB962C8B-B14F-4D97-AF65-F5344CB8AC3E}">
        <p14:creationId xmlns:p14="http://schemas.microsoft.com/office/powerpoint/2010/main" val="6594474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95402" y="982133"/>
            <a:ext cx="9757408" cy="915248"/>
          </a:xfrm>
        </p:spPr>
        <p:txBody>
          <a:bodyPr>
            <a:normAutofit/>
          </a:bodyPr>
          <a:lstStyle/>
          <a:p>
            <a:r>
              <a:rPr lang="pl-PL" dirty="0" smtClean="0"/>
              <a:t>Grupy </a:t>
            </a:r>
            <a:r>
              <a:rPr lang="pl-PL" dirty="0" err="1" smtClean="0"/>
              <a:t>defaworyzowane</a:t>
            </a:r>
            <a:endParaRPr lang="pl-PL" dirty="0"/>
          </a:p>
        </p:txBody>
      </p:sp>
      <p:sp>
        <p:nvSpPr>
          <p:cNvPr id="3" name="Symbol zastępczy zawartości 2"/>
          <p:cNvSpPr>
            <a:spLocks noGrp="1"/>
          </p:cNvSpPr>
          <p:nvPr>
            <p:ph sz="half" idx="1"/>
          </p:nvPr>
        </p:nvSpPr>
        <p:spPr>
          <a:xfrm>
            <a:off x="1298448" y="2560320"/>
            <a:ext cx="9754362" cy="3310128"/>
          </a:xfrm>
        </p:spPr>
        <p:txBody>
          <a:bodyPr/>
          <a:lstStyle/>
          <a:p>
            <a:pPr lvl="0"/>
            <a:r>
              <a:rPr lang="pl-PL" dirty="0"/>
              <a:t>Osoba w wieku do 35 r.ż.</a:t>
            </a:r>
          </a:p>
          <a:p>
            <a:pPr lvl="0"/>
            <a:r>
              <a:rPr lang="pl-PL" dirty="0"/>
              <a:t>Osoba w wieku powyżej 50 lat.</a:t>
            </a:r>
          </a:p>
          <a:p>
            <a:pPr lvl="0"/>
            <a:r>
              <a:rPr lang="pl-PL" dirty="0"/>
              <a:t>Kobieta lub osoba sprawująca opiekę nad małym dzieckiem (do ukończenia </a:t>
            </a:r>
            <a:r>
              <a:rPr lang="pl-PL" dirty="0" smtClean="0"/>
              <a:t>6r. </a:t>
            </a:r>
            <a:r>
              <a:rPr lang="pl-PL" dirty="0"/>
              <a:t>ż</a:t>
            </a:r>
            <a:r>
              <a:rPr lang="pl-PL" dirty="0" smtClean="0"/>
              <a:t>.)</a:t>
            </a:r>
            <a:endParaRPr lang="pl-PL" dirty="0"/>
          </a:p>
          <a:p>
            <a:pPr lvl="0"/>
            <a:r>
              <a:rPr lang="pl-PL" dirty="0"/>
              <a:t>Osoba niepełnosprawna</a:t>
            </a:r>
          </a:p>
          <a:p>
            <a:pPr marL="0" indent="0">
              <a:buNone/>
            </a:pPr>
            <a:endParaRPr lang="pl-PL" dirty="0"/>
          </a:p>
        </p:txBody>
      </p:sp>
      <p:sp>
        <p:nvSpPr>
          <p:cNvPr id="4" name="Symbol zastępczy numeru slajdu 3"/>
          <p:cNvSpPr>
            <a:spLocks noGrp="1"/>
          </p:cNvSpPr>
          <p:nvPr>
            <p:ph type="sldNum" sz="quarter" idx="12"/>
          </p:nvPr>
        </p:nvSpPr>
        <p:spPr/>
        <p:txBody>
          <a:bodyPr/>
          <a:lstStyle/>
          <a:p>
            <a:fld id="{6644DB17-9F8C-4852-B4A4-F7E18995029A}" type="slidenum">
              <a:rPr lang="pl-PL" smtClean="0"/>
              <a:pPr/>
              <a:t>25</a:t>
            </a:fld>
            <a:endParaRPr lang="pl-PL"/>
          </a:p>
        </p:txBody>
      </p:sp>
      <p:sp>
        <p:nvSpPr>
          <p:cNvPr id="5" name="Symbol zastępczy stopki 4"/>
          <p:cNvSpPr>
            <a:spLocks noGrp="1"/>
          </p:cNvSpPr>
          <p:nvPr>
            <p:ph type="ftr" sz="quarter" idx="11"/>
          </p:nvPr>
        </p:nvSpPr>
        <p:spPr/>
        <p:txBody>
          <a:bodyPr/>
          <a:lstStyle/>
          <a:p>
            <a:r>
              <a:rPr lang="pl-PL" smtClean="0"/>
              <a:t>Zasady ubiegania się o środki z PROW 2014-2020 za pośrednictwem LGD "Zielone Sąsiedztwo"</a:t>
            </a:r>
            <a:endParaRPr lang="pl-PL"/>
          </a:p>
        </p:txBody>
      </p:sp>
      <p:pic>
        <p:nvPicPr>
          <p:cNvPr id="6" name="Obraz 5" descr="LOGOZS.jpg"/>
          <p:cNvPicPr>
            <a:picLocks noChangeAspect="1"/>
          </p:cNvPicPr>
          <p:nvPr/>
        </p:nvPicPr>
        <p:blipFill>
          <a:blip r:embed="rId2" cstate="print"/>
          <a:stretch>
            <a:fillRect/>
          </a:stretch>
        </p:blipFill>
        <p:spPr>
          <a:xfrm>
            <a:off x="9928781" y="20884"/>
            <a:ext cx="2184561" cy="1720645"/>
          </a:xfrm>
          <a:prstGeom prst="rect">
            <a:avLst/>
          </a:prstGeom>
        </p:spPr>
      </p:pic>
    </p:spTree>
    <p:extLst>
      <p:ext uri="{BB962C8B-B14F-4D97-AF65-F5344CB8AC3E}">
        <p14:creationId xmlns:p14="http://schemas.microsoft.com/office/powerpoint/2010/main" val="42902830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95402" y="982133"/>
            <a:ext cx="9757408" cy="915248"/>
          </a:xfrm>
        </p:spPr>
        <p:txBody>
          <a:bodyPr>
            <a:normAutofit/>
          </a:bodyPr>
          <a:lstStyle/>
          <a:p>
            <a:r>
              <a:rPr lang="pl-PL" dirty="0" smtClean="0"/>
              <a:t>Zawartość wniosku</a:t>
            </a:r>
            <a:endParaRPr lang="pl-PL" dirty="0"/>
          </a:p>
        </p:txBody>
      </p:sp>
      <p:sp>
        <p:nvSpPr>
          <p:cNvPr id="3" name="Symbol zastępczy zawartości 2"/>
          <p:cNvSpPr>
            <a:spLocks noGrp="1"/>
          </p:cNvSpPr>
          <p:nvPr>
            <p:ph sz="half" idx="1"/>
          </p:nvPr>
        </p:nvSpPr>
        <p:spPr>
          <a:xfrm>
            <a:off x="1298448" y="2560319"/>
            <a:ext cx="9754362" cy="3486519"/>
          </a:xfrm>
        </p:spPr>
        <p:txBody>
          <a:bodyPr>
            <a:normAutofit fontScale="92500" lnSpcReduction="20000"/>
          </a:bodyPr>
          <a:lstStyle/>
          <a:p>
            <a:pPr marL="457200" indent="-457200">
              <a:buAutoNum type="arabicPeriod"/>
            </a:pPr>
            <a:r>
              <a:rPr lang="pl-PL" dirty="0" smtClean="0"/>
              <a:t>Dane dotyczące podmiotu ubiegającego się o wsparcie (imię i nazwisko osoby, adres zamieszkania, </a:t>
            </a:r>
            <a:r>
              <a:rPr lang="pl-PL" dirty="0" err="1" smtClean="0"/>
              <a:t>itp</a:t>
            </a:r>
            <a:r>
              <a:rPr lang="pl-PL" dirty="0" smtClean="0"/>
              <a:t>)</a:t>
            </a:r>
          </a:p>
          <a:p>
            <a:pPr marL="457200" indent="-457200">
              <a:buAutoNum type="arabicPeriod"/>
            </a:pPr>
            <a:r>
              <a:rPr lang="pl-PL" dirty="0" smtClean="0"/>
              <a:t>Opis planowanej operacji:</a:t>
            </a:r>
          </a:p>
          <a:p>
            <a:pPr>
              <a:buFont typeface="Garamond" panose="02020404030301010803" pitchFamily="18" charset="0"/>
              <a:buChar char="–"/>
            </a:pPr>
            <a:r>
              <a:rPr lang="pl-PL" dirty="0" smtClean="0"/>
              <a:t>cele operacji</a:t>
            </a:r>
          </a:p>
          <a:p>
            <a:pPr>
              <a:buFont typeface="Garamond" panose="02020404030301010803" pitchFamily="18" charset="0"/>
              <a:buChar char="–"/>
            </a:pPr>
            <a:r>
              <a:rPr lang="pl-PL" dirty="0" smtClean="0"/>
              <a:t>zakładane wskaźniki (np. utworzenie miejsca pracy)</a:t>
            </a:r>
          </a:p>
          <a:p>
            <a:pPr>
              <a:buFont typeface="Garamond" panose="02020404030301010803" pitchFamily="18" charset="0"/>
              <a:buChar char="–"/>
            </a:pPr>
            <a:r>
              <a:rPr lang="pl-PL" dirty="0" smtClean="0"/>
              <a:t>zakres operacji (na czym polega projekt)</a:t>
            </a:r>
          </a:p>
          <a:p>
            <a:pPr>
              <a:buFont typeface="Garamond" panose="02020404030301010803" pitchFamily="18" charset="0"/>
              <a:buChar char="–"/>
            </a:pPr>
            <a:r>
              <a:rPr lang="pl-PL" dirty="0" smtClean="0"/>
              <a:t>termin i miejsce realizacji</a:t>
            </a:r>
          </a:p>
          <a:p>
            <a:pPr marL="457200" indent="-457200">
              <a:buFont typeface="+mj-lt"/>
              <a:buAutoNum type="arabicPeriod" startAt="3"/>
            </a:pPr>
            <a:r>
              <a:rPr lang="pl-PL" smtClean="0"/>
              <a:t>Oświadczenia </a:t>
            </a:r>
            <a:r>
              <a:rPr lang="pl-PL" dirty="0"/>
              <a:t>i zobowiązania podmiotu dotyczące pomocy </a:t>
            </a:r>
            <a:r>
              <a:rPr lang="pl-PL" dirty="0" smtClean="0"/>
              <a:t>(np</a:t>
            </a:r>
            <a:r>
              <a:rPr lang="pl-PL" dirty="0"/>
              <a:t>. o kwalifikowalności VAT, pomocy de </a:t>
            </a:r>
            <a:r>
              <a:rPr lang="pl-PL" dirty="0" err="1" smtClean="0"/>
              <a:t>minimis</a:t>
            </a:r>
            <a:r>
              <a:rPr lang="pl-PL" dirty="0" smtClean="0"/>
              <a:t>).</a:t>
            </a:r>
            <a:endParaRPr lang="pl-PL" dirty="0"/>
          </a:p>
        </p:txBody>
      </p:sp>
      <p:sp>
        <p:nvSpPr>
          <p:cNvPr id="4" name="Symbol zastępczy numeru slajdu 3"/>
          <p:cNvSpPr>
            <a:spLocks noGrp="1"/>
          </p:cNvSpPr>
          <p:nvPr>
            <p:ph type="sldNum" sz="quarter" idx="12"/>
          </p:nvPr>
        </p:nvSpPr>
        <p:spPr/>
        <p:txBody>
          <a:bodyPr/>
          <a:lstStyle/>
          <a:p>
            <a:fld id="{6644DB17-9F8C-4852-B4A4-F7E18995029A}" type="slidenum">
              <a:rPr lang="pl-PL" smtClean="0"/>
              <a:pPr/>
              <a:t>26</a:t>
            </a:fld>
            <a:endParaRPr lang="pl-PL"/>
          </a:p>
        </p:txBody>
      </p:sp>
      <p:sp>
        <p:nvSpPr>
          <p:cNvPr id="5" name="Symbol zastępczy stopki 4"/>
          <p:cNvSpPr>
            <a:spLocks noGrp="1"/>
          </p:cNvSpPr>
          <p:nvPr>
            <p:ph type="ftr" sz="quarter" idx="11"/>
          </p:nvPr>
        </p:nvSpPr>
        <p:spPr/>
        <p:txBody>
          <a:bodyPr/>
          <a:lstStyle/>
          <a:p>
            <a:r>
              <a:rPr lang="pl-PL" smtClean="0"/>
              <a:t>Zasady ubiegania się o środki z PROW 2014-2020 za pośrednictwem LGD "Zielone Sąsiedztwo"</a:t>
            </a:r>
            <a:endParaRPr lang="pl-PL"/>
          </a:p>
        </p:txBody>
      </p:sp>
      <p:pic>
        <p:nvPicPr>
          <p:cNvPr id="6" name="Obraz 5" descr="LOGOZS.jpg"/>
          <p:cNvPicPr>
            <a:picLocks noChangeAspect="1"/>
          </p:cNvPicPr>
          <p:nvPr/>
        </p:nvPicPr>
        <p:blipFill>
          <a:blip r:embed="rId2" cstate="print"/>
          <a:stretch>
            <a:fillRect/>
          </a:stretch>
        </p:blipFill>
        <p:spPr>
          <a:xfrm>
            <a:off x="9928781" y="20884"/>
            <a:ext cx="2184561" cy="1720645"/>
          </a:xfrm>
          <a:prstGeom prst="rect">
            <a:avLst/>
          </a:prstGeom>
        </p:spPr>
      </p:pic>
    </p:spTree>
    <p:extLst>
      <p:ext uri="{BB962C8B-B14F-4D97-AF65-F5344CB8AC3E}">
        <p14:creationId xmlns:p14="http://schemas.microsoft.com/office/powerpoint/2010/main" val="26822400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95402" y="982133"/>
            <a:ext cx="9757408" cy="915248"/>
          </a:xfrm>
        </p:spPr>
        <p:txBody>
          <a:bodyPr>
            <a:normAutofit fontScale="90000"/>
          </a:bodyPr>
          <a:lstStyle/>
          <a:p>
            <a:r>
              <a:rPr lang="pl-PL" dirty="0" smtClean="0"/>
              <a:t>Załączniki do wniosku - podejmowanie działalności</a:t>
            </a:r>
            <a:endParaRPr lang="pl-PL" dirty="0"/>
          </a:p>
        </p:txBody>
      </p:sp>
      <p:sp>
        <p:nvSpPr>
          <p:cNvPr id="3" name="Symbol zastępczy zawartości 2"/>
          <p:cNvSpPr>
            <a:spLocks noGrp="1"/>
          </p:cNvSpPr>
          <p:nvPr>
            <p:ph sz="half" idx="1"/>
          </p:nvPr>
        </p:nvSpPr>
        <p:spPr>
          <a:xfrm>
            <a:off x="1298448" y="2560320"/>
            <a:ext cx="9754362" cy="3310128"/>
          </a:xfrm>
        </p:spPr>
        <p:txBody>
          <a:bodyPr>
            <a:normAutofit fontScale="92500" lnSpcReduction="10000"/>
          </a:bodyPr>
          <a:lstStyle/>
          <a:p>
            <a:pPr marL="457200" indent="-457200">
              <a:buFont typeface="+mj-lt"/>
              <a:buAutoNum type="arabicPeriod"/>
            </a:pPr>
            <a:r>
              <a:rPr lang="pl-PL" dirty="0" smtClean="0"/>
              <a:t>Dokument tożsamości – kopia</a:t>
            </a:r>
          </a:p>
          <a:p>
            <a:pPr marL="457200" indent="-457200">
              <a:buFont typeface="+mj-lt"/>
              <a:buAutoNum type="arabicPeriod"/>
            </a:pPr>
            <a:r>
              <a:rPr lang="pl-PL" dirty="0" smtClean="0"/>
              <a:t>Zaświadczenie z właściwej Ewidencji Ludności o miejscu pobytu stałego lub czasowego</a:t>
            </a:r>
          </a:p>
          <a:p>
            <a:pPr marL="457200" indent="-457200">
              <a:buFont typeface="+mj-lt"/>
              <a:buAutoNum type="arabicPeriod"/>
            </a:pPr>
            <a:r>
              <a:rPr lang="pl-PL" dirty="0" smtClean="0"/>
              <a:t>Zaświadczenie z ZUS potwierdzające fakt podlegania ubezpieczeniu społecznemu</a:t>
            </a:r>
          </a:p>
          <a:p>
            <a:pPr marL="457200" indent="-457200">
              <a:buFont typeface="+mj-lt"/>
              <a:buAutoNum type="arabicPeriod"/>
            </a:pPr>
            <a:r>
              <a:rPr lang="pl-PL" dirty="0" smtClean="0"/>
              <a:t>Decyzja o wpisie producenta do ewidencji producentów (ARIMR) – kopia </a:t>
            </a:r>
          </a:p>
          <a:p>
            <a:pPr marL="457200" indent="-457200">
              <a:buFont typeface="+mj-lt"/>
              <a:buAutoNum type="arabicPeriod"/>
            </a:pPr>
            <a:r>
              <a:rPr lang="pl-PL" dirty="0" smtClean="0">
                <a:solidFill>
                  <a:srgbClr val="FF0000"/>
                </a:solidFill>
              </a:rPr>
              <a:t>Biznesplan</a:t>
            </a:r>
            <a:endParaRPr lang="pl-PL" dirty="0">
              <a:solidFill>
                <a:srgbClr val="FF0000"/>
              </a:solidFill>
            </a:endParaRPr>
          </a:p>
        </p:txBody>
      </p:sp>
      <p:sp>
        <p:nvSpPr>
          <p:cNvPr id="4" name="Symbol zastępczy numeru slajdu 3"/>
          <p:cNvSpPr>
            <a:spLocks noGrp="1"/>
          </p:cNvSpPr>
          <p:nvPr>
            <p:ph type="sldNum" sz="quarter" idx="12"/>
          </p:nvPr>
        </p:nvSpPr>
        <p:spPr/>
        <p:txBody>
          <a:bodyPr/>
          <a:lstStyle/>
          <a:p>
            <a:fld id="{6644DB17-9F8C-4852-B4A4-F7E18995029A}" type="slidenum">
              <a:rPr lang="pl-PL" smtClean="0"/>
              <a:pPr/>
              <a:t>27</a:t>
            </a:fld>
            <a:endParaRPr lang="pl-PL"/>
          </a:p>
        </p:txBody>
      </p:sp>
      <p:sp>
        <p:nvSpPr>
          <p:cNvPr id="5" name="Symbol zastępczy stopki 4"/>
          <p:cNvSpPr>
            <a:spLocks noGrp="1"/>
          </p:cNvSpPr>
          <p:nvPr>
            <p:ph type="ftr" sz="quarter" idx="11"/>
          </p:nvPr>
        </p:nvSpPr>
        <p:spPr/>
        <p:txBody>
          <a:bodyPr/>
          <a:lstStyle/>
          <a:p>
            <a:r>
              <a:rPr lang="pl-PL" smtClean="0"/>
              <a:t>Zasady ubiegania się o środki z PROW 2014-2020 za pośrednictwem LGD "Zielone Sąsiedztwo"</a:t>
            </a:r>
            <a:endParaRPr lang="pl-PL"/>
          </a:p>
        </p:txBody>
      </p:sp>
      <p:pic>
        <p:nvPicPr>
          <p:cNvPr id="6" name="Obraz 5" descr="LOGOZS.jpg"/>
          <p:cNvPicPr>
            <a:picLocks noChangeAspect="1"/>
          </p:cNvPicPr>
          <p:nvPr/>
        </p:nvPicPr>
        <p:blipFill>
          <a:blip r:embed="rId2" cstate="print"/>
          <a:stretch>
            <a:fillRect/>
          </a:stretch>
        </p:blipFill>
        <p:spPr>
          <a:xfrm>
            <a:off x="9928781" y="20884"/>
            <a:ext cx="2184561" cy="1720645"/>
          </a:xfrm>
          <a:prstGeom prst="rect">
            <a:avLst/>
          </a:prstGeom>
        </p:spPr>
      </p:pic>
    </p:spTree>
    <p:extLst>
      <p:ext uri="{BB962C8B-B14F-4D97-AF65-F5344CB8AC3E}">
        <p14:creationId xmlns:p14="http://schemas.microsoft.com/office/powerpoint/2010/main" val="16617157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95402" y="982133"/>
            <a:ext cx="9757408" cy="915248"/>
          </a:xfrm>
        </p:spPr>
        <p:txBody>
          <a:bodyPr>
            <a:normAutofit fontScale="90000"/>
          </a:bodyPr>
          <a:lstStyle/>
          <a:p>
            <a:r>
              <a:rPr lang="pl-PL" dirty="0" smtClean="0"/>
              <a:t>Załączniki do wniosku – rozwijanie </a:t>
            </a:r>
            <a:br>
              <a:rPr lang="pl-PL" dirty="0" smtClean="0"/>
            </a:br>
            <a:r>
              <a:rPr lang="pl-PL" dirty="0" smtClean="0"/>
              <a:t>działalności</a:t>
            </a:r>
            <a:br>
              <a:rPr lang="pl-PL" dirty="0" smtClean="0"/>
            </a:br>
            <a:endParaRPr lang="pl-PL" dirty="0"/>
          </a:p>
        </p:txBody>
      </p:sp>
      <p:sp>
        <p:nvSpPr>
          <p:cNvPr id="3" name="Symbol zastępczy zawartości 2"/>
          <p:cNvSpPr>
            <a:spLocks noGrp="1"/>
          </p:cNvSpPr>
          <p:nvPr>
            <p:ph sz="half" idx="1"/>
          </p:nvPr>
        </p:nvSpPr>
        <p:spPr>
          <a:xfrm>
            <a:off x="1354599" y="1908433"/>
            <a:ext cx="9666462" cy="4698844"/>
          </a:xfrm>
        </p:spPr>
        <p:txBody>
          <a:bodyPr>
            <a:normAutofit fontScale="55000" lnSpcReduction="20000"/>
          </a:bodyPr>
          <a:lstStyle/>
          <a:p>
            <a:pPr marL="0" indent="0">
              <a:buNone/>
            </a:pPr>
            <a:r>
              <a:rPr lang="pl-PL" dirty="0" smtClean="0"/>
              <a:t>Osoba fizyczna wykonująca działalność gospodarczą:</a:t>
            </a:r>
          </a:p>
          <a:p>
            <a:pPr marL="514350" indent="-514350">
              <a:buFont typeface="+mj-lt"/>
              <a:buAutoNum type="arabicPeriod"/>
            </a:pPr>
            <a:r>
              <a:rPr lang="pl-PL" dirty="0" smtClean="0"/>
              <a:t>Dokument tożsamości – kopia</a:t>
            </a:r>
          </a:p>
          <a:p>
            <a:pPr marL="457200" indent="-457200">
              <a:buFont typeface="+mj-lt"/>
              <a:buAutoNum type="arabicPeriod"/>
            </a:pPr>
            <a:r>
              <a:rPr lang="pl-PL" dirty="0" smtClean="0"/>
              <a:t>Zaświadczenie z właściwej Ewidencji Ludności o miejscu pobytu stałego lub czasowego</a:t>
            </a:r>
          </a:p>
          <a:p>
            <a:pPr marL="0" indent="0">
              <a:buNone/>
            </a:pPr>
            <a:r>
              <a:rPr lang="pl-PL" dirty="0" smtClean="0"/>
              <a:t>Osoba prawna:</a:t>
            </a:r>
          </a:p>
          <a:p>
            <a:pPr marL="457200" indent="-457200">
              <a:buFont typeface="+mj-lt"/>
              <a:buAutoNum type="arabicPeriod"/>
            </a:pPr>
            <a:r>
              <a:rPr lang="pl-PL" dirty="0" smtClean="0"/>
              <a:t>Umowa spółki, innej osoby prawnej</a:t>
            </a:r>
          </a:p>
          <a:p>
            <a:pPr marL="457200" indent="-457200">
              <a:buFont typeface="+mj-lt"/>
              <a:buAutoNum type="arabicPeriod"/>
            </a:pPr>
            <a:r>
              <a:rPr lang="pl-PL" dirty="0" smtClean="0"/>
              <a:t>Dokumenty potwierdzające zdolność prawną oraz posiadanie siedziby lub prowadzenie działalności na obszarze objętym LSR.</a:t>
            </a:r>
          </a:p>
          <a:p>
            <a:pPr marL="0" indent="0">
              <a:buNone/>
            </a:pPr>
            <a:r>
              <a:rPr lang="pl-PL" dirty="0" smtClean="0"/>
              <a:t>Spółka cywilna:</a:t>
            </a:r>
          </a:p>
          <a:p>
            <a:pPr marL="514350" indent="-514350">
              <a:buFont typeface="+mj-lt"/>
              <a:buAutoNum type="arabicPeriod"/>
            </a:pPr>
            <a:r>
              <a:rPr lang="pl-PL" dirty="0" smtClean="0"/>
              <a:t>Umowa spółki cywilnej</a:t>
            </a:r>
          </a:p>
          <a:p>
            <a:pPr marL="457200" indent="-457200">
              <a:buFont typeface="+mj-lt"/>
              <a:buAutoNum type="arabicPeriod"/>
            </a:pPr>
            <a:r>
              <a:rPr lang="pl-PL" dirty="0" smtClean="0"/>
              <a:t>Uchwała spółki cywilnej wskazująca stronę, która jest upoważniona do ubiegania się o pomoc w imieniu pozostałych stron.</a:t>
            </a:r>
          </a:p>
          <a:p>
            <a:pPr marL="0" indent="0">
              <a:buNone/>
            </a:pPr>
            <a:r>
              <a:rPr lang="pl-PL" dirty="0" smtClean="0"/>
              <a:t>Załączniki wspólne:</a:t>
            </a:r>
          </a:p>
          <a:p>
            <a:pPr marL="514350" indent="-514350">
              <a:buFont typeface="+mj-lt"/>
              <a:buAutoNum type="arabicPeriod"/>
            </a:pPr>
            <a:r>
              <a:rPr lang="pl-PL" dirty="0" smtClean="0"/>
              <a:t>Decyzja o wpisie producenta do ewidencji producentów (ARIMR) – kopia </a:t>
            </a:r>
          </a:p>
          <a:p>
            <a:pPr marL="457200" indent="-457200">
              <a:buFont typeface="+mj-lt"/>
              <a:buAutoNum type="arabicPeriod"/>
            </a:pPr>
            <a:r>
              <a:rPr lang="pl-PL" dirty="0" smtClean="0">
                <a:solidFill>
                  <a:srgbClr val="FF0000"/>
                </a:solidFill>
              </a:rPr>
              <a:t>Biznesplan</a:t>
            </a:r>
          </a:p>
          <a:p>
            <a:pPr marL="457200" indent="-457200">
              <a:buFont typeface="+mj-lt"/>
              <a:buAutoNum type="arabicPeriod"/>
            </a:pPr>
            <a:r>
              <a:rPr lang="pl-PL" dirty="0" smtClean="0"/>
              <a:t>Inne zgodnie z wnioskiem sekcja VII załączniki (m.in. Oświadczenie o wielkości przedsiębiorstwa, o kwalifikowalności VAT)</a:t>
            </a:r>
          </a:p>
          <a:p>
            <a:pPr marL="457200" indent="-457200">
              <a:buFont typeface="+mj-lt"/>
              <a:buAutoNum type="arabicPeriod"/>
            </a:pPr>
            <a:r>
              <a:rPr lang="pl-PL" dirty="0" smtClean="0"/>
              <a:t>Dokumenty potwierdzające posiadanie kwalifikacji, zasobów bądź doświadczenia adekwatnego do zakresu Projektu.</a:t>
            </a:r>
            <a:endParaRPr lang="pl-PL" dirty="0"/>
          </a:p>
        </p:txBody>
      </p:sp>
      <p:sp>
        <p:nvSpPr>
          <p:cNvPr id="4" name="Symbol zastępczy numeru slajdu 3"/>
          <p:cNvSpPr>
            <a:spLocks noGrp="1"/>
          </p:cNvSpPr>
          <p:nvPr>
            <p:ph type="sldNum" sz="quarter" idx="12"/>
          </p:nvPr>
        </p:nvSpPr>
        <p:spPr/>
        <p:txBody>
          <a:bodyPr/>
          <a:lstStyle/>
          <a:p>
            <a:fld id="{6644DB17-9F8C-4852-B4A4-F7E18995029A}" type="slidenum">
              <a:rPr lang="pl-PL" smtClean="0"/>
              <a:pPr/>
              <a:t>28</a:t>
            </a:fld>
            <a:endParaRPr lang="pl-PL"/>
          </a:p>
        </p:txBody>
      </p:sp>
      <p:sp>
        <p:nvSpPr>
          <p:cNvPr id="5" name="Symbol zastępczy stopki 4"/>
          <p:cNvSpPr>
            <a:spLocks noGrp="1"/>
          </p:cNvSpPr>
          <p:nvPr>
            <p:ph type="ftr" sz="quarter" idx="11"/>
          </p:nvPr>
        </p:nvSpPr>
        <p:spPr/>
        <p:txBody>
          <a:bodyPr/>
          <a:lstStyle/>
          <a:p>
            <a:r>
              <a:rPr lang="pl-PL" smtClean="0"/>
              <a:t>Zasady ubiegania się o środki z PROW 2014-2020 za pośrednictwem LGD "Zielone Sąsiedztwo"</a:t>
            </a:r>
            <a:endParaRPr lang="pl-PL"/>
          </a:p>
        </p:txBody>
      </p:sp>
      <p:pic>
        <p:nvPicPr>
          <p:cNvPr id="6" name="Obraz 5" descr="LOGOZS.jpg"/>
          <p:cNvPicPr>
            <a:picLocks noChangeAspect="1"/>
          </p:cNvPicPr>
          <p:nvPr/>
        </p:nvPicPr>
        <p:blipFill>
          <a:blip r:embed="rId2" cstate="print"/>
          <a:stretch>
            <a:fillRect/>
          </a:stretch>
        </p:blipFill>
        <p:spPr>
          <a:xfrm>
            <a:off x="9928781" y="20884"/>
            <a:ext cx="2184561" cy="1720645"/>
          </a:xfrm>
          <a:prstGeom prst="rect">
            <a:avLst/>
          </a:prstGeom>
        </p:spPr>
      </p:pic>
    </p:spTree>
    <p:extLst>
      <p:ext uri="{BB962C8B-B14F-4D97-AF65-F5344CB8AC3E}">
        <p14:creationId xmlns:p14="http://schemas.microsoft.com/office/powerpoint/2010/main" val="25739075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95402" y="982133"/>
            <a:ext cx="9757408" cy="915248"/>
          </a:xfrm>
        </p:spPr>
        <p:txBody>
          <a:bodyPr>
            <a:normAutofit/>
          </a:bodyPr>
          <a:lstStyle/>
          <a:p>
            <a:r>
              <a:rPr lang="pl-PL" dirty="0" smtClean="0"/>
              <a:t>Pozostałe załączniki (jeśli dotyczą)</a:t>
            </a:r>
            <a:endParaRPr lang="pl-PL" dirty="0"/>
          </a:p>
        </p:txBody>
      </p:sp>
      <p:sp>
        <p:nvSpPr>
          <p:cNvPr id="3" name="Symbol zastępczy zawartości 2"/>
          <p:cNvSpPr>
            <a:spLocks noGrp="1"/>
          </p:cNvSpPr>
          <p:nvPr>
            <p:ph sz="half" idx="1"/>
          </p:nvPr>
        </p:nvSpPr>
        <p:spPr>
          <a:xfrm>
            <a:off x="1298448" y="2560320"/>
            <a:ext cx="9754362" cy="3310128"/>
          </a:xfrm>
        </p:spPr>
        <p:txBody>
          <a:bodyPr>
            <a:normAutofit fontScale="92500" lnSpcReduction="20000"/>
          </a:bodyPr>
          <a:lstStyle/>
          <a:p>
            <a:pPr marL="457200" indent="-457200">
              <a:buFont typeface="+mj-lt"/>
              <a:buAutoNum type="arabicPeriod"/>
            </a:pPr>
            <a:r>
              <a:rPr lang="pl-PL" dirty="0" smtClean="0"/>
              <a:t>Dokumenty potwierdzające posiadanie tytułu prawnego do nieruchomości.</a:t>
            </a:r>
          </a:p>
          <a:p>
            <a:pPr marL="457200" indent="-457200">
              <a:buFont typeface="+mj-lt"/>
              <a:buAutoNum type="arabicPeriod"/>
            </a:pPr>
            <a:r>
              <a:rPr lang="pl-PL" dirty="0" smtClean="0"/>
              <a:t>Oświadczenie właściciela (współwłaściciela nieruchomości, że wyraża zgodę na realizację operacji).</a:t>
            </a:r>
          </a:p>
          <a:p>
            <a:pPr marL="457200" indent="-457200">
              <a:buFont typeface="+mj-lt"/>
              <a:buAutoNum type="arabicPeriod"/>
            </a:pPr>
            <a:r>
              <a:rPr lang="pl-PL" dirty="0" smtClean="0"/>
              <a:t>Kosztorys inwestorski oraz mapy </a:t>
            </a:r>
            <a:r>
              <a:rPr lang="pl-PL" dirty="0"/>
              <a:t>lub szkice sytuacyjne dotyczące </a:t>
            </a:r>
            <a:r>
              <a:rPr lang="pl-PL" dirty="0" smtClean="0"/>
              <a:t>umiejscowienia projektu, w sytuacji gdy projekt obejmuje roboty budowlane.</a:t>
            </a:r>
          </a:p>
          <a:p>
            <a:pPr marL="457200" indent="-457200">
              <a:buFont typeface="+mj-lt"/>
              <a:buAutoNum type="arabicPeriod"/>
            </a:pPr>
            <a:r>
              <a:rPr lang="pl-PL" dirty="0" smtClean="0"/>
              <a:t>Pozwolenie na budowę lub zgłoszenie zamiaru wykonania robót budowlanych oraz wydane ostateczne decyzje środowiskowe.</a:t>
            </a:r>
          </a:p>
          <a:p>
            <a:pPr marL="457200" indent="-457200">
              <a:buFont typeface="+mj-lt"/>
              <a:buAutoNum type="arabicPeriod"/>
            </a:pPr>
            <a:endParaRPr lang="pl-PL" dirty="0" smtClean="0"/>
          </a:p>
          <a:p>
            <a:pPr marL="0" indent="0">
              <a:buNone/>
            </a:pPr>
            <a:endParaRPr lang="pl-PL" dirty="0"/>
          </a:p>
        </p:txBody>
      </p:sp>
      <p:sp>
        <p:nvSpPr>
          <p:cNvPr id="4" name="Symbol zastępczy numeru slajdu 3"/>
          <p:cNvSpPr>
            <a:spLocks noGrp="1"/>
          </p:cNvSpPr>
          <p:nvPr>
            <p:ph type="sldNum" sz="quarter" idx="12"/>
          </p:nvPr>
        </p:nvSpPr>
        <p:spPr/>
        <p:txBody>
          <a:bodyPr/>
          <a:lstStyle/>
          <a:p>
            <a:fld id="{6644DB17-9F8C-4852-B4A4-F7E18995029A}" type="slidenum">
              <a:rPr lang="pl-PL" smtClean="0"/>
              <a:pPr/>
              <a:t>29</a:t>
            </a:fld>
            <a:endParaRPr lang="pl-PL"/>
          </a:p>
        </p:txBody>
      </p:sp>
      <p:sp>
        <p:nvSpPr>
          <p:cNvPr id="5" name="Symbol zastępczy stopki 4"/>
          <p:cNvSpPr>
            <a:spLocks noGrp="1"/>
          </p:cNvSpPr>
          <p:nvPr>
            <p:ph type="ftr" sz="quarter" idx="11"/>
          </p:nvPr>
        </p:nvSpPr>
        <p:spPr/>
        <p:txBody>
          <a:bodyPr/>
          <a:lstStyle/>
          <a:p>
            <a:r>
              <a:rPr lang="pl-PL" smtClean="0"/>
              <a:t>Zasady ubiegania się o środki z PROW 2014-2020 za pośrednictwem LGD "Zielone Sąsiedztwo"</a:t>
            </a:r>
            <a:endParaRPr lang="pl-PL"/>
          </a:p>
        </p:txBody>
      </p:sp>
      <p:pic>
        <p:nvPicPr>
          <p:cNvPr id="6" name="Obraz 5" descr="LOGOZS.jpg"/>
          <p:cNvPicPr>
            <a:picLocks noChangeAspect="1"/>
          </p:cNvPicPr>
          <p:nvPr/>
        </p:nvPicPr>
        <p:blipFill>
          <a:blip r:embed="rId2" cstate="print"/>
          <a:stretch>
            <a:fillRect/>
          </a:stretch>
        </p:blipFill>
        <p:spPr>
          <a:xfrm>
            <a:off x="9928781" y="20884"/>
            <a:ext cx="2184561" cy="1720645"/>
          </a:xfrm>
          <a:prstGeom prst="rect">
            <a:avLst/>
          </a:prstGeom>
        </p:spPr>
      </p:pic>
    </p:spTree>
    <p:extLst>
      <p:ext uri="{BB962C8B-B14F-4D97-AF65-F5344CB8AC3E}">
        <p14:creationId xmlns:p14="http://schemas.microsoft.com/office/powerpoint/2010/main" val="35905114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95402" y="982133"/>
            <a:ext cx="9757408" cy="915248"/>
          </a:xfrm>
        </p:spPr>
        <p:txBody>
          <a:bodyPr>
            <a:normAutofit/>
          </a:bodyPr>
          <a:lstStyle/>
          <a:p>
            <a:r>
              <a:rPr lang="pl-PL" dirty="0" smtClean="0"/>
              <a:t>Lokalna Strategia Rozwoju (LSR)</a:t>
            </a:r>
            <a:endParaRPr lang="pl-PL" dirty="0"/>
          </a:p>
        </p:txBody>
      </p:sp>
      <p:sp>
        <p:nvSpPr>
          <p:cNvPr id="3" name="Symbol zastępczy zawartości 2"/>
          <p:cNvSpPr>
            <a:spLocks noGrp="1"/>
          </p:cNvSpPr>
          <p:nvPr>
            <p:ph sz="half" idx="1"/>
          </p:nvPr>
        </p:nvSpPr>
        <p:spPr>
          <a:xfrm>
            <a:off x="1298448" y="2560320"/>
            <a:ext cx="9754362" cy="3310128"/>
          </a:xfrm>
        </p:spPr>
        <p:txBody>
          <a:bodyPr>
            <a:normAutofit/>
          </a:bodyPr>
          <a:lstStyle/>
          <a:p>
            <a:pPr marL="0" indent="0">
              <a:buNone/>
            </a:pPr>
            <a:r>
              <a:rPr lang="pl-PL" dirty="0" smtClean="0"/>
              <a:t>Składane projekty powinny być ponadto zgodne z zapisami Lokalnej Strategii Rozwoju, w tym z lokalnymi kryteriami wyboru projektów.</a:t>
            </a:r>
          </a:p>
          <a:p>
            <a:pPr marL="0" indent="0">
              <a:buNone/>
            </a:pPr>
            <a:r>
              <a:rPr lang="pl-PL" u="sng" dirty="0">
                <a:hlinkClick r:id="rId2"/>
              </a:rPr>
              <a:t>http://</a:t>
            </a:r>
            <a:r>
              <a:rPr lang="pl-PL" u="sng" dirty="0" smtClean="0">
                <a:hlinkClick r:id="rId2"/>
              </a:rPr>
              <a:t>www.zielonesasiedztwo.org.pl/lokalna-strategia-rozwoju-2014-2020-dokument/lsr</a:t>
            </a:r>
            <a:endParaRPr lang="pl-PL" u="sng" dirty="0" smtClean="0"/>
          </a:p>
          <a:p>
            <a:pPr marL="0" indent="0">
              <a:buNone/>
            </a:pPr>
            <a:endParaRPr lang="pl-PL" dirty="0"/>
          </a:p>
        </p:txBody>
      </p:sp>
      <p:sp>
        <p:nvSpPr>
          <p:cNvPr id="4" name="Symbol zastępczy numeru slajdu 3"/>
          <p:cNvSpPr>
            <a:spLocks noGrp="1"/>
          </p:cNvSpPr>
          <p:nvPr>
            <p:ph type="sldNum" sz="quarter" idx="12"/>
          </p:nvPr>
        </p:nvSpPr>
        <p:spPr/>
        <p:txBody>
          <a:bodyPr/>
          <a:lstStyle/>
          <a:p>
            <a:fld id="{6644DB17-9F8C-4852-B4A4-F7E18995029A}" type="slidenum">
              <a:rPr lang="pl-PL" smtClean="0"/>
              <a:pPr/>
              <a:t>3</a:t>
            </a:fld>
            <a:endParaRPr lang="pl-PL"/>
          </a:p>
        </p:txBody>
      </p:sp>
      <p:sp>
        <p:nvSpPr>
          <p:cNvPr id="5" name="Symbol zastępczy stopki 4"/>
          <p:cNvSpPr>
            <a:spLocks noGrp="1"/>
          </p:cNvSpPr>
          <p:nvPr>
            <p:ph type="ftr" sz="quarter" idx="11"/>
          </p:nvPr>
        </p:nvSpPr>
        <p:spPr/>
        <p:txBody>
          <a:bodyPr/>
          <a:lstStyle/>
          <a:p>
            <a:r>
              <a:rPr lang="pl-PL" smtClean="0"/>
              <a:t>Zasady ubiegania się o środki z PROW 2014-2020 za pośrednictwem LGD "Zielone Sąsiedztwo"</a:t>
            </a:r>
            <a:endParaRPr lang="pl-PL"/>
          </a:p>
        </p:txBody>
      </p:sp>
      <p:pic>
        <p:nvPicPr>
          <p:cNvPr id="6" name="Obraz 5" descr="LOGOZS.jpg"/>
          <p:cNvPicPr>
            <a:picLocks noChangeAspect="1"/>
          </p:cNvPicPr>
          <p:nvPr/>
        </p:nvPicPr>
        <p:blipFill>
          <a:blip r:embed="rId3" cstate="print"/>
          <a:stretch>
            <a:fillRect/>
          </a:stretch>
        </p:blipFill>
        <p:spPr>
          <a:xfrm>
            <a:off x="9928781" y="20884"/>
            <a:ext cx="2184561" cy="1720645"/>
          </a:xfrm>
          <a:prstGeom prst="rect">
            <a:avLst/>
          </a:prstGeom>
        </p:spPr>
      </p:pic>
    </p:spTree>
    <p:extLst>
      <p:ext uri="{BB962C8B-B14F-4D97-AF65-F5344CB8AC3E}">
        <p14:creationId xmlns:p14="http://schemas.microsoft.com/office/powerpoint/2010/main" val="19200172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Biznesplan</a:t>
            </a:r>
            <a:endParaRPr lang="pl-PL" dirty="0"/>
          </a:p>
        </p:txBody>
      </p:sp>
      <p:sp>
        <p:nvSpPr>
          <p:cNvPr id="3" name="Symbol zastępczy zawartości 2"/>
          <p:cNvSpPr>
            <a:spLocks noGrp="1"/>
          </p:cNvSpPr>
          <p:nvPr>
            <p:ph idx="1"/>
          </p:nvPr>
        </p:nvSpPr>
        <p:spPr/>
        <p:txBody>
          <a:bodyPr>
            <a:normAutofit/>
          </a:bodyPr>
          <a:lstStyle/>
          <a:p>
            <a:pPr marL="0" indent="0">
              <a:buNone/>
            </a:pPr>
            <a:r>
              <a:rPr lang="pl-PL" dirty="0" smtClean="0"/>
              <a:t>Stanowi </a:t>
            </a:r>
            <a:r>
              <a:rPr lang="pl-PL" dirty="0"/>
              <a:t>zestawienie odpowiednich informacji wynikających z analiz, ocen i prognoz, które po złożeniu w całość dają odpowiedź na pytania: </a:t>
            </a:r>
          </a:p>
          <a:p>
            <a:pPr marL="0" indent="0" algn="ctr">
              <a:buNone/>
            </a:pPr>
            <a:r>
              <a:rPr lang="pl-PL" b="1" dirty="0"/>
              <a:t>Co i kiedy przedsiębiorstwo chce osiągnąć?</a:t>
            </a:r>
            <a:br>
              <a:rPr lang="pl-PL" b="1" dirty="0"/>
            </a:br>
            <a:r>
              <a:rPr lang="pl-PL" b="1" dirty="0"/>
              <a:t>/Jak chce tego dokonać i kto ma to zrobić?</a:t>
            </a:r>
            <a:br>
              <a:rPr lang="pl-PL" b="1" dirty="0"/>
            </a:br>
            <a:r>
              <a:rPr lang="pl-PL" b="1" dirty="0"/>
              <a:t>/Skąd na to wziąć środki finansowe? </a:t>
            </a:r>
          </a:p>
          <a:p>
            <a:pPr marL="0" indent="0" algn="ctr">
              <a:buNone/>
            </a:pPr>
            <a:r>
              <a:rPr lang="pl-PL" dirty="0"/>
              <a:t>albo</a:t>
            </a:r>
          </a:p>
          <a:p>
            <a:pPr marL="0" indent="0" algn="ctr">
              <a:buNone/>
            </a:pPr>
            <a:r>
              <a:rPr lang="pl-PL" b="1" dirty="0"/>
              <a:t>W jaki sposób dana firma powinna prowadzić swoje działania, aby w przyszłości przyniosły one określone cele?</a:t>
            </a:r>
            <a:endParaRPr lang="pl-PL" dirty="0"/>
          </a:p>
          <a:p>
            <a:endParaRPr lang="pl-PL" dirty="0" smtClean="0"/>
          </a:p>
          <a:p>
            <a:endParaRPr lang="pl-PL" dirty="0"/>
          </a:p>
        </p:txBody>
      </p:sp>
      <p:sp>
        <p:nvSpPr>
          <p:cNvPr id="4" name="Symbol zastępczy numeru slajdu 3"/>
          <p:cNvSpPr>
            <a:spLocks noGrp="1"/>
          </p:cNvSpPr>
          <p:nvPr>
            <p:ph type="sldNum" sz="quarter" idx="12"/>
          </p:nvPr>
        </p:nvSpPr>
        <p:spPr/>
        <p:txBody>
          <a:bodyPr/>
          <a:lstStyle/>
          <a:p>
            <a:fld id="{6644DB17-9F8C-4852-B4A4-F7E18995029A}" type="slidenum">
              <a:rPr lang="pl-PL" smtClean="0"/>
              <a:pPr/>
              <a:t>30</a:t>
            </a:fld>
            <a:endParaRPr lang="pl-PL"/>
          </a:p>
        </p:txBody>
      </p:sp>
      <p:sp>
        <p:nvSpPr>
          <p:cNvPr id="5" name="Symbol zastępczy stopki 4"/>
          <p:cNvSpPr>
            <a:spLocks noGrp="1"/>
          </p:cNvSpPr>
          <p:nvPr>
            <p:ph type="ftr" sz="quarter" idx="11"/>
          </p:nvPr>
        </p:nvSpPr>
        <p:spPr/>
        <p:txBody>
          <a:bodyPr/>
          <a:lstStyle/>
          <a:p>
            <a:r>
              <a:rPr lang="pl-PL" smtClean="0"/>
              <a:t>Zasady ubiegania się o środki z PROW 2014-2020 za pośrednictwem LGD "Zielone Sąsiedztwo"</a:t>
            </a:r>
            <a:endParaRPr lang="pl-PL"/>
          </a:p>
        </p:txBody>
      </p:sp>
      <p:pic>
        <p:nvPicPr>
          <p:cNvPr id="6" name="Obraz 5" descr="LOGOZS.jpg"/>
          <p:cNvPicPr>
            <a:picLocks noChangeAspect="1"/>
          </p:cNvPicPr>
          <p:nvPr/>
        </p:nvPicPr>
        <p:blipFill>
          <a:blip r:embed="rId2" cstate="print"/>
          <a:stretch>
            <a:fillRect/>
          </a:stretch>
        </p:blipFill>
        <p:spPr>
          <a:xfrm>
            <a:off x="9928781" y="20884"/>
            <a:ext cx="2184561" cy="1720645"/>
          </a:xfrm>
          <a:prstGeom prst="rect">
            <a:avLst/>
          </a:prstGeom>
        </p:spPr>
      </p:pic>
    </p:spTree>
    <p:extLst>
      <p:ext uri="{BB962C8B-B14F-4D97-AF65-F5344CB8AC3E}">
        <p14:creationId xmlns:p14="http://schemas.microsoft.com/office/powerpoint/2010/main" val="19245609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Podstawowe elementy w biznesplanie</a:t>
            </a:r>
            <a:endParaRPr lang="pl-PL" dirty="0"/>
          </a:p>
        </p:txBody>
      </p:sp>
      <p:sp>
        <p:nvSpPr>
          <p:cNvPr id="3" name="Symbol zastępczy zawartości 2"/>
          <p:cNvSpPr>
            <a:spLocks noGrp="1"/>
          </p:cNvSpPr>
          <p:nvPr>
            <p:ph idx="1"/>
          </p:nvPr>
        </p:nvSpPr>
        <p:spPr>
          <a:xfrm>
            <a:off x="1295401" y="2556931"/>
            <a:ext cx="9601196" cy="3657055"/>
          </a:xfrm>
        </p:spPr>
        <p:txBody>
          <a:bodyPr>
            <a:normAutofit fontScale="77500" lnSpcReduction="20000"/>
          </a:bodyPr>
          <a:lstStyle/>
          <a:p>
            <a:pPr marL="457200" indent="-457200">
              <a:buFont typeface="+mj-lt"/>
              <a:buAutoNum type="arabicPeriod"/>
            </a:pPr>
            <a:r>
              <a:rPr lang="pl-PL" dirty="0"/>
              <a:t>K</a:t>
            </a:r>
            <a:r>
              <a:rPr lang="pl-PL" dirty="0" smtClean="0"/>
              <a:t>walifikacje wnioskodawcy i posiadane zasoby.</a:t>
            </a:r>
          </a:p>
          <a:p>
            <a:pPr marL="457200" indent="-457200">
              <a:buFont typeface="+mj-lt"/>
              <a:buAutoNum type="arabicPeriod"/>
            </a:pPr>
            <a:r>
              <a:rPr lang="pl-PL" dirty="0" smtClean="0"/>
              <a:t>Określenie celów projektu biznesowego.</a:t>
            </a:r>
          </a:p>
          <a:p>
            <a:pPr marL="457200" indent="-457200">
              <a:buFont typeface="+mj-lt"/>
              <a:buAutoNum type="arabicPeriod"/>
            </a:pPr>
            <a:r>
              <a:rPr lang="pl-PL" dirty="0" smtClean="0"/>
              <a:t>Opis planowanej działalności (PKD, zakres, typ działalności).</a:t>
            </a:r>
          </a:p>
          <a:p>
            <a:pPr marL="457200" indent="-457200">
              <a:buFont typeface="+mj-lt"/>
              <a:buAutoNum type="arabicPeriod"/>
            </a:pPr>
            <a:r>
              <a:rPr lang="pl-PL" dirty="0" smtClean="0"/>
              <a:t>Analiza marketingowa (klienci, rynek, dystrybucja i promocja, analiza konkurencji).</a:t>
            </a:r>
          </a:p>
          <a:p>
            <a:pPr marL="457200" indent="-457200">
              <a:buFont typeface="+mj-lt"/>
              <a:buAutoNum type="arabicPeriod"/>
            </a:pPr>
            <a:r>
              <a:rPr lang="pl-PL" dirty="0" smtClean="0"/>
              <a:t>Analiza silnych i słabych stron (SWOT) oraz ryzyk związanych z planowaną działalnością.</a:t>
            </a:r>
          </a:p>
          <a:p>
            <a:pPr marL="457200" indent="-457200">
              <a:buFont typeface="+mj-lt"/>
              <a:buAutoNum type="arabicPeriod"/>
            </a:pPr>
            <a:r>
              <a:rPr lang="pl-PL" dirty="0" smtClean="0">
                <a:solidFill>
                  <a:srgbClr val="FF0000"/>
                </a:solidFill>
              </a:rPr>
              <a:t>Zestawienie rzeczowo-finansowe dla poszczególnych wydatków.</a:t>
            </a:r>
          </a:p>
          <a:p>
            <a:pPr marL="457200" indent="-457200">
              <a:buFont typeface="+mj-lt"/>
              <a:buAutoNum type="arabicPeriod"/>
            </a:pPr>
            <a:r>
              <a:rPr lang="pl-PL" dirty="0" smtClean="0"/>
              <a:t>Projekcja finansowa dla przedsięwzięcia (</a:t>
            </a:r>
            <a:r>
              <a:rPr lang="pl-PL" dirty="0" smtClean="0">
                <a:solidFill>
                  <a:srgbClr val="FF0000"/>
                </a:solidFill>
              </a:rPr>
              <a:t>prognozowany poziom cen i wielkości sprzedaży</a:t>
            </a:r>
            <a:r>
              <a:rPr lang="pl-PL" dirty="0" smtClean="0"/>
              <a:t>, </a:t>
            </a:r>
            <a:r>
              <a:rPr lang="pl-PL" dirty="0" smtClean="0">
                <a:solidFill>
                  <a:srgbClr val="FF0000"/>
                </a:solidFill>
              </a:rPr>
              <a:t>rachunek zysków i strat</a:t>
            </a:r>
            <a:r>
              <a:rPr lang="pl-PL" dirty="0" smtClean="0"/>
              <a:t>, zaktualizowana wartość netto (NPV), rentowność sprzedaży). </a:t>
            </a:r>
          </a:p>
          <a:p>
            <a:pPr marL="457200" indent="-457200">
              <a:buFont typeface="+mj-lt"/>
              <a:buAutoNum type="arabicPeriod"/>
            </a:pPr>
            <a:endParaRPr lang="pl-PL" dirty="0" smtClean="0"/>
          </a:p>
          <a:p>
            <a:pPr marL="457200" indent="-457200">
              <a:buFont typeface="+mj-lt"/>
              <a:buAutoNum type="arabicPeriod"/>
            </a:pPr>
            <a:endParaRPr lang="pl-PL" dirty="0" smtClean="0"/>
          </a:p>
          <a:p>
            <a:pPr marL="457200" indent="-457200">
              <a:buFont typeface="+mj-lt"/>
              <a:buAutoNum type="arabicPeriod"/>
            </a:pPr>
            <a:endParaRPr lang="pl-PL" dirty="0" smtClean="0"/>
          </a:p>
          <a:p>
            <a:pPr marL="457200" indent="-457200">
              <a:buFont typeface="+mj-lt"/>
              <a:buAutoNum type="arabicPeriod"/>
            </a:pPr>
            <a:endParaRPr lang="pl-PL" dirty="0"/>
          </a:p>
        </p:txBody>
      </p:sp>
      <p:sp>
        <p:nvSpPr>
          <p:cNvPr id="4" name="Symbol zastępczy numeru slajdu 3"/>
          <p:cNvSpPr>
            <a:spLocks noGrp="1"/>
          </p:cNvSpPr>
          <p:nvPr>
            <p:ph type="sldNum" sz="quarter" idx="12"/>
          </p:nvPr>
        </p:nvSpPr>
        <p:spPr/>
        <p:txBody>
          <a:bodyPr/>
          <a:lstStyle/>
          <a:p>
            <a:fld id="{6644DB17-9F8C-4852-B4A4-F7E18995029A}" type="slidenum">
              <a:rPr lang="pl-PL" smtClean="0"/>
              <a:pPr/>
              <a:t>31</a:t>
            </a:fld>
            <a:endParaRPr lang="pl-PL"/>
          </a:p>
        </p:txBody>
      </p:sp>
      <p:sp>
        <p:nvSpPr>
          <p:cNvPr id="5" name="Symbol zastępczy stopki 4"/>
          <p:cNvSpPr>
            <a:spLocks noGrp="1"/>
          </p:cNvSpPr>
          <p:nvPr>
            <p:ph type="ftr" sz="quarter" idx="11"/>
          </p:nvPr>
        </p:nvSpPr>
        <p:spPr/>
        <p:txBody>
          <a:bodyPr/>
          <a:lstStyle/>
          <a:p>
            <a:r>
              <a:rPr lang="pl-PL" smtClean="0"/>
              <a:t>Zasady ubiegania się o środki z PROW 2014-2020 za pośrednictwem LGD "Zielone Sąsiedztwo"</a:t>
            </a:r>
            <a:endParaRPr lang="pl-PL"/>
          </a:p>
        </p:txBody>
      </p:sp>
      <p:pic>
        <p:nvPicPr>
          <p:cNvPr id="6" name="Obraz 5" descr="LOGOZS.jpg"/>
          <p:cNvPicPr>
            <a:picLocks noChangeAspect="1"/>
          </p:cNvPicPr>
          <p:nvPr/>
        </p:nvPicPr>
        <p:blipFill>
          <a:blip r:embed="rId2" cstate="print"/>
          <a:stretch>
            <a:fillRect/>
          </a:stretch>
        </p:blipFill>
        <p:spPr>
          <a:xfrm>
            <a:off x="9928781" y="20884"/>
            <a:ext cx="2184561" cy="1720645"/>
          </a:xfrm>
          <a:prstGeom prst="rect">
            <a:avLst/>
          </a:prstGeom>
        </p:spPr>
      </p:pic>
    </p:spTree>
    <p:extLst>
      <p:ext uri="{BB962C8B-B14F-4D97-AF65-F5344CB8AC3E}">
        <p14:creationId xmlns:p14="http://schemas.microsoft.com/office/powerpoint/2010/main" val="16438844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95402" y="982133"/>
            <a:ext cx="9757408" cy="915248"/>
          </a:xfrm>
        </p:spPr>
        <p:txBody>
          <a:bodyPr>
            <a:normAutofit/>
          </a:bodyPr>
          <a:lstStyle/>
          <a:p>
            <a:r>
              <a:rPr lang="pl-PL" dirty="0" smtClean="0"/>
              <a:t>Składanie wniosków</a:t>
            </a:r>
            <a:endParaRPr lang="pl-PL" dirty="0"/>
          </a:p>
        </p:txBody>
      </p:sp>
      <p:sp>
        <p:nvSpPr>
          <p:cNvPr id="3" name="Symbol zastępczy zawartości 2"/>
          <p:cNvSpPr>
            <a:spLocks noGrp="1"/>
          </p:cNvSpPr>
          <p:nvPr>
            <p:ph sz="half" idx="1"/>
          </p:nvPr>
        </p:nvSpPr>
        <p:spPr>
          <a:xfrm>
            <a:off x="1298448" y="2560320"/>
            <a:ext cx="9754362" cy="3310128"/>
          </a:xfrm>
        </p:spPr>
        <p:txBody>
          <a:bodyPr>
            <a:normAutofit lnSpcReduction="10000"/>
          </a:bodyPr>
          <a:lstStyle/>
          <a:p>
            <a:pPr marL="0" indent="0">
              <a:buNone/>
            </a:pPr>
            <a:r>
              <a:rPr lang="pl-PL" dirty="0" smtClean="0"/>
              <a:t>Wnioski składa się osobiście lub przez pełnomocnika bezpośrednio do biura LGD „Zielone Sąsiedztwo” w okresie trwania naboru, tj. 1-14 marca 2017 r. </a:t>
            </a:r>
            <a:r>
              <a:rPr lang="pl-PL" b="1" dirty="0"/>
              <a:t>do godz. </a:t>
            </a:r>
            <a:r>
              <a:rPr lang="pl-PL" b="1" dirty="0" smtClean="0"/>
              <a:t>15:00.</a:t>
            </a:r>
          </a:p>
          <a:p>
            <a:pPr marL="0" indent="0">
              <a:buNone/>
            </a:pPr>
            <a:r>
              <a:rPr lang="pl-PL" b="1" dirty="0" smtClean="0"/>
              <a:t>Wniosek składa się w </a:t>
            </a:r>
            <a:r>
              <a:rPr lang="pl-PL" b="1" dirty="0"/>
              <a:t>formie papierowej w dwóch jednobrzmiących oryginalnych egzemplarzach oraz w formie elektronicznej na płycie CD wraz z wymaganymi </a:t>
            </a:r>
            <a:r>
              <a:rPr lang="pl-PL" b="1" dirty="0" smtClean="0"/>
              <a:t>załącznikami.</a:t>
            </a:r>
          </a:p>
          <a:p>
            <a:pPr marL="0" indent="0">
              <a:buNone/>
            </a:pPr>
            <a:r>
              <a:rPr lang="pl-PL" dirty="0" smtClean="0"/>
              <a:t>Pracownik biura LGD poświadcza kopie dokumentów załączanych do wniosku za zgodność z oryginałem.</a:t>
            </a:r>
          </a:p>
        </p:txBody>
      </p:sp>
      <p:sp>
        <p:nvSpPr>
          <p:cNvPr id="4" name="Symbol zastępczy numeru slajdu 3"/>
          <p:cNvSpPr>
            <a:spLocks noGrp="1"/>
          </p:cNvSpPr>
          <p:nvPr>
            <p:ph type="sldNum" sz="quarter" idx="12"/>
          </p:nvPr>
        </p:nvSpPr>
        <p:spPr/>
        <p:txBody>
          <a:bodyPr/>
          <a:lstStyle/>
          <a:p>
            <a:fld id="{6644DB17-9F8C-4852-B4A4-F7E18995029A}" type="slidenum">
              <a:rPr lang="pl-PL" smtClean="0"/>
              <a:pPr/>
              <a:t>32</a:t>
            </a:fld>
            <a:endParaRPr lang="pl-PL"/>
          </a:p>
        </p:txBody>
      </p:sp>
      <p:sp>
        <p:nvSpPr>
          <p:cNvPr id="5" name="Symbol zastępczy stopki 4"/>
          <p:cNvSpPr>
            <a:spLocks noGrp="1"/>
          </p:cNvSpPr>
          <p:nvPr>
            <p:ph type="ftr" sz="quarter" idx="11"/>
          </p:nvPr>
        </p:nvSpPr>
        <p:spPr/>
        <p:txBody>
          <a:bodyPr/>
          <a:lstStyle/>
          <a:p>
            <a:r>
              <a:rPr lang="pl-PL" smtClean="0"/>
              <a:t>Zasady ubiegania się o środki z PROW 2014-2020 za pośrednictwem LGD "Zielone Sąsiedztwo"</a:t>
            </a:r>
            <a:endParaRPr lang="pl-PL"/>
          </a:p>
        </p:txBody>
      </p:sp>
      <p:pic>
        <p:nvPicPr>
          <p:cNvPr id="6" name="Obraz 5" descr="LOGOZS.jpg"/>
          <p:cNvPicPr>
            <a:picLocks noChangeAspect="1"/>
          </p:cNvPicPr>
          <p:nvPr/>
        </p:nvPicPr>
        <p:blipFill>
          <a:blip r:embed="rId2" cstate="print"/>
          <a:stretch>
            <a:fillRect/>
          </a:stretch>
        </p:blipFill>
        <p:spPr>
          <a:xfrm>
            <a:off x="9928781" y="20884"/>
            <a:ext cx="2184561" cy="1720645"/>
          </a:xfrm>
          <a:prstGeom prst="rect">
            <a:avLst/>
          </a:prstGeom>
        </p:spPr>
      </p:pic>
    </p:spTree>
    <p:extLst>
      <p:ext uri="{BB962C8B-B14F-4D97-AF65-F5344CB8AC3E}">
        <p14:creationId xmlns:p14="http://schemas.microsoft.com/office/powerpoint/2010/main" val="23981883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Symbol zastępczy numeru slajdu 2"/>
          <p:cNvSpPr>
            <a:spLocks noGrp="1"/>
          </p:cNvSpPr>
          <p:nvPr>
            <p:ph type="sldNum" sz="quarter" idx="12"/>
          </p:nvPr>
        </p:nvSpPr>
        <p:spPr/>
        <p:txBody>
          <a:bodyPr/>
          <a:lstStyle/>
          <a:p>
            <a:fld id="{6644DB17-9F8C-4852-B4A4-F7E18995029A}" type="slidenum">
              <a:rPr lang="pl-PL" smtClean="0"/>
              <a:pPr/>
              <a:t>33</a:t>
            </a:fld>
            <a:endParaRPr lang="pl-PL"/>
          </a:p>
        </p:txBody>
      </p:sp>
      <p:sp>
        <p:nvSpPr>
          <p:cNvPr id="4" name="Symbol zastępczy stopki 3"/>
          <p:cNvSpPr>
            <a:spLocks noGrp="1"/>
          </p:cNvSpPr>
          <p:nvPr>
            <p:ph type="ftr" sz="quarter" idx="11"/>
          </p:nvPr>
        </p:nvSpPr>
        <p:spPr/>
        <p:txBody>
          <a:bodyPr/>
          <a:lstStyle/>
          <a:p>
            <a:r>
              <a:rPr lang="pl-PL" smtClean="0"/>
              <a:t>Zasady ubiegania się o środki z PROW 2014-2020 za pośrednictwem LGD "Zielone Sąsiedztwo"</a:t>
            </a:r>
            <a:endParaRPr lang="pl-PL"/>
          </a:p>
        </p:txBody>
      </p:sp>
    </p:spTree>
    <p:extLst>
      <p:ext uri="{BB962C8B-B14F-4D97-AF65-F5344CB8AC3E}">
        <p14:creationId xmlns:p14="http://schemas.microsoft.com/office/powerpoint/2010/main" val="21208728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Symbol zastępczy numeru slajdu 2"/>
          <p:cNvSpPr>
            <a:spLocks noGrp="1"/>
          </p:cNvSpPr>
          <p:nvPr>
            <p:ph type="sldNum" sz="quarter" idx="12"/>
          </p:nvPr>
        </p:nvSpPr>
        <p:spPr/>
        <p:txBody>
          <a:bodyPr/>
          <a:lstStyle/>
          <a:p>
            <a:fld id="{6644DB17-9F8C-4852-B4A4-F7E18995029A}" type="slidenum">
              <a:rPr lang="pl-PL" smtClean="0"/>
              <a:pPr/>
              <a:t>34</a:t>
            </a:fld>
            <a:endParaRPr lang="pl-PL"/>
          </a:p>
        </p:txBody>
      </p:sp>
      <p:sp>
        <p:nvSpPr>
          <p:cNvPr id="4" name="Symbol zastępczy stopki 3"/>
          <p:cNvSpPr>
            <a:spLocks noGrp="1"/>
          </p:cNvSpPr>
          <p:nvPr>
            <p:ph type="ftr" sz="quarter" idx="11"/>
          </p:nvPr>
        </p:nvSpPr>
        <p:spPr/>
        <p:txBody>
          <a:bodyPr/>
          <a:lstStyle/>
          <a:p>
            <a:r>
              <a:rPr lang="pl-PL" smtClean="0"/>
              <a:t>Zasady ubiegania się o środki z PROW 2014-2020 za pośrednictwem LGD "Zielone Sąsiedztwo"</a:t>
            </a:r>
            <a:endParaRPr lang="pl-PL"/>
          </a:p>
        </p:txBody>
      </p:sp>
    </p:spTree>
    <p:extLst>
      <p:ext uri="{BB962C8B-B14F-4D97-AF65-F5344CB8AC3E}">
        <p14:creationId xmlns:p14="http://schemas.microsoft.com/office/powerpoint/2010/main" val="19702293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p:txBody>
          <a:bodyPr/>
          <a:lstStyle/>
          <a:p>
            <a:endParaRPr lang="pl-PL" dirty="0"/>
          </a:p>
        </p:txBody>
      </p:sp>
      <p:sp>
        <p:nvSpPr>
          <p:cNvPr id="6" name="Symbol zastępczy zawartości 5"/>
          <p:cNvSpPr>
            <a:spLocks noGrp="1"/>
          </p:cNvSpPr>
          <p:nvPr>
            <p:ph idx="1"/>
          </p:nvPr>
        </p:nvSpPr>
        <p:spPr/>
        <p:txBody>
          <a:bodyPr/>
          <a:lstStyle/>
          <a:p>
            <a:pPr marL="0" lvl="0" indent="0">
              <a:buNone/>
            </a:pPr>
            <a:r>
              <a:rPr lang="pl-PL" dirty="0"/>
              <a:t>Wymagane dokumenty, potwierdzające spełnienie warunków udzielenia wsparcia oraz kryteriów wyboru </a:t>
            </a:r>
            <a:r>
              <a:rPr lang="pl-PL" dirty="0" smtClean="0"/>
              <a:t>operacji:</a:t>
            </a:r>
          </a:p>
          <a:p>
            <a:pPr marL="457200" lvl="0" indent="-457200">
              <a:buFont typeface="+mj-lt"/>
              <a:buAutoNum type="arabicPeriod"/>
            </a:pPr>
            <a:r>
              <a:rPr lang="pl-PL" dirty="0" smtClean="0"/>
              <a:t>Wniosek </a:t>
            </a:r>
            <a:r>
              <a:rPr lang="pl-PL" dirty="0"/>
              <a:t>o przyznanie pomocy</a:t>
            </a:r>
            <a:r>
              <a:rPr lang="pl-PL" b="1" dirty="0"/>
              <a:t> wraz z załącznikami wymaganymi we wniosku</a:t>
            </a:r>
            <a:r>
              <a:rPr lang="pl-PL" dirty="0"/>
              <a:t> dla danego </a:t>
            </a:r>
            <a:r>
              <a:rPr lang="pl-PL" dirty="0" smtClean="0"/>
              <a:t>beneficjenta.</a:t>
            </a:r>
            <a:endParaRPr lang="pl-PL" dirty="0"/>
          </a:p>
          <a:p>
            <a:pPr marL="457200" lvl="0" indent="-457200">
              <a:buFont typeface="+mj-lt"/>
              <a:buAutoNum type="arabicPeriod"/>
            </a:pPr>
            <a:r>
              <a:rPr lang="pl-PL" dirty="0"/>
              <a:t>Dokumenty potwierdzające spełnienie kryterium nr 11- kwalifikacje </a:t>
            </a:r>
            <a:r>
              <a:rPr lang="pl-PL" dirty="0" smtClean="0"/>
              <a:t>beneficjenta.</a:t>
            </a:r>
            <a:endParaRPr lang="pl-PL" dirty="0"/>
          </a:p>
          <a:p>
            <a:pPr marL="457200" indent="-457200">
              <a:buFont typeface="+mj-lt"/>
              <a:buAutoNum type="arabicPeriod"/>
            </a:pPr>
            <a:r>
              <a:rPr lang="pl-PL" dirty="0"/>
              <a:t>Wypełniona fiszka </a:t>
            </a:r>
            <a:r>
              <a:rPr lang="pl-PL" dirty="0" smtClean="0"/>
              <a:t>projektowa.</a:t>
            </a:r>
            <a:endParaRPr lang="pl-PL" dirty="0"/>
          </a:p>
        </p:txBody>
      </p:sp>
      <p:sp>
        <p:nvSpPr>
          <p:cNvPr id="2" name="Symbol zastępczy numeru slajdu 1"/>
          <p:cNvSpPr>
            <a:spLocks noGrp="1"/>
          </p:cNvSpPr>
          <p:nvPr>
            <p:ph type="sldNum" sz="quarter" idx="12"/>
          </p:nvPr>
        </p:nvSpPr>
        <p:spPr/>
        <p:txBody>
          <a:bodyPr/>
          <a:lstStyle/>
          <a:p>
            <a:fld id="{6644DB17-9F8C-4852-B4A4-F7E18995029A}" type="slidenum">
              <a:rPr lang="pl-PL" smtClean="0"/>
              <a:pPr/>
              <a:t>35</a:t>
            </a:fld>
            <a:endParaRPr lang="pl-PL"/>
          </a:p>
        </p:txBody>
      </p:sp>
      <p:sp>
        <p:nvSpPr>
          <p:cNvPr id="3" name="Symbol zastępczy stopki 2"/>
          <p:cNvSpPr>
            <a:spLocks noGrp="1"/>
          </p:cNvSpPr>
          <p:nvPr>
            <p:ph type="ftr" sz="quarter" idx="11"/>
          </p:nvPr>
        </p:nvSpPr>
        <p:spPr/>
        <p:txBody>
          <a:bodyPr/>
          <a:lstStyle/>
          <a:p>
            <a:r>
              <a:rPr lang="pl-PL" smtClean="0"/>
              <a:t>Zasady ubiegania się o środki z PROW 2014-2020 za pośrednictwem LGD "Zielone Sąsiedztwo"</a:t>
            </a:r>
            <a:endParaRPr lang="pl-PL"/>
          </a:p>
        </p:txBody>
      </p:sp>
      <p:pic>
        <p:nvPicPr>
          <p:cNvPr id="7" name="Obraz 6" descr="LOGOZS.jpg"/>
          <p:cNvPicPr>
            <a:picLocks noChangeAspect="1"/>
          </p:cNvPicPr>
          <p:nvPr/>
        </p:nvPicPr>
        <p:blipFill>
          <a:blip r:embed="rId2" cstate="print"/>
          <a:stretch>
            <a:fillRect/>
          </a:stretch>
        </p:blipFill>
        <p:spPr>
          <a:xfrm>
            <a:off x="9928781" y="20884"/>
            <a:ext cx="2184561" cy="1720645"/>
          </a:xfrm>
          <a:prstGeom prst="rect">
            <a:avLst/>
          </a:prstGeom>
        </p:spPr>
      </p:pic>
    </p:spTree>
    <p:extLst>
      <p:ext uri="{BB962C8B-B14F-4D97-AF65-F5344CB8AC3E}">
        <p14:creationId xmlns:p14="http://schemas.microsoft.com/office/powerpoint/2010/main" val="5445832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95402" y="982133"/>
            <a:ext cx="9757408" cy="915248"/>
          </a:xfrm>
        </p:spPr>
        <p:txBody>
          <a:bodyPr>
            <a:normAutofit/>
          </a:bodyPr>
          <a:lstStyle/>
          <a:p>
            <a:r>
              <a:rPr lang="pl-PL" dirty="0" smtClean="0"/>
              <a:t>Procedura oceny wniosków</a:t>
            </a:r>
            <a:endParaRPr lang="pl-PL" dirty="0"/>
          </a:p>
        </p:txBody>
      </p:sp>
      <p:sp>
        <p:nvSpPr>
          <p:cNvPr id="3" name="Symbol zastępczy zawartości 2"/>
          <p:cNvSpPr>
            <a:spLocks noGrp="1"/>
          </p:cNvSpPr>
          <p:nvPr>
            <p:ph sz="half" idx="1"/>
          </p:nvPr>
        </p:nvSpPr>
        <p:spPr>
          <a:xfrm>
            <a:off x="1298448" y="2560320"/>
            <a:ext cx="9754362" cy="3310128"/>
          </a:xfrm>
        </p:spPr>
        <p:txBody>
          <a:bodyPr>
            <a:normAutofit fontScale="92500"/>
          </a:bodyPr>
          <a:lstStyle/>
          <a:p>
            <a:pPr marL="0" indent="0">
              <a:buNone/>
            </a:pPr>
            <a:r>
              <a:rPr lang="pl-PL" dirty="0"/>
              <a:t>LGD przeprowadza ocenę wniosków pod kątem spełniania kryteriów Programu oraz lokalnych kryteriów</a:t>
            </a:r>
            <a:r>
              <a:rPr lang="pl-PL" dirty="0" smtClean="0"/>
              <a:t>. </a:t>
            </a:r>
            <a:r>
              <a:rPr lang="pl-PL" u="sng" dirty="0" smtClean="0"/>
              <a:t>Dotacja przysługuje według kolejności ustalonej na podstawie uzyskanej liczby punktów.</a:t>
            </a:r>
            <a:endParaRPr lang="pl-PL" u="sng" dirty="0"/>
          </a:p>
          <a:p>
            <a:pPr marL="0" indent="0">
              <a:buNone/>
            </a:pPr>
            <a:r>
              <a:rPr lang="pl-PL" dirty="0"/>
              <a:t>Postępowanie w sprawie przyznania pomocy prowadzi Zarząd Województwa (Urząd Marszałkowski Województwa Mazowieckiego</a:t>
            </a:r>
            <a:r>
              <a:rPr lang="pl-PL" dirty="0" smtClean="0"/>
              <a:t>).</a:t>
            </a:r>
          </a:p>
          <a:p>
            <a:pPr marL="0" indent="0">
              <a:buNone/>
            </a:pPr>
            <a:r>
              <a:rPr lang="pl-PL" dirty="0" smtClean="0"/>
              <a:t>Agencją płatniczą dla PROW 2014-2020 oś Leader jest Agencja Restrukturyzacji i Modernizacji Rolnictwa (ARIMR).</a:t>
            </a:r>
            <a:endParaRPr lang="pl-PL" dirty="0"/>
          </a:p>
          <a:p>
            <a:pPr marL="0" indent="0">
              <a:buNone/>
            </a:pPr>
            <a:endParaRPr lang="pl-PL" dirty="0"/>
          </a:p>
        </p:txBody>
      </p:sp>
      <p:sp>
        <p:nvSpPr>
          <p:cNvPr id="4" name="Symbol zastępczy numeru slajdu 3"/>
          <p:cNvSpPr>
            <a:spLocks noGrp="1"/>
          </p:cNvSpPr>
          <p:nvPr>
            <p:ph type="sldNum" sz="quarter" idx="12"/>
          </p:nvPr>
        </p:nvSpPr>
        <p:spPr/>
        <p:txBody>
          <a:bodyPr/>
          <a:lstStyle/>
          <a:p>
            <a:fld id="{6644DB17-9F8C-4852-B4A4-F7E18995029A}" type="slidenum">
              <a:rPr lang="pl-PL" smtClean="0"/>
              <a:pPr/>
              <a:t>36</a:t>
            </a:fld>
            <a:endParaRPr lang="pl-PL"/>
          </a:p>
        </p:txBody>
      </p:sp>
      <p:sp>
        <p:nvSpPr>
          <p:cNvPr id="5" name="Symbol zastępczy stopki 4"/>
          <p:cNvSpPr>
            <a:spLocks noGrp="1"/>
          </p:cNvSpPr>
          <p:nvPr>
            <p:ph type="ftr" sz="quarter" idx="11"/>
          </p:nvPr>
        </p:nvSpPr>
        <p:spPr/>
        <p:txBody>
          <a:bodyPr/>
          <a:lstStyle/>
          <a:p>
            <a:r>
              <a:rPr lang="pl-PL" dirty="0" smtClean="0"/>
              <a:t>Zasady ubiegania się o środki z PROW 2014-2020 za pośrednictwem LGD "Zielone Sąsiedztwo"</a:t>
            </a:r>
            <a:endParaRPr lang="pl-PL" dirty="0"/>
          </a:p>
        </p:txBody>
      </p:sp>
      <p:pic>
        <p:nvPicPr>
          <p:cNvPr id="6" name="Obraz 5" descr="LOGOZS.jpg"/>
          <p:cNvPicPr>
            <a:picLocks noChangeAspect="1"/>
          </p:cNvPicPr>
          <p:nvPr/>
        </p:nvPicPr>
        <p:blipFill>
          <a:blip r:embed="rId2" cstate="print"/>
          <a:stretch>
            <a:fillRect/>
          </a:stretch>
        </p:blipFill>
        <p:spPr>
          <a:xfrm>
            <a:off x="9928781" y="20884"/>
            <a:ext cx="2184561" cy="1720645"/>
          </a:xfrm>
          <a:prstGeom prst="rect">
            <a:avLst/>
          </a:prstGeom>
        </p:spPr>
      </p:pic>
    </p:spTree>
    <p:extLst>
      <p:ext uri="{BB962C8B-B14F-4D97-AF65-F5344CB8AC3E}">
        <p14:creationId xmlns:p14="http://schemas.microsoft.com/office/powerpoint/2010/main" val="31360227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1298448" y="766916"/>
            <a:ext cx="9754362" cy="5103533"/>
          </a:xfrm>
        </p:spPr>
        <p:txBody>
          <a:bodyPr>
            <a:normAutofit/>
          </a:bodyPr>
          <a:lstStyle/>
          <a:p>
            <a:pPr marL="0" indent="0" algn="ctr">
              <a:buNone/>
            </a:pPr>
            <a:r>
              <a:rPr lang="pl-PL" dirty="0"/>
              <a:t> </a:t>
            </a:r>
          </a:p>
          <a:p>
            <a:pPr marL="0" indent="0" algn="ctr">
              <a:buNone/>
            </a:pPr>
            <a:r>
              <a:rPr lang="pl-PL" b="1" dirty="0" smtClean="0"/>
              <a:t>Dziękujemy za Państwa obecność i uwagę.</a:t>
            </a:r>
          </a:p>
          <a:p>
            <a:pPr marL="0" indent="0" algn="ctr">
              <a:buNone/>
            </a:pPr>
            <a:endParaRPr lang="pl-PL" dirty="0" smtClean="0"/>
          </a:p>
          <a:p>
            <a:pPr marL="0" indent="0" algn="ctr">
              <a:buNone/>
            </a:pPr>
            <a:r>
              <a:rPr lang="pl-PL" sz="1900" dirty="0" smtClean="0"/>
              <a:t>Adriana Skajewska</a:t>
            </a:r>
          </a:p>
          <a:p>
            <a:pPr marL="0" indent="0" algn="ctr">
              <a:buNone/>
            </a:pPr>
            <a:r>
              <a:rPr lang="pl-PL" sz="1900" dirty="0" smtClean="0"/>
              <a:t>specjalista ds. analiz i projektów biznesowych</a:t>
            </a:r>
          </a:p>
          <a:p>
            <a:pPr marL="0" indent="0" algn="ctr">
              <a:buNone/>
            </a:pPr>
            <a:endParaRPr lang="pl-PL" dirty="0" smtClean="0"/>
          </a:p>
          <a:p>
            <a:pPr marL="0" indent="0" algn="ctr">
              <a:buNone/>
            </a:pPr>
            <a:r>
              <a:rPr lang="pl-PL" sz="1900" dirty="0" smtClean="0"/>
              <a:t>Stowarzyszenie </a:t>
            </a:r>
            <a:r>
              <a:rPr lang="pl-PL" sz="1900" dirty="0"/>
              <a:t>Lokalna Grupa Działania „Zielone Sąsiedztwo”</a:t>
            </a:r>
          </a:p>
          <a:p>
            <a:pPr marL="0" indent="0" algn="ctr">
              <a:buNone/>
            </a:pPr>
            <a:r>
              <a:rPr lang="pl-PL" sz="1900" dirty="0"/>
              <a:t>Biuro: Świerkowa 1 05-807 Podkowa </a:t>
            </a:r>
            <a:r>
              <a:rPr lang="pl-PL" sz="1900" dirty="0" smtClean="0"/>
              <a:t>Leśna </a:t>
            </a:r>
          </a:p>
          <a:p>
            <a:pPr marL="0" indent="0" algn="ctr">
              <a:buNone/>
            </a:pPr>
            <a:r>
              <a:rPr lang="pl-PL" sz="1900" dirty="0" smtClean="0"/>
              <a:t>(</a:t>
            </a:r>
            <a:r>
              <a:rPr lang="pl-PL" sz="1900" dirty="0"/>
              <a:t>22</a:t>
            </a:r>
            <a:r>
              <a:rPr lang="pl-PL" sz="1900" dirty="0" smtClean="0"/>
              <a:t>) 724 </a:t>
            </a:r>
            <a:r>
              <a:rPr lang="pl-PL" sz="1900" dirty="0"/>
              <a:t>58 </a:t>
            </a:r>
            <a:r>
              <a:rPr lang="pl-PL" sz="1900" dirty="0" smtClean="0"/>
              <a:t>90</a:t>
            </a:r>
            <a:endParaRPr lang="pl-PL" sz="1900" dirty="0"/>
          </a:p>
          <a:p>
            <a:pPr marL="0" indent="0" algn="ctr">
              <a:buNone/>
            </a:pPr>
            <a:r>
              <a:rPr lang="pl-PL" sz="1900" u="sng" dirty="0">
                <a:hlinkClick r:id="rId2"/>
              </a:rPr>
              <a:t>www.zielonesasiedztwo.org.pl</a:t>
            </a:r>
            <a:endParaRPr lang="pl-PL" sz="1900" dirty="0"/>
          </a:p>
          <a:p>
            <a:pPr marL="0" indent="0" algn="ctr">
              <a:buNone/>
            </a:pPr>
            <a:r>
              <a:rPr lang="pl-PL" sz="1900" u="sng" dirty="0">
                <a:hlinkClick r:id="rId3"/>
              </a:rPr>
              <a:t>https://</a:t>
            </a:r>
            <a:r>
              <a:rPr lang="pl-PL" sz="1900" u="sng" dirty="0" smtClean="0">
                <a:hlinkClick r:id="rId3"/>
              </a:rPr>
              <a:t>www.facebook.com/zielonesasiedztwo/</a:t>
            </a:r>
            <a:endParaRPr lang="pl-PL" sz="1900" u="sng" dirty="0" smtClean="0"/>
          </a:p>
          <a:p>
            <a:pPr marL="0" indent="0" algn="ctr">
              <a:buNone/>
            </a:pPr>
            <a:endParaRPr lang="pl-PL" b="1" u="sng" dirty="0"/>
          </a:p>
          <a:p>
            <a:pPr marL="0" indent="0" algn="ctr">
              <a:buNone/>
            </a:pPr>
            <a:endParaRPr lang="pl-PL" dirty="0"/>
          </a:p>
          <a:p>
            <a:pPr marL="0" indent="0">
              <a:buNone/>
            </a:pPr>
            <a:endParaRPr lang="pl-PL" dirty="0"/>
          </a:p>
        </p:txBody>
      </p:sp>
      <p:sp>
        <p:nvSpPr>
          <p:cNvPr id="4" name="Symbol zastępczy numeru slajdu 3"/>
          <p:cNvSpPr>
            <a:spLocks noGrp="1"/>
          </p:cNvSpPr>
          <p:nvPr>
            <p:ph type="sldNum" sz="quarter" idx="12"/>
          </p:nvPr>
        </p:nvSpPr>
        <p:spPr/>
        <p:txBody>
          <a:bodyPr/>
          <a:lstStyle/>
          <a:p>
            <a:fld id="{6644DB17-9F8C-4852-B4A4-F7E18995029A}" type="slidenum">
              <a:rPr lang="pl-PL" smtClean="0"/>
              <a:pPr/>
              <a:t>37</a:t>
            </a:fld>
            <a:endParaRPr lang="pl-PL"/>
          </a:p>
        </p:txBody>
      </p:sp>
      <p:sp>
        <p:nvSpPr>
          <p:cNvPr id="5" name="Symbol zastępczy stopki 4"/>
          <p:cNvSpPr>
            <a:spLocks noGrp="1"/>
          </p:cNvSpPr>
          <p:nvPr>
            <p:ph type="ftr" sz="quarter" idx="11"/>
          </p:nvPr>
        </p:nvSpPr>
        <p:spPr/>
        <p:txBody>
          <a:bodyPr/>
          <a:lstStyle/>
          <a:p>
            <a:r>
              <a:rPr lang="pl-PL" smtClean="0"/>
              <a:t>Zasady ubiegania się o środki z PROW 2014-2020 za pośrednictwem LGD "Zielone Sąsiedztwo"</a:t>
            </a:r>
            <a:endParaRPr lang="pl-PL"/>
          </a:p>
        </p:txBody>
      </p:sp>
      <p:pic>
        <p:nvPicPr>
          <p:cNvPr id="6" name="Obraz 5" descr="LOGOZS.jpg"/>
          <p:cNvPicPr>
            <a:picLocks noChangeAspect="1"/>
          </p:cNvPicPr>
          <p:nvPr/>
        </p:nvPicPr>
        <p:blipFill>
          <a:blip r:embed="rId4" cstate="print"/>
          <a:stretch>
            <a:fillRect/>
          </a:stretch>
        </p:blipFill>
        <p:spPr>
          <a:xfrm>
            <a:off x="9928781" y="20884"/>
            <a:ext cx="2184561" cy="1720645"/>
          </a:xfrm>
          <a:prstGeom prst="rect">
            <a:avLst/>
          </a:prstGeom>
        </p:spPr>
      </p:pic>
    </p:spTree>
    <p:extLst>
      <p:ext uri="{BB962C8B-B14F-4D97-AF65-F5344CB8AC3E}">
        <p14:creationId xmlns:p14="http://schemas.microsoft.com/office/powerpoint/2010/main" val="33096075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pic>
        <p:nvPicPr>
          <p:cNvPr id="4" name="Symbol zastępczy zawartości 3" descr="LOGOZS.jpg"/>
          <p:cNvPicPr>
            <a:picLocks noGrp="1" noChangeAspect="1"/>
          </p:cNvPicPr>
          <p:nvPr>
            <p:ph idx="1"/>
          </p:nvPr>
        </p:nvPicPr>
        <p:blipFill>
          <a:blip r:embed="rId2" cstate="print"/>
          <a:stretch>
            <a:fillRect/>
          </a:stretch>
        </p:blipFill>
        <p:spPr>
          <a:xfrm>
            <a:off x="3333732" y="1825625"/>
            <a:ext cx="5524535" cy="4351338"/>
          </a:xfrm>
        </p:spPr>
      </p:pic>
      <p:sp>
        <p:nvSpPr>
          <p:cNvPr id="3" name="Symbol zastępczy numeru slajdu 2"/>
          <p:cNvSpPr>
            <a:spLocks noGrp="1"/>
          </p:cNvSpPr>
          <p:nvPr>
            <p:ph type="sldNum" sz="quarter" idx="12"/>
          </p:nvPr>
        </p:nvSpPr>
        <p:spPr/>
        <p:txBody>
          <a:bodyPr/>
          <a:lstStyle/>
          <a:p>
            <a:fld id="{6644DB17-9F8C-4852-B4A4-F7E18995029A}" type="slidenum">
              <a:rPr lang="pl-PL" smtClean="0"/>
              <a:pPr/>
              <a:t>38</a:t>
            </a:fld>
            <a:endParaRPr lang="pl-PL"/>
          </a:p>
        </p:txBody>
      </p:sp>
      <p:sp>
        <p:nvSpPr>
          <p:cNvPr id="5" name="Symbol zastępczy stopki 4"/>
          <p:cNvSpPr>
            <a:spLocks noGrp="1"/>
          </p:cNvSpPr>
          <p:nvPr>
            <p:ph type="ftr" sz="quarter" idx="11"/>
          </p:nvPr>
        </p:nvSpPr>
        <p:spPr/>
        <p:txBody>
          <a:bodyPr/>
          <a:lstStyle/>
          <a:p>
            <a:r>
              <a:rPr lang="pl-PL" smtClean="0"/>
              <a:t>Zasady ubiegania się o środki z PROW 2014-2020 za pośrednictwem LGD "Zielone Sąsiedztwo"</a:t>
            </a:r>
            <a:endParaRPr lang="pl-PL"/>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ymbol zastępczy zawartości 7"/>
          <p:cNvGraphicFramePr>
            <a:graphicFrameLocks noGrp="1"/>
          </p:cNvGraphicFramePr>
          <p:nvPr>
            <p:ph sz="half" idx="1"/>
            <p:extLst>
              <p:ext uri="{D42A27DB-BD31-4B8C-83A1-F6EECF244321}">
                <p14:modId xmlns:p14="http://schemas.microsoft.com/office/powerpoint/2010/main" val="1492457080"/>
              </p:ext>
            </p:extLst>
          </p:nvPr>
        </p:nvGraphicFramePr>
        <p:xfrm>
          <a:off x="1066801" y="260379"/>
          <a:ext cx="10058397" cy="5821922"/>
        </p:xfrm>
        <a:graphic>
          <a:graphicData uri="http://schemas.openxmlformats.org/drawingml/2006/table">
            <a:tbl>
              <a:tblPr firstRow="1" firstCol="1" bandRow="1"/>
              <a:tblGrid>
                <a:gridCol w="1877414">
                  <a:extLst>
                    <a:ext uri="{9D8B030D-6E8A-4147-A177-3AD203B41FA5}">
                      <a16:colId xmlns:a16="http://schemas.microsoft.com/office/drawing/2014/main" val="221768936"/>
                    </a:ext>
                  </a:extLst>
                </a:gridCol>
                <a:gridCol w="4629234">
                  <a:extLst>
                    <a:ext uri="{9D8B030D-6E8A-4147-A177-3AD203B41FA5}">
                      <a16:colId xmlns:a16="http://schemas.microsoft.com/office/drawing/2014/main" val="2873327875"/>
                    </a:ext>
                  </a:extLst>
                </a:gridCol>
                <a:gridCol w="3551749">
                  <a:extLst>
                    <a:ext uri="{9D8B030D-6E8A-4147-A177-3AD203B41FA5}">
                      <a16:colId xmlns:a16="http://schemas.microsoft.com/office/drawing/2014/main" val="2935919173"/>
                    </a:ext>
                  </a:extLst>
                </a:gridCol>
              </a:tblGrid>
              <a:tr h="263463">
                <a:tc>
                  <a:txBody>
                    <a:bodyPr/>
                    <a:lstStyle/>
                    <a:p>
                      <a:pPr algn="ctr">
                        <a:lnSpc>
                          <a:spcPct val="115000"/>
                        </a:lnSpc>
                        <a:spcAft>
                          <a:spcPts val="0"/>
                        </a:spcAft>
                      </a:pPr>
                      <a:r>
                        <a:rPr lang="pl-PL" sz="1200" b="1">
                          <a:effectLst/>
                          <a:latin typeface="Times New Roman" panose="02020603050405020304" pitchFamily="18" charset="0"/>
                          <a:ea typeface="Calibri" panose="020F0502020204030204" pitchFamily="34" charset="0"/>
                          <a:cs typeface="Times New Roman" panose="02020603050405020304" pitchFamily="18" charset="0"/>
                        </a:rPr>
                        <a:t>Cel ogólny</a:t>
                      </a:r>
                      <a:endParaRPr lang="pl-PL"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279" marR="23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15000"/>
                        </a:lnSpc>
                        <a:spcAft>
                          <a:spcPts val="0"/>
                        </a:spcAft>
                      </a:pPr>
                      <a:r>
                        <a:rPr lang="pl-PL" sz="1200" b="1">
                          <a:effectLst/>
                          <a:latin typeface="Times New Roman" panose="02020603050405020304" pitchFamily="18" charset="0"/>
                          <a:ea typeface="Calibri" panose="020F0502020204030204" pitchFamily="34" charset="0"/>
                          <a:cs typeface="Times New Roman" panose="02020603050405020304" pitchFamily="18" charset="0"/>
                        </a:rPr>
                        <a:t>Cele szczegółowe</a:t>
                      </a:r>
                      <a:endParaRPr lang="pl-PL"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279" marR="23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15000"/>
                        </a:lnSpc>
                        <a:spcAft>
                          <a:spcPts val="0"/>
                        </a:spcAft>
                      </a:pPr>
                      <a:r>
                        <a:rPr lang="pl-PL" sz="1200" b="1">
                          <a:effectLst/>
                          <a:latin typeface="Times New Roman" panose="02020603050405020304" pitchFamily="18" charset="0"/>
                          <a:ea typeface="Calibri" panose="020F0502020204030204" pitchFamily="34" charset="0"/>
                          <a:cs typeface="Times New Roman" panose="02020603050405020304" pitchFamily="18" charset="0"/>
                        </a:rPr>
                        <a:t>Planowane przedsięwzięcia</a:t>
                      </a:r>
                      <a:endParaRPr lang="pl-PL"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3279" marR="23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449593372"/>
                  </a:ext>
                </a:extLst>
              </a:tr>
              <a:tr h="996734">
                <a:tc rowSpan="6">
                  <a:txBody>
                    <a:bodyPr/>
                    <a:lstStyle/>
                    <a:p>
                      <a:pPr>
                        <a:lnSpc>
                          <a:spcPct val="115000"/>
                        </a:lnSpc>
                        <a:spcAft>
                          <a:spcPts val="0"/>
                        </a:spcAft>
                      </a:pPr>
                      <a:r>
                        <a:rPr lang="pl-PL" sz="1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pl-PL"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pl-PL" sz="1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pl-PL"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pl-PL" sz="1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pl-PL"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pl-PL" sz="1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 Rozwój społeczno-gospodarczy poprzez udostępnienie infrastruktury i świadczenie usług z wykorzystaniem innowacyjnych rozwiązań i współpracy międzysektorowej.</a:t>
                      </a:r>
                      <a:endParaRPr lang="pl-PL"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pl-PL" sz="1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l-PL" sz="12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pl-PL" sz="12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pl-PL" sz="12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pl-PL" sz="12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pl-PL" sz="12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pl-PL" sz="12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pl-PL" sz="1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pl-PL"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pl-PL" sz="1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pl-PL"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pl-PL" sz="1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pl-PL"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pl-PL" sz="1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pl-PL"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pl-PL" sz="1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pl-PL"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3279" marR="232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pl-PL" sz="1200" dirty="0">
                          <a:effectLst/>
                          <a:latin typeface="Times New Roman" panose="02020603050405020304" pitchFamily="18" charset="0"/>
                          <a:ea typeface="Calibri" panose="020F0502020204030204" pitchFamily="34" charset="0"/>
                          <a:cs typeface="Times New Roman" panose="02020603050405020304" pitchFamily="18" charset="0"/>
                        </a:rPr>
                        <a:t>I.1 Powstanie innowacyjnych i wyspecjalizowanych centrów lokalnego rozwoju gospodarczego, aktywności obywatelskiej i integracji oraz wymiany doświadczeń na terenie gmin tworzących LGD.</a:t>
                      </a:r>
                    </a:p>
                  </a:txBody>
                  <a:tcPr marL="23279" marR="23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a:effectLst/>
                          <a:latin typeface="Times New Roman" panose="02020603050405020304" pitchFamily="18" charset="0"/>
                          <a:ea typeface="Calibri" panose="020F0502020204030204" pitchFamily="34" charset="0"/>
                          <a:cs typeface="Times New Roman" panose="02020603050405020304" pitchFamily="18" charset="0"/>
                        </a:rPr>
                        <a:t>I.1.1 Wspieranie powstawania nowych i rozwój istniejących  innowacyjnych przedsięwzięć gospodarczych i społecznych.</a:t>
                      </a:r>
                    </a:p>
                  </a:txBody>
                  <a:tcPr marL="23279" marR="23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8095859"/>
                  </a:ext>
                </a:extLst>
              </a:tr>
              <a:tr h="811658">
                <a:tc vMerge="1">
                  <a:txBody>
                    <a:bodyPr/>
                    <a:lstStyle/>
                    <a:p>
                      <a:endParaRPr lang="pl-PL"/>
                    </a:p>
                  </a:txBody>
                  <a:tcPr/>
                </a:tc>
                <a:tc rowSpan="2">
                  <a:txBody>
                    <a:bodyPr/>
                    <a:lstStyle/>
                    <a:p>
                      <a:pPr>
                        <a:lnSpc>
                          <a:spcPct val="115000"/>
                        </a:lnSpc>
                        <a:spcAft>
                          <a:spcPts val="0"/>
                        </a:spcAft>
                      </a:pPr>
                      <a:r>
                        <a:rPr lang="pl-PL" sz="1200" dirty="0">
                          <a:effectLst/>
                          <a:latin typeface="Times New Roman" panose="02020603050405020304" pitchFamily="18" charset="0"/>
                          <a:ea typeface="Calibri" panose="020F0502020204030204" pitchFamily="34" charset="0"/>
                          <a:cs typeface="Times New Roman" panose="02020603050405020304" pitchFamily="18" charset="0"/>
                        </a:rPr>
                        <a:t>I.2 Innowacyjna współpraca międzysektorowa budująca kapitał społeczny i gospodarczy.  </a:t>
                      </a:r>
                    </a:p>
                  </a:txBody>
                  <a:tcPr marL="23279" marR="23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dirty="0">
                          <a:effectLst/>
                          <a:latin typeface="Times New Roman" panose="02020603050405020304" pitchFamily="18" charset="0"/>
                          <a:ea typeface="Calibri" panose="020F0502020204030204" pitchFamily="34" charset="0"/>
                          <a:cs typeface="Times New Roman" panose="02020603050405020304" pitchFamily="18" charset="0"/>
                        </a:rPr>
                        <a:t>I.2.1 Projekty innowacyjne w zakresie organizacji i zarządzania, usług szkoleniowych, doradczych w tym dla mieszkańców i lokalnych przedsiębiorców.</a:t>
                      </a:r>
                    </a:p>
                  </a:txBody>
                  <a:tcPr marL="23279" marR="23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5885914"/>
                  </a:ext>
                </a:extLst>
              </a:tr>
              <a:tr h="779679">
                <a:tc vMerge="1">
                  <a:txBody>
                    <a:bodyPr/>
                    <a:lstStyle/>
                    <a:p>
                      <a:endParaRPr lang="pl-PL"/>
                    </a:p>
                  </a:txBody>
                  <a:tcPr/>
                </a:tc>
                <a:tc vMerge="1">
                  <a:txBody>
                    <a:bodyPr/>
                    <a:lstStyle/>
                    <a:p>
                      <a:endParaRPr lang="pl-PL"/>
                    </a:p>
                  </a:txBody>
                  <a:tcPr/>
                </a:tc>
                <a:tc>
                  <a:txBody>
                    <a:bodyPr/>
                    <a:lstStyle/>
                    <a:p>
                      <a:pPr>
                        <a:lnSpc>
                          <a:spcPct val="115000"/>
                        </a:lnSpc>
                        <a:spcAft>
                          <a:spcPts val="0"/>
                        </a:spcAft>
                      </a:pPr>
                      <a:r>
                        <a:rPr lang="pl-PL" sz="1200" dirty="0">
                          <a:effectLst/>
                          <a:latin typeface="Times New Roman" panose="02020603050405020304" pitchFamily="18" charset="0"/>
                          <a:ea typeface="Calibri" panose="020F0502020204030204" pitchFamily="34" charset="0"/>
                          <a:cs typeface="Times New Roman" panose="02020603050405020304" pitchFamily="18" charset="0"/>
                        </a:rPr>
                        <a:t>I.2.2 Wzmocnienie kapitału społecznego oraz rozwój produktów lokalnych.</a:t>
                      </a:r>
                    </a:p>
                  </a:txBody>
                  <a:tcPr marL="23279" marR="23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2953571"/>
                  </a:ext>
                </a:extLst>
              </a:tr>
              <a:tr h="686918">
                <a:tc vMerge="1">
                  <a:txBody>
                    <a:bodyPr/>
                    <a:lstStyle/>
                    <a:p>
                      <a:endParaRPr lang="pl-PL"/>
                    </a:p>
                  </a:txBody>
                  <a:tcPr/>
                </a:tc>
                <a:tc>
                  <a:txBody>
                    <a:bodyPr/>
                    <a:lstStyle/>
                    <a:p>
                      <a:pPr>
                        <a:lnSpc>
                          <a:spcPct val="115000"/>
                        </a:lnSpc>
                        <a:spcAft>
                          <a:spcPts val="0"/>
                        </a:spcAft>
                      </a:pPr>
                      <a:r>
                        <a:rPr lang="pl-PL" sz="1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I.3 Wspieranie powstawania nowych firm i  rozwoju lokalnego rynku pracy. </a:t>
                      </a:r>
                    </a:p>
                  </a:txBody>
                  <a:tcPr marL="23279" marR="23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I.3.1 Wspieranie rozwoju i powstawania nowych przedsiębiorstw.</a:t>
                      </a:r>
                    </a:p>
                  </a:txBody>
                  <a:tcPr marL="23279" marR="23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1153362"/>
                  </a:ext>
                </a:extLst>
              </a:tr>
              <a:tr h="558590">
                <a:tc vMerge="1">
                  <a:txBody>
                    <a:bodyPr/>
                    <a:lstStyle/>
                    <a:p>
                      <a:endParaRPr lang="pl-PL"/>
                    </a:p>
                  </a:txBody>
                  <a:tcPr/>
                </a:tc>
                <a:tc rowSpan="2">
                  <a:txBody>
                    <a:bodyPr/>
                    <a:lstStyle/>
                    <a:p>
                      <a:pPr>
                        <a:lnSpc>
                          <a:spcPct val="115000"/>
                        </a:lnSpc>
                        <a:spcAft>
                          <a:spcPts val="0"/>
                        </a:spcAft>
                      </a:pPr>
                      <a:r>
                        <a:rPr lang="pl-PL" sz="1200" dirty="0">
                          <a:effectLst/>
                          <a:latin typeface="Times New Roman" panose="02020603050405020304" pitchFamily="18" charset="0"/>
                          <a:ea typeface="Calibri" panose="020F0502020204030204" pitchFamily="34" charset="0"/>
                          <a:cs typeface="Times New Roman" panose="02020603050405020304" pitchFamily="18" charset="0"/>
                        </a:rPr>
                        <a:t>I.4 Rozbudowanie oferty komplementarnych usług o charakterze społecznym skierowanych do osób z różnych grup wiekowych oraz znajdujących się w szczególnie trudnej sytuacji życiowej.</a:t>
                      </a:r>
                    </a:p>
                  </a:txBody>
                  <a:tcPr marL="23279" marR="23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a:effectLst/>
                          <a:latin typeface="Times New Roman" panose="02020603050405020304" pitchFamily="18" charset="0"/>
                          <a:ea typeface="Calibri" panose="020F0502020204030204" pitchFamily="34" charset="0"/>
                          <a:cs typeface="Times New Roman" panose="02020603050405020304" pitchFamily="18" charset="0"/>
                        </a:rPr>
                        <a:t>I.4.1 Projekty realizowane w ramach rozwoju tzw. srebrnej ekonomii </a:t>
                      </a:r>
                    </a:p>
                    <a:p>
                      <a:pPr>
                        <a:lnSpc>
                          <a:spcPct val="115000"/>
                        </a:lnSpc>
                        <a:spcAft>
                          <a:spcPts val="0"/>
                        </a:spcAft>
                      </a:pPr>
                      <a:r>
                        <a:rPr lang="pl-PL" sz="1200">
                          <a:effectLst/>
                          <a:latin typeface="Times New Roman" panose="02020603050405020304" pitchFamily="18" charset="0"/>
                          <a:ea typeface="Calibri" panose="020F0502020204030204" pitchFamily="34" charset="0"/>
                          <a:cs typeface="Times New Roman" panose="02020603050405020304" pitchFamily="18" charset="0"/>
                        </a:rPr>
                        <a:t> </a:t>
                      </a:r>
                    </a:p>
                  </a:txBody>
                  <a:tcPr marL="23279" marR="23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8538233"/>
                  </a:ext>
                </a:extLst>
              </a:tr>
              <a:tr h="1669425">
                <a:tc vMerge="1">
                  <a:txBody>
                    <a:bodyPr/>
                    <a:lstStyle/>
                    <a:p>
                      <a:endParaRPr lang="pl-PL"/>
                    </a:p>
                  </a:txBody>
                  <a:tcPr/>
                </a:tc>
                <a:tc vMerge="1">
                  <a:txBody>
                    <a:bodyPr/>
                    <a:lstStyle/>
                    <a:p>
                      <a:endParaRPr lang="pl-PL"/>
                    </a:p>
                  </a:txBody>
                  <a:tcPr/>
                </a:tc>
                <a:tc>
                  <a:txBody>
                    <a:bodyPr/>
                    <a:lstStyle/>
                    <a:p>
                      <a:pPr>
                        <a:lnSpc>
                          <a:spcPct val="115000"/>
                        </a:lnSpc>
                        <a:spcAft>
                          <a:spcPts val="0"/>
                        </a:spcAft>
                      </a:pPr>
                      <a:r>
                        <a:rPr lang="pl-PL" sz="1200" dirty="0">
                          <a:effectLst/>
                          <a:latin typeface="Times New Roman" panose="02020603050405020304" pitchFamily="18" charset="0"/>
                          <a:ea typeface="Calibri" panose="020F0502020204030204" pitchFamily="34" charset="0"/>
                          <a:cs typeface="Times New Roman" panose="02020603050405020304" pitchFamily="18" charset="0"/>
                        </a:rPr>
                        <a:t>I.4.2 Działania kierowane do grup </a:t>
                      </a:r>
                      <a:r>
                        <a:rPr lang="pl-PL" sz="1200" dirty="0" err="1">
                          <a:effectLst/>
                          <a:latin typeface="Times New Roman" panose="02020603050405020304" pitchFamily="18" charset="0"/>
                          <a:ea typeface="Calibri" panose="020F0502020204030204" pitchFamily="34" charset="0"/>
                          <a:cs typeface="Times New Roman" panose="02020603050405020304" pitchFamily="18" charset="0"/>
                        </a:rPr>
                        <a:t>defaworyzowanych</a:t>
                      </a:r>
                      <a:r>
                        <a:rPr lang="pl-PL" sz="1200" dirty="0">
                          <a:effectLst/>
                          <a:latin typeface="Times New Roman" panose="02020603050405020304" pitchFamily="18" charset="0"/>
                          <a:ea typeface="Calibri" panose="020F0502020204030204" pitchFamily="34" charset="0"/>
                          <a:cs typeface="Times New Roman" panose="02020603050405020304" pitchFamily="18" charset="0"/>
                        </a:rPr>
                        <a:t> wykorzystujące lokalny potencjał i rynek pracy.</a:t>
                      </a:r>
                    </a:p>
                  </a:txBody>
                  <a:tcPr marL="23279" marR="23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5467938"/>
                  </a:ext>
                </a:extLst>
              </a:tr>
            </a:tbl>
          </a:graphicData>
        </a:graphic>
      </p:graphicFrame>
      <p:sp>
        <p:nvSpPr>
          <p:cNvPr id="4" name="Symbol zastępczy numeru slajdu 3"/>
          <p:cNvSpPr>
            <a:spLocks noGrp="1"/>
          </p:cNvSpPr>
          <p:nvPr>
            <p:ph type="sldNum" sz="quarter" idx="12"/>
          </p:nvPr>
        </p:nvSpPr>
        <p:spPr/>
        <p:txBody>
          <a:bodyPr/>
          <a:lstStyle/>
          <a:p>
            <a:fld id="{6644DB17-9F8C-4852-B4A4-F7E18995029A}" type="slidenum">
              <a:rPr lang="pl-PL" smtClean="0"/>
              <a:pPr/>
              <a:t>4</a:t>
            </a:fld>
            <a:endParaRPr lang="pl-PL"/>
          </a:p>
        </p:txBody>
      </p:sp>
      <p:sp>
        <p:nvSpPr>
          <p:cNvPr id="5" name="Symbol zastępczy stopki 4"/>
          <p:cNvSpPr>
            <a:spLocks noGrp="1"/>
          </p:cNvSpPr>
          <p:nvPr>
            <p:ph type="ftr" sz="quarter" idx="11"/>
          </p:nvPr>
        </p:nvSpPr>
        <p:spPr/>
        <p:txBody>
          <a:bodyPr/>
          <a:lstStyle/>
          <a:p>
            <a:r>
              <a:rPr lang="pl-PL" smtClean="0"/>
              <a:t>Zasady ubiegania się o środki z PROW 2014-2020 za pośrednictwem LGD "Zielone Sąsiedztwo"</a:t>
            </a:r>
            <a:endParaRPr lang="pl-PL"/>
          </a:p>
        </p:txBody>
      </p:sp>
    </p:spTree>
    <p:extLst>
      <p:ext uri="{BB962C8B-B14F-4D97-AF65-F5344CB8AC3E}">
        <p14:creationId xmlns:p14="http://schemas.microsoft.com/office/powerpoint/2010/main" val="39189745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stopki 4"/>
          <p:cNvSpPr>
            <a:spLocks noGrp="1"/>
          </p:cNvSpPr>
          <p:nvPr>
            <p:ph type="ftr" sz="quarter" idx="11"/>
          </p:nvPr>
        </p:nvSpPr>
        <p:spPr/>
        <p:txBody>
          <a:bodyPr/>
          <a:lstStyle/>
          <a:p>
            <a:r>
              <a:rPr lang="pl-PL" smtClean="0"/>
              <a:t>Zasady ubiegania się o środki z PROW 2014-2020 za pośrednictwem LGD "Zielone Sąsiedztwo"</a:t>
            </a:r>
            <a:endParaRPr lang="pl-PL"/>
          </a:p>
        </p:txBody>
      </p:sp>
      <p:sp>
        <p:nvSpPr>
          <p:cNvPr id="6" name="Symbol zastępczy numeru slajdu 5"/>
          <p:cNvSpPr>
            <a:spLocks noGrp="1"/>
          </p:cNvSpPr>
          <p:nvPr>
            <p:ph type="sldNum" sz="quarter" idx="12"/>
          </p:nvPr>
        </p:nvSpPr>
        <p:spPr/>
        <p:txBody>
          <a:bodyPr/>
          <a:lstStyle/>
          <a:p>
            <a:fld id="{6644DB17-9F8C-4852-B4A4-F7E18995029A}" type="slidenum">
              <a:rPr lang="pl-PL" smtClean="0"/>
              <a:pPr/>
              <a:t>5</a:t>
            </a:fld>
            <a:endParaRPr lang="pl-PL"/>
          </a:p>
        </p:txBody>
      </p:sp>
      <p:graphicFrame>
        <p:nvGraphicFramePr>
          <p:cNvPr id="7" name="Tabela 6"/>
          <p:cNvGraphicFramePr>
            <a:graphicFrameLocks noGrp="1"/>
          </p:cNvGraphicFramePr>
          <p:nvPr>
            <p:extLst>
              <p:ext uri="{D42A27DB-BD31-4B8C-83A1-F6EECF244321}">
                <p14:modId xmlns:p14="http://schemas.microsoft.com/office/powerpoint/2010/main" val="652474391"/>
              </p:ext>
            </p:extLst>
          </p:nvPr>
        </p:nvGraphicFramePr>
        <p:xfrm>
          <a:off x="996594" y="472609"/>
          <a:ext cx="10150867" cy="5704355"/>
        </p:xfrm>
        <a:graphic>
          <a:graphicData uri="http://schemas.openxmlformats.org/drawingml/2006/table">
            <a:tbl>
              <a:tblPr firstRow="1" firstCol="1" bandRow="1"/>
              <a:tblGrid>
                <a:gridCol w="1982912">
                  <a:extLst>
                    <a:ext uri="{9D8B030D-6E8A-4147-A177-3AD203B41FA5}">
                      <a16:colId xmlns:a16="http://schemas.microsoft.com/office/drawing/2014/main" val="2341976106"/>
                    </a:ext>
                  </a:extLst>
                </a:gridCol>
                <a:gridCol w="4500081">
                  <a:extLst>
                    <a:ext uri="{9D8B030D-6E8A-4147-A177-3AD203B41FA5}">
                      <a16:colId xmlns:a16="http://schemas.microsoft.com/office/drawing/2014/main" val="496198643"/>
                    </a:ext>
                  </a:extLst>
                </a:gridCol>
                <a:gridCol w="3667874">
                  <a:extLst>
                    <a:ext uri="{9D8B030D-6E8A-4147-A177-3AD203B41FA5}">
                      <a16:colId xmlns:a16="http://schemas.microsoft.com/office/drawing/2014/main" val="736377528"/>
                    </a:ext>
                  </a:extLst>
                </a:gridCol>
              </a:tblGrid>
              <a:tr h="1140871">
                <a:tc rowSpan="5">
                  <a:txBody>
                    <a:bodyPr/>
                    <a:lstStyle/>
                    <a:p>
                      <a:pPr algn="ctr">
                        <a:lnSpc>
                          <a:spcPct val="115000"/>
                        </a:lnSpc>
                        <a:spcAft>
                          <a:spcPts val="0"/>
                        </a:spcAft>
                      </a:pPr>
                      <a:r>
                        <a:rPr lang="pl-PL" sz="1200" b="1" dirty="0">
                          <a:effectLst/>
                          <a:latin typeface="Times New Roman" panose="02020603050405020304" pitchFamily="18" charset="0"/>
                          <a:ea typeface="Calibri" panose="020F0502020204030204" pitchFamily="34" charset="0"/>
                          <a:cs typeface="Times New Roman" panose="02020603050405020304" pitchFamily="18" charset="0"/>
                        </a:rPr>
                        <a:t>II. Ochrona środowiska i klimatu oraz wykorzystanie potencjału przyrodniczego i krajobrazu kulturowego wpływa na wysoką jakość życia oraz przyciąga turystów a także nowych mieszkańców.</a:t>
                      </a:r>
                      <a:endParaRPr lang="pl-PL"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r>
                        <a:rPr lang="pl-PL" sz="12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pl-PL"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r>
                        <a:rPr lang="pl-PL" sz="12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pl-PL"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r>
                        <a:rPr lang="pl-PL" sz="12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pl-PL"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pl-PL" sz="12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pl-PL"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782" marR="49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a:effectLst/>
                          <a:latin typeface="Times New Roman" panose="02020603050405020304" pitchFamily="18" charset="0"/>
                          <a:ea typeface="Calibri" panose="020F0502020204030204" pitchFamily="34" charset="0"/>
                          <a:cs typeface="Times New Roman" panose="02020603050405020304" pitchFamily="18" charset="0"/>
                        </a:rPr>
                        <a:t>II.1 Kompleksowa promocja lokalnych walorów przyrodniczych i krajobrazowych a także kulturowych obszaru LGD oraz oferty i usług na nich bazujących wobec obecnych i przyszłych mieszkańców oraz gości i turystów. </a:t>
                      </a:r>
                    </a:p>
                    <a:p>
                      <a:pPr>
                        <a:lnSpc>
                          <a:spcPct val="115000"/>
                        </a:lnSpc>
                        <a:spcAft>
                          <a:spcPts val="0"/>
                        </a:spcAft>
                      </a:pPr>
                      <a:r>
                        <a:rPr lang="pl-PL" sz="1200">
                          <a:effectLst/>
                          <a:latin typeface="Times New Roman" panose="02020603050405020304" pitchFamily="18" charset="0"/>
                          <a:ea typeface="Calibri" panose="020F0502020204030204" pitchFamily="34" charset="0"/>
                          <a:cs typeface="Times New Roman" panose="02020603050405020304" pitchFamily="18" charset="0"/>
                        </a:rPr>
                        <a:t> </a:t>
                      </a:r>
                    </a:p>
                  </a:txBody>
                  <a:tcPr marL="49782" marR="49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a:effectLst/>
                          <a:latin typeface="Times New Roman" panose="02020603050405020304" pitchFamily="18" charset="0"/>
                          <a:ea typeface="Calibri" panose="020F0502020204030204" pitchFamily="34" charset="0"/>
                          <a:cs typeface="Times New Roman" panose="02020603050405020304" pitchFamily="18" charset="0"/>
                        </a:rPr>
                        <a:t>II.1.1.Projekty służące promocji i rozwojowi turystyki, rekreacji i sportu w tym promocja zasobów i potencjału obszaru LGD wobec mieszkańców i partnerów zewnętrznych.</a:t>
                      </a:r>
                    </a:p>
                  </a:txBody>
                  <a:tcPr marL="49782" marR="49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34138"/>
                  </a:ext>
                </a:extLst>
              </a:tr>
              <a:tr h="1140871">
                <a:tc vMerge="1">
                  <a:txBody>
                    <a:bodyPr/>
                    <a:lstStyle/>
                    <a:p>
                      <a:endParaRPr lang="pl-PL"/>
                    </a:p>
                  </a:txBody>
                  <a:tcPr/>
                </a:tc>
                <a:tc rowSpan="2">
                  <a:txBody>
                    <a:bodyPr/>
                    <a:lstStyle/>
                    <a:p>
                      <a:pPr>
                        <a:lnSpc>
                          <a:spcPct val="115000"/>
                        </a:lnSpc>
                        <a:spcAft>
                          <a:spcPts val="0"/>
                        </a:spcAft>
                      </a:pPr>
                      <a:r>
                        <a:rPr lang="pl-PL" sz="1200" dirty="0">
                          <a:effectLst/>
                          <a:latin typeface="Times New Roman" panose="02020603050405020304" pitchFamily="18" charset="0"/>
                          <a:ea typeface="Calibri" panose="020F0502020204030204" pitchFamily="34" charset="0"/>
                          <a:cs typeface="Times New Roman" panose="02020603050405020304" pitchFamily="18" charset="0"/>
                        </a:rPr>
                        <a:t>II.2 Tworzenie miejsc integracji oraz rozwoju turystyki, rekreacji i sportu w oparciu o działania na rzecz zachowania środowiska przyrodniczego i kulturowego oraz ochronę klimatu.</a:t>
                      </a:r>
                    </a:p>
                  </a:txBody>
                  <a:tcPr marL="49782" marR="49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a:effectLst/>
                          <a:latin typeface="Times New Roman" panose="02020603050405020304" pitchFamily="18" charset="0"/>
                          <a:ea typeface="Calibri" panose="020F0502020204030204" pitchFamily="34" charset="0"/>
                          <a:cs typeface="Times New Roman" panose="02020603050405020304" pitchFamily="18" charset="0"/>
                        </a:rPr>
                        <a:t>II.2.1Tworzenie warunków do rozwoju kultury turystyki, rekreacji i sportu.</a:t>
                      </a:r>
                    </a:p>
                  </a:txBody>
                  <a:tcPr marL="49782" marR="49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4470983"/>
                  </a:ext>
                </a:extLst>
              </a:tr>
              <a:tr h="1140871">
                <a:tc vMerge="1">
                  <a:txBody>
                    <a:bodyPr/>
                    <a:lstStyle/>
                    <a:p>
                      <a:endParaRPr lang="pl-PL"/>
                    </a:p>
                  </a:txBody>
                  <a:tcPr/>
                </a:tc>
                <a:tc vMerge="1">
                  <a:txBody>
                    <a:bodyPr/>
                    <a:lstStyle/>
                    <a:p>
                      <a:endParaRPr lang="pl-PL"/>
                    </a:p>
                  </a:txBody>
                  <a:tcPr/>
                </a:tc>
                <a:tc>
                  <a:txBody>
                    <a:bodyPr/>
                    <a:lstStyle/>
                    <a:p>
                      <a:pPr>
                        <a:lnSpc>
                          <a:spcPct val="115000"/>
                        </a:lnSpc>
                        <a:spcAft>
                          <a:spcPts val="0"/>
                        </a:spcAft>
                      </a:pPr>
                      <a:r>
                        <a:rPr lang="pl-PL" sz="1200" dirty="0">
                          <a:effectLst/>
                          <a:latin typeface="Times New Roman" panose="02020603050405020304" pitchFamily="18" charset="0"/>
                          <a:ea typeface="Calibri" panose="020F0502020204030204" pitchFamily="34" charset="0"/>
                          <a:cs typeface="Times New Roman" panose="02020603050405020304" pitchFamily="18" charset="0"/>
                        </a:rPr>
                        <a:t>II.2.2 Przedsięwzięcia inwestycyjne służące ochronie walorów przyrodniczych, zachowaniu ekosystemów, ochronie zabytkowej miejscowości.</a:t>
                      </a:r>
                    </a:p>
                  </a:txBody>
                  <a:tcPr marL="49782" marR="49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9987518"/>
                  </a:ext>
                </a:extLst>
              </a:tr>
              <a:tr h="1140871">
                <a:tc vMerge="1">
                  <a:txBody>
                    <a:bodyPr/>
                    <a:lstStyle/>
                    <a:p>
                      <a:endParaRPr lang="pl-PL"/>
                    </a:p>
                  </a:txBody>
                  <a:tcPr/>
                </a:tc>
                <a:tc>
                  <a:txBody>
                    <a:bodyPr/>
                    <a:lstStyle/>
                    <a:p>
                      <a:pPr>
                        <a:lnSpc>
                          <a:spcPct val="115000"/>
                        </a:lnSpc>
                        <a:spcAft>
                          <a:spcPts val="0"/>
                        </a:spcAft>
                      </a:pPr>
                      <a:r>
                        <a:rPr lang="pl-PL" sz="1200">
                          <a:effectLst/>
                          <a:latin typeface="Times New Roman" panose="02020603050405020304" pitchFamily="18" charset="0"/>
                          <a:ea typeface="Calibri" panose="020F0502020204030204" pitchFamily="34" charset="0"/>
                          <a:cs typeface="Times New Roman" panose="02020603050405020304" pitchFamily="18" charset="0"/>
                        </a:rPr>
                        <a:t>II.3 Budowa świadomości ekologicznej i postaw proekologicznych lokalnej społeczności oraz wspieranie proekologicznych rozwiązań.</a:t>
                      </a:r>
                    </a:p>
                  </a:txBody>
                  <a:tcPr marL="49782" marR="49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a:effectLst/>
                          <a:latin typeface="Times New Roman" panose="02020603050405020304" pitchFamily="18" charset="0"/>
                          <a:ea typeface="Calibri" panose="020F0502020204030204" pitchFamily="34" charset="0"/>
                          <a:cs typeface="Times New Roman" panose="02020603050405020304" pitchFamily="18" charset="0"/>
                        </a:rPr>
                        <a:t>II.3.1Inicjatywy proekologiczne i prozdrowotne</a:t>
                      </a:r>
                    </a:p>
                  </a:txBody>
                  <a:tcPr marL="49782" marR="49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7796261"/>
                  </a:ext>
                </a:extLst>
              </a:tr>
              <a:tr h="1140871">
                <a:tc vMerge="1">
                  <a:txBody>
                    <a:bodyPr/>
                    <a:lstStyle/>
                    <a:p>
                      <a:endParaRPr lang="pl-PL"/>
                    </a:p>
                  </a:txBody>
                  <a:tcPr/>
                </a:tc>
                <a:tc>
                  <a:txBody>
                    <a:bodyPr/>
                    <a:lstStyle/>
                    <a:p>
                      <a:pPr>
                        <a:lnSpc>
                          <a:spcPct val="115000"/>
                        </a:lnSpc>
                        <a:spcAft>
                          <a:spcPts val="0"/>
                        </a:spcAft>
                      </a:pPr>
                      <a:r>
                        <a:rPr lang="pl-PL" sz="1200">
                          <a:effectLst/>
                          <a:latin typeface="Times New Roman" panose="02020603050405020304" pitchFamily="18" charset="0"/>
                          <a:ea typeface="Calibri" panose="020F0502020204030204" pitchFamily="34" charset="0"/>
                          <a:cs typeface="Times New Roman" panose="02020603050405020304" pitchFamily="18" charset="0"/>
                        </a:rPr>
                        <a:t>II.4 Rozwój publicznej infrastruktury komunikacyjnej i promocja ekologicznych środków transportu.</a:t>
                      </a:r>
                    </a:p>
                  </a:txBody>
                  <a:tcPr marL="49782" marR="49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dirty="0">
                          <a:effectLst/>
                          <a:latin typeface="Times New Roman" panose="02020603050405020304" pitchFamily="18" charset="0"/>
                          <a:ea typeface="Calibri" panose="020F0502020204030204" pitchFamily="34" charset="0"/>
                          <a:cs typeface="Times New Roman" panose="02020603050405020304" pitchFamily="18" charset="0"/>
                        </a:rPr>
                        <a:t>II.4.1.Dobra jakość i dostępność komunikacyjna na obszarze LGD</a:t>
                      </a:r>
                    </a:p>
                  </a:txBody>
                  <a:tcPr marL="49782" marR="49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5343312"/>
                  </a:ext>
                </a:extLst>
              </a:tr>
            </a:tbl>
          </a:graphicData>
        </a:graphic>
      </p:graphicFrame>
    </p:spTree>
    <p:extLst>
      <p:ext uri="{BB962C8B-B14F-4D97-AF65-F5344CB8AC3E}">
        <p14:creationId xmlns:p14="http://schemas.microsoft.com/office/powerpoint/2010/main" val="2985796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95402" y="982133"/>
            <a:ext cx="9757408" cy="915248"/>
          </a:xfrm>
        </p:spPr>
        <p:txBody>
          <a:bodyPr>
            <a:normAutofit/>
          </a:bodyPr>
          <a:lstStyle/>
          <a:p>
            <a:r>
              <a:rPr lang="pl-PL" dirty="0" smtClean="0"/>
              <a:t>Beneficjenci PROW 2014-2020</a:t>
            </a:r>
            <a:endParaRPr lang="pl-PL" dirty="0"/>
          </a:p>
        </p:txBody>
      </p:sp>
      <p:sp>
        <p:nvSpPr>
          <p:cNvPr id="3" name="Symbol zastępczy zawartości 2"/>
          <p:cNvSpPr>
            <a:spLocks noGrp="1"/>
          </p:cNvSpPr>
          <p:nvPr>
            <p:ph sz="half" idx="1"/>
          </p:nvPr>
        </p:nvSpPr>
        <p:spPr>
          <a:xfrm>
            <a:off x="1298448" y="2054942"/>
            <a:ext cx="9754362" cy="3815506"/>
          </a:xfrm>
        </p:spPr>
        <p:txBody>
          <a:bodyPr>
            <a:noAutofit/>
          </a:bodyPr>
          <a:lstStyle/>
          <a:p>
            <a:pPr marL="12700" indent="0">
              <a:buClr>
                <a:srgbClr val="EFA12D"/>
              </a:buClr>
              <a:buNone/>
              <a:tabLst>
                <a:tab pos="279400" algn="l"/>
                <a:tab pos="280035" algn="l"/>
              </a:tabLst>
            </a:pPr>
            <a:r>
              <a:rPr lang="pl-PL" sz="2000" b="1" dirty="0"/>
              <a:t>Osoby fizyczne </a:t>
            </a:r>
            <a:r>
              <a:rPr lang="pl-PL" sz="2000" dirty="0"/>
              <a:t>– pełnoletni obywatele państwa członkowskiego UE, mający miejsce zamieszkania  na obszarze wiejskim objętym LSR (w przypadku gdy osoba fizyczna nie wykonuje działalności  gospodarczej, do której stosuje się przepisy ustawy z dnia 2 lipca 2004 r. o swobodzie działalności  gospodarczej (Dz. U. z 2015 r. poz. 584, z </a:t>
            </a:r>
            <a:r>
              <a:rPr lang="pl-PL" sz="2000" dirty="0" err="1"/>
              <a:t>późn</a:t>
            </a:r>
            <a:r>
              <a:rPr lang="pl-PL" sz="2000" dirty="0"/>
              <a:t>. zm.) albo miejsce oznaczone adresem, pod którym  wykonuje działalność gospodarczą, wpisanym do CEIDG, znajduje się na obszarze wiejskim objętym  LSR (w przypadku gdy osoba fizyczna wykonuje działalność gospodarczą, do której stosuje się  przepisy ww. ustawy o swobodzie działalności gospodarczej).</a:t>
            </a:r>
          </a:p>
          <a:p>
            <a:pPr marL="12700" marR="421640" indent="0">
              <a:spcBef>
                <a:spcPts val="600"/>
              </a:spcBef>
              <a:buClr>
                <a:srgbClr val="EFA12D"/>
              </a:buClr>
              <a:buNone/>
              <a:tabLst>
                <a:tab pos="279400" algn="l"/>
                <a:tab pos="280035" algn="l"/>
              </a:tabLst>
            </a:pPr>
            <a:r>
              <a:rPr lang="pl-PL" sz="2000" b="1" dirty="0"/>
              <a:t>Osoby prawne</a:t>
            </a:r>
            <a:r>
              <a:rPr lang="pl-PL" sz="2000" dirty="0"/>
              <a:t>, w tym m.in. </a:t>
            </a:r>
            <a:r>
              <a:rPr lang="pl-PL" sz="2000" dirty="0" smtClean="0"/>
              <a:t>spółki prawa handlowego, kółka </a:t>
            </a:r>
            <a:r>
              <a:rPr lang="pl-PL" sz="2000" dirty="0"/>
              <a:t>rolnicze, JST z wyłączeniem województw, ich związki bądź ich  jednostki organizacyjne, organizacje pozarządowe, spółdzielnie, kościoły, związki wyznaniowe.</a:t>
            </a:r>
          </a:p>
          <a:p>
            <a:pPr marL="12700" marR="36195" indent="0">
              <a:spcBef>
                <a:spcPts val="600"/>
              </a:spcBef>
              <a:buClr>
                <a:srgbClr val="EFA12D"/>
              </a:buClr>
              <a:buNone/>
              <a:tabLst>
                <a:tab pos="279400" algn="l"/>
                <a:tab pos="280035" algn="l"/>
              </a:tabLst>
            </a:pPr>
            <a:r>
              <a:rPr lang="pl-PL" sz="2000" b="1" dirty="0"/>
              <a:t>Jednostki organizacyjne nieposiadające osobowości prawnej</a:t>
            </a:r>
            <a:r>
              <a:rPr lang="pl-PL" sz="2000" dirty="0"/>
              <a:t>, którym ustawy przyznają zdolność  prawną, jeżeli siedziba tej jednostki lub jej oddziału znajduje się na obszarze wiejskim objętym </a:t>
            </a:r>
            <a:r>
              <a:rPr lang="pl-PL" sz="2000" dirty="0" smtClean="0"/>
              <a:t>LSR.</a:t>
            </a:r>
            <a:endParaRPr lang="pl-PL" sz="2000" dirty="0"/>
          </a:p>
        </p:txBody>
      </p:sp>
      <p:sp>
        <p:nvSpPr>
          <p:cNvPr id="4" name="Symbol zastępczy numeru slajdu 3"/>
          <p:cNvSpPr>
            <a:spLocks noGrp="1"/>
          </p:cNvSpPr>
          <p:nvPr>
            <p:ph type="sldNum" sz="quarter" idx="12"/>
          </p:nvPr>
        </p:nvSpPr>
        <p:spPr/>
        <p:txBody>
          <a:bodyPr/>
          <a:lstStyle/>
          <a:p>
            <a:fld id="{6644DB17-9F8C-4852-B4A4-F7E18995029A}" type="slidenum">
              <a:rPr lang="pl-PL" smtClean="0"/>
              <a:pPr/>
              <a:t>6</a:t>
            </a:fld>
            <a:endParaRPr lang="pl-PL"/>
          </a:p>
        </p:txBody>
      </p:sp>
      <p:sp>
        <p:nvSpPr>
          <p:cNvPr id="5" name="Symbol zastępczy stopki 4"/>
          <p:cNvSpPr>
            <a:spLocks noGrp="1"/>
          </p:cNvSpPr>
          <p:nvPr>
            <p:ph type="ftr" sz="quarter" idx="11"/>
          </p:nvPr>
        </p:nvSpPr>
        <p:spPr/>
        <p:txBody>
          <a:bodyPr/>
          <a:lstStyle/>
          <a:p>
            <a:r>
              <a:rPr lang="pl-PL" smtClean="0"/>
              <a:t>Zasady ubiegania się o środki z PROW 2014-2020 za pośrednictwem LGD "Zielone Sąsiedztwo"</a:t>
            </a:r>
            <a:endParaRPr lang="pl-PL"/>
          </a:p>
        </p:txBody>
      </p:sp>
      <p:pic>
        <p:nvPicPr>
          <p:cNvPr id="6" name="Obraz 5" descr="LOGOZS.jpg"/>
          <p:cNvPicPr>
            <a:picLocks noChangeAspect="1"/>
          </p:cNvPicPr>
          <p:nvPr/>
        </p:nvPicPr>
        <p:blipFill>
          <a:blip r:embed="rId2" cstate="print"/>
          <a:stretch>
            <a:fillRect/>
          </a:stretch>
        </p:blipFill>
        <p:spPr>
          <a:xfrm>
            <a:off x="9928781" y="20884"/>
            <a:ext cx="2184561" cy="1720645"/>
          </a:xfrm>
          <a:prstGeom prst="rect">
            <a:avLst/>
          </a:prstGeom>
        </p:spPr>
      </p:pic>
    </p:spTree>
    <p:extLst>
      <p:ext uri="{BB962C8B-B14F-4D97-AF65-F5344CB8AC3E}">
        <p14:creationId xmlns:p14="http://schemas.microsoft.com/office/powerpoint/2010/main" val="15301952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95402" y="982133"/>
            <a:ext cx="9757408" cy="915248"/>
          </a:xfrm>
        </p:spPr>
        <p:txBody>
          <a:bodyPr>
            <a:normAutofit/>
          </a:bodyPr>
          <a:lstStyle/>
          <a:p>
            <a:r>
              <a:rPr lang="pl-PL" dirty="0" smtClean="0"/>
              <a:t>Zakres wsparcia PROW 2014-2020</a:t>
            </a:r>
            <a:endParaRPr lang="pl-PL" dirty="0"/>
          </a:p>
        </p:txBody>
      </p:sp>
      <p:sp>
        <p:nvSpPr>
          <p:cNvPr id="3" name="Symbol zastępczy zawartości 2"/>
          <p:cNvSpPr>
            <a:spLocks noGrp="1"/>
          </p:cNvSpPr>
          <p:nvPr>
            <p:ph sz="half" idx="1"/>
          </p:nvPr>
        </p:nvSpPr>
        <p:spPr>
          <a:xfrm>
            <a:off x="1218819" y="1721619"/>
            <a:ext cx="9754362" cy="4149213"/>
          </a:xfrm>
        </p:spPr>
        <p:txBody>
          <a:bodyPr>
            <a:noAutofit/>
          </a:bodyPr>
          <a:lstStyle/>
          <a:p>
            <a:pPr lvl="0">
              <a:buFont typeface="Wingdings" panose="05000000000000000000" pitchFamily="2" charset="2"/>
              <a:buChar char="ü"/>
            </a:pPr>
            <a:r>
              <a:rPr lang="pl-PL" sz="2000" dirty="0"/>
              <a:t>wzmocnienia kapitału społecznego, w tym przez podnoszenie wiedzy społeczności lokalnej w zakresie ochrony środowiska i zmian klimatycznych, także z wykorzystaniem rozwiązań innowacyjnych;</a:t>
            </a:r>
          </a:p>
          <a:p>
            <a:pPr lvl="0">
              <a:buFont typeface="Wingdings" panose="05000000000000000000" pitchFamily="2" charset="2"/>
              <a:buChar char="ü"/>
            </a:pPr>
            <a:r>
              <a:rPr lang="pl-PL" sz="2000" dirty="0">
                <a:solidFill>
                  <a:srgbClr val="FF0000"/>
                </a:solidFill>
              </a:rPr>
              <a:t>rozwoju przedsiębiorczości na obszarze wiejskim objętym LSR przez podejmowanie i rozwijanie działalności gospodarczej, tworzenie lub rozwój inkubatorów przetwórstwa lokalnego produktów rolnych oraz podnoszenie kompetencji osób zaangażowanych w realizację tych projektów;</a:t>
            </a:r>
          </a:p>
          <a:p>
            <a:pPr lvl="0">
              <a:buFont typeface="Wingdings" panose="05000000000000000000" pitchFamily="2" charset="2"/>
              <a:buChar char="ü"/>
            </a:pPr>
            <a:r>
              <a:rPr lang="pl-PL" sz="2000" dirty="0"/>
              <a:t>wspierania współpracy między podmiotami wykonującymi działalność gospodarczą na obszarze wiejskim objętym LSR;</a:t>
            </a:r>
          </a:p>
          <a:p>
            <a:pPr lvl="0">
              <a:buFont typeface="Wingdings" panose="05000000000000000000" pitchFamily="2" charset="2"/>
              <a:buChar char="ü"/>
            </a:pPr>
            <a:r>
              <a:rPr lang="pl-PL" sz="2000" dirty="0"/>
              <a:t>rozwoju rynków zbytu produktów i usług lokalnych;</a:t>
            </a:r>
          </a:p>
          <a:p>
            <a:pPr lvl="0">
              <a:buFont typeface="Wingdings" panose="05000000000000000000" pitchFamily="2" charset="2"/>
              <a:buChar char="ü"/>
            </a:pPr>
            <a:r>
              <a:rPr lang="pl-PL" sz="2000" dirty="0"/>
              <a:t>zachowania dziedzictwa lokalnego;</a:t>
            </a:r>
          </a:p>
          <a:p>
            <a:pPr lvl="0">
              <a:buFont typeface="Wingdings" panose="05000000000000000000" pitchFamily="2" charset="2"/>
              <a:buChar char="ü"/>
            </a:pPr>
            <a:r>
              <a:rPr lang="pl-PL" sz="2000" dirty="0"/>
              <a:t>budowy lub przebudowy ogólnodostępnej i niekomercyjnej infrastruktury turystycznej lub rekreacyjnej, lub kulturalnej;</a:t>
            </a:r>
          </a:p>
          <a:p>
            <a:pPr lvl="0">
              <a:buFont typeface="Wingdings" panose="05000000000000000000" pitchFamily="2" charset="2"/>
              <a:buChar char="ü"/>
            </a:pPr>
            <a:r>
              <a:rPr lang="pl-PL" sz="2000" dirty="0" smtClean="0"/>
              <a:t>promowania </a:t>
            </a:r>
            <a:r>
              <a:rPr lang="pl-PL" sz="2000" dirty="0"/>
              <a:t>obszaru objętego LSR, w tym produktów lub usług lokalnych.</a:t>
            </a:r>
          </a:p>
        </p:txBody>
      </p:sp>
      <p:sp>
        <p:nvSpPr>
          <p:cNvPr id="4" name="Symbol zastępczy numeru slajdu 3"/>
          <p:cNvSpPr>
            <a:spLocks noGrp="1"/>
          </p:cNvSpPr>
          <p:nvPr>
            <p:ph type="sldNum" sz="quarter" idx="12"/>
          </p:nvPr>
        </p:nvSpPr>
        <p:spPr/>
        <p:txBody>
          <a:bodyPr/>
          <a:lstStyle/>
          <a:p>
            <a:fld id="{6644DB17-9F8C-4852-B4A4-F7E18995029A}" type="slidenum">
              <a:rPr lang="pl-PL" smtClean="0"/>
              <a:pPr/>
              <a:t>7</a:t>
            </a:fld>
            <a:endParaRPr lang="pl-PL"/>
          </a:p>
        </p:txBody>
      </p:sp>
      <p:sp>
        <p:nvSpPr>
          <p:cNvPr id="5" name="Symbol zastępczy stopki 4"/>
          <p:cNvSpPr>
            <a:spLocks noGrp="1"/>
          </p:cNvSpPr>
          <p:nvPr>
            <p:ph type="ftr" sz="quarter" idx="11"/>
          </p:nvPr>
        </p:nvSpPr>
        <p:spPr/>
        <p:txBody>
          <a:bodyPr/>
          <a:lstStyle/>
          <a:p>
            <a:r>
              <a:rPr lang="pl-PL" smtClean="0"/>
              <a:t>Zasady ubiegania się o środki z PROW 2014-2020 za pośrednictwem LGD "Zielone Sąsiedztwo"</a:t>
            </a:r>
            <a:endParaRPr lang="pl-PL"/>
          </a:p>
        </p:txBody>
      </p:sp>
      <p:pic>
        <p:nvPicPr>
          <p:cNvPr id="6" name="Obraz 5" descr="LOGOZS.jpg"/>
          <p:cNvPicPr>
            <a:picLocks noChangeAspect="1"/>
          </p:cNvPicPr>
          <p:nvPr/>
        </p:nvPicPr>
        <p:blipFill>
          <a:blip r:embed="rId2" cstate="print"/>
          <a:stretch>
            <a:fillRect/>
          </a:stretch>
        </p:blipFill>
        <p:spPr>
          <a:xfrm>
            <a:off x="9928781" y="60212"/>
            <a:ext cx="2184561" cy="1720645"/>
          </a:xfrm>
          <a:prstGeom prst="rect">
            <a:avLst/>
          </a:prstGeom>
        </p:spPr>
      </p:pic>
    </p:spTree>
    <p:extLst>
      <p:ext uri="{BB962C8B-B14F-4D97-AF65-F5344CB8AC3E}">
        <p14:creationId xmlns:p14="http://schemas.microsoft.com/office/powerpoint/2010/main" val="11224272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95402" y="982133"/>
            <a:ext cx="9757408" cy="915248"/>
          </a:xfrm>
        </p:spPr>
        <p:txBody>
          <a:bodyPr>
            <a:normAutofit/>
          </a:bodyPr>
          <a:lstStyle/>
          <a:p>
            <a:r>
              <a:rPr lang="pl-PL" dirty="0" smtClean="0"/>
              <a:t>Wysokość wsparcia</a:t>
            </a:r>
            <a:endParaRPr lang="pl-PL" dirty="0"/>
          </a:p>
        </p:txBody>
      </p:sp>
      <p:sp>
        <p:nvSpPr>
          <p:cNvPr id="3" name="Symbol zastępczy zawartości 2"/>
          <p:cNvSpPr>
            <a:spLocks noGrp="1"/>
          </p:cNvSpPr>
          <p:nvPr>
            <p:ph sz="half" idx="1"/>
          </p:nvPr>
        </p:nvSpPr>
        <p:spPr>
          <a:xfrm>
            <a:off x="1298448" y="2383283"/>
            <a:ext cx="9754362" cy="3487165"/>
          </a:xfrm>
        </p:spPr>
        <p:txBody>
          <a:bodyPr>
            <a:normAutofit fontScale="92500" lnSpcReduction="10000"/>
          </a:bodyPr>
          <a:lstStyle/>
          <a:p>
            <a:pPr marL="0" indent="0">
              <a:lnSpc>
                <a:spcPct val="100000"/>
              </a:lnSpc>
              <a:buNone/>
            </a:pPr>
            <a:r>
              <a:rPr lang="pl-PL" spc="-5" dirty="0">
                <a:solidFill>
                  <a:srgbClr val="404040"/>
                </a:solidFill>
                <a:cs typeface="Calibri"/>
              </a:rPr>
              <a:t>Limit </a:t>
            </a:r>
            <a:r>
              <a:rPr lang="pl-PL" dirty="0">
                <a:solidFill>
                  <a:srgbClr val="404040"/>
                </a:solidFill>
                <a:cs typeface="Calibri"/>
              </a:rPr>
              <a:t>na </a:t>
            </a:r>
            <a:r>
              <a:rPr lang="pl-PL" spc="-5" dirty="0">
                <a:solidFill>
                  <a:srgbClr val="404040"/>
                </a:solidFill>
                <a:cs typeface="Calibri"/>
              </a:rPr>
              <a:t>operację </a:t>
            </a:r>
            <a:r>
              <a:rPr lang="pl-PL" dirty="0">
                <a:solidFill>
                  <a:srgbClr val="404040"/>
                </a:solidFill>
                <a:cs typeface="Calibri"/>
              </a:rPr>
              <a:t>i </a:t>
            </a:r>
            <a:r>
              <a:rPr lang="pl-PL" spc="-10" dirty="0">
                <a:solidFill>
                  <a:srgbClr val="404040"/>
                </a:solidFill>
                <a:cs typeface="Calibri"/>
              </a:rPr>
              <a:t>beneficjenta:</a:t>
            </a:r>
            <a:endParaRPr lang="pl-PL" dirty="0">
              <a:cs typeface="Calibri"/>
            </a:endParaRPr>
          </a:p>
          <a:p>
            <a:pPr marL="355600" marR="30480" indent="-342900">
              <a:spcBef>
                <a:spcPts val="600"/>
              </a:spcBef>
              <a:buClr>
                <a:srgbClr val="EFA12D"/>
              </a:buClr>
              <a:tabLst>
                <a:tab pos="354965" algn="l"/>
                <a:tab pos="355600" algn="l"/>
              </a:tabLst>
            </a:pPr>
            <a:r>
              <a:rPr lang="pl-PL" u="heavy" spc="-10" dirty="0">
                <a:solidFill>
                  <a:srgbClr val="404040"/>
                </a:solidFill>
                <a:cs typeface="Calibri"/>
              </a:rPr>
              <a:t>rozpoczęcie </a:t>
            </a:r>
            <a:r>
              <a:rPr lang="pl-PL" u="heavy" dirty="0">
                <a:solidFill>
                  <a:srgbClr val="404040"/>
                </a:solidFill>
                <a:cs typeface="Calibri"/>
              </a:rPr>
              <a:t>działalności </a:t>
            </a:r>
            <a:r>
              <a:rPr lang="pl-PL" u="heavy" spc="-5" dirty="0">
                <a:solidFill>
                  <a:srgbClr val="404040"/>
                </a:solidFill>
                <a:cs typeface="Calibri"/>
              </a:rPr>
              <a:t>gospodarczej: </a:t>
            </a:r>
            <a:r>
              <a:rPr lang="pl-PL" dirty="0">
                <a:solidFill>
                  <a:srgbClr val="404040"/>
                </a:solidFill>
                <a:cs typeface="Calibri"/>
              </a:rPr>
              <a:t>50 </a:t>
            </a:r>
            <a:r>
              <a:rPr lang="pl-PL" spc="-5" dirty="0">
                <a:solidFill>
                  <a:srgbClr val="404040"/>
                </a:solidFill>
                <a:cs typeface="Calibri"/>
              </a:rPr>
              <a:t>tys.</a:t>
            </a:r>
            <a:r>
              <a:rPr lang="pl-PL" spc="-120" dirty="0">
                <a:solidFill>
                  <a:srgbClr val="404040"/>
                </a:solidFill>
                <a:cs typeface="Calibri"/>
              </a:rPr>
              <a:t> </a:t>
            </a:r>
            <a:r>
              <a:rPr lang="pl-PL" dirty="0">
                <a:solidFill>
                  <a:srgbClr val="404040"/>
                </a:solidFill>
                <a:cs typeface="Calibri"/>
              </a:rPr>
              <a:t>zł</a:t>
            </a:r>
            <a:endParaRPr lang="pl-PL" dirty="0">
              <a:cs typeface="Calibri"/>
            </a:endParaRPr>
          </a:p>
          <a:p>
            <a:pPr marL="355600" marR="30480" indent="-342900">
              <a:spcBef>
                <a:spcPts val="600"/>
              </a:spcBef>
              <a:buClr>
                <a:srgbClr val="EFA12D"/>
              </a:buClr>
              <a:tabLst>
                <a:tab pos="354965" algn="l"/>
                <a:tab pos="355600" algn="l"/>
              </a:tabLst>
            </a:pPr>
            <a:r>
              <a:rPr lang="pl-PL" u="heavy" spc="-15" dirty="0" smtClean="0">
                <a:solidFill>
                  <a:srgbClr val="404040"/>
                </a:solidFill>
                <a:cs typeface="Calibri"/>
              </a:rPr>
              <a:t>rozwijanie </a:t>
            </a:r>
            <a:r>
              <a:rPr lang="pl-PL" u="heavy" dirty="0">
                <a:solidFill>
                  <a:srgbClr val="404040"/>
                </a:solidFill>
                <a:cs typeface="Calibri"/>
              </a:rPr>
              <a:t>działalności </a:t>
            </a:r>
            <a:r>
              <a:rPr lang="pl-PL" u="heavy" spc="-10" dirty="0">
                <a:solidFill>
                  <a:srgbClr val="404040"/>
                </a:solidFill>
                <a:cs typeface="Calibri"/>
              </a:rPr>
              <a:t>gospodarczej </a:t>
            </a:r>
            <a:r>
              <a:rPr lang="pl-PL" u="heavy" dirty="0">
                <a:solidFill>
                  <a:srgbClr val="404040"/>
                </a:solidFill>
                <a:cs typeface="Calibri"/>
              </a:rPr>
              <a:t>i inne </a:t>
            </a:r>
            <a:r>
              <a:rPr lang="pl-PL" u="heavy" spc="-15" dirty="0">
                <a:solidFill>
                  <a:srgbClr val="404040"/>
                </a:solidFill>
                <a:cs typeface="Calibri"/>
              </a:rPr>
              <a:t>zakresy </a:t>
            </a:r>
            <a:r>
              <a:rPr lang="pl-PL" b="1" spc="-10" dirty="0" smtClean="0">
                <a:solidFill>
                  <a:srgbClr val="404040"/>
                </a:solidFill>
                <a:cs typeface="Calibri"/>
              </a:rPr>
              <a:t>: </a:t>
            </a:r>
            <a:r>
              <a:rPr lang="pl-PL" spc="-10" dirty="0" smtClean="0">
                <a:solidFill>
                  <a:srgbClr val="404040"/>
                </a:solidFill>
                <a:cs typeface="Calibri"/>
              </a:rPr>
              <a:t>do </a:t>
            </a:r>
            <a:r>
              <a:rPr lang="pl-PL" dirty="0" smtClean="0">
                <a:solidFill>
                  <a:srgbClr val="404040"/>
                </a:solidFill>
                <a:cs typeface="Calibri"/>
              </a:rPr>
              <a:t>100 </a:t>
            </a:r>
            <a:r>
              <a:rPr lang="pl-PL" spc="-5" dirty="0">
                <a:solidFill>
                  <a:srgbClr val="404040"/>
                </a:solidFill>
                <a:cs typeface="Calibri"/>
              </a:rPr>
              <a:t>tys.</a:t>
            </a:r>
            <a:r>
              <a:rPr lang="pl-PL" spc="-100" dirty="0">
                <a:solidFill>
                  <a:srgbClr val="404040"/>
                </a:solidFill>
                <a:cs typeface="Calibri"/>
              </a:rPr>
              <a:t> </a:t>
            </a:r>
            <a:r>
              <a:rPr lang="pl-PL" dirty="0" smtClean="0">
                <a:solidFill>
                  <a:srgbClr val="404040"/>
                </a:solidFill>
                <a:cs typeface="Calibri"/>
              </a:rPr>
              <a:t>zł</a:t>
            </a:r>
            <a:endParaRPr lang="pl-PL" dirty="0">
              <a:cs typeface="Calibri"/>
            </a:endParaRPr>
          </a:p>
          <a:p>
            <a:pPr marL="355600" marR="30480" indent="-342900">
              <a:spcBef>
                <a:spcPts val="600"/>
              </a:spcBef>
              <a:buClr>
                <a:srgbClr val="EFA12D"/>
              </a:buClr>
              <a:tabLst>
                <a:tab pos="354965" algn="l"/>
                <a:tab pos="355600" algn="l"/>
              </a:tabLst>
            </a:pPr>
            <a:r>
              <a:rPr lang="pl-PL" spc="-5" dirty="0" smtClean="0">
                <a:solidFill>
                  <a:srgbClr val="404040"/>
                </a:solidFill>
                <a:cs typeface="Calibri"/>
              </a:rPr>
              <a:t>Jednostki </a:t>
            </a:r>
            <a:r>
              <a:rPr lang="pl-PL" spc="-15" dirty="0">
                <a:solidFill>
                  <a:srgbClr val="404040"/>
                </a:solidFill>
                <a:cs typeface="Calibri"/>
              </a:rPr>
              <a:t>sektora </a:t>
            </a:r>
            <a:r>
              <a:rPr lang="pl-PL" dirty="0">
                <a:solidFill>
                  <a:srgbClr val="404040"/>
                </a:solidFill>
                <a:cs typeface="Calibri"/>
              </a:rPr>
              <a:t>finansów </a:t>
            </a:r>
            <a:r>
              <a:rPr lang="pl-PL" spc="-5" dirty="0">
                <a:solidFill>
                  <a:srgbClr val="404040"/>
                </a:solidFill>
                <a:cs typeface="Calibri"/>
              </a:rPr>
              <a:t>publicznych </a:t>
            </a:r>
            <a:r>
              <a:rPr lang="pl-PL" dirty="0">
                <a:solidFill>
                  <a:srgbClr val="404040"/>
                </a:solidFill>
                <a:cs typeface="Calibri"/>
              </a:rPr>
              <a:t>(JSFP) – nie </a:t>
            </a:r>
            <a:r>
              <a:rPr lang="pl-PL" spc="-5" dirty="0">
                <a:solidFill>
                  <a:srgbClr val="404040"/>
                </a:solidFill>
                <a:cs typeface="Calibri"/>
              </a:rPr>
              <a:t>określono</a:t>
            </a:r>
            <a:r>
              <a:rPr lang="pl-PL" spc="-10" dirty="0">
                <a:solidFill>
                  <a:srgbClr val="404040"/>
                </a:solidFill>
                <a:cs typeface="Calibri"/>
              </a:rPr>
              <a:t> </a:t>
            </a:r>
            <a:r>
              <a:rPr lang="pl-PL" spc="-25" dirty="0" smtClean="0">
                <a:solidFill>
                  <a:srgbClr val="404040"/>
                </a:solidFill>
                <a:cs typeface="Calibri"/>
              </a:rPr>
              <a:t>limitów</a:t>
            </a:r>
            <a:endParaRPr lang="pl-PL" spc="-25" dirty="0">
              <a:solidFill>
                <a:srgbClr val="404040"/>
              </a:solidFill>
              <a:cs typeface="Calibri"/>
            </a:endParaRPr>
          </a:p>
          <a:p>
            <a:pPr marL="355600" marR="30480" indent="-342900">
              <a:spcBef>
                <a:spcPts val="600"/>
              </a:spcBef>
              <a:buClr>
                <a:srgbClr val="EFA12D"/>
              </a:buClr>
              <a:tabLst>
                <a:tab pos="354965" algn="l"/>
                <a:tab pos="355600" algn="l"/>
              </a:tabLst>
            </a:pPr>
            <a:r>
              <a:rPr lang="pl-PL" dirty="0" smtClean="0">
                <a:solidFill>
                  <a:srgbClr val="404040"/>
                </a:solidFill>
                <a:cs typeface="Calibri"/>
              </a:rPr>
              <a:t>Projekty grantowe :do 10 tys. zł</a:t>
            </a:r>
          </a:p>
          <a:p>
            <a:pPr marL="355600" marR="30480" indent="-342900">
              <a:spcBef>
                <a:spcPts val="600"/>
              </a:spcBef>
              <a:buClr>
                <a:srgbClr val="EFA12D"/>
              </a:buClr>
              <a:tabLst>
                <a:tab pos="354965" algn="l"/>
                <a:tab pos="355600" algn="l"/>
              </a:tabLst>
            </a:pPr>
            <a:endParaRPr lang="pl-PL" dirty="0">
              <a:cs typeface="Calibri"/>
            </a:endParaRPr>
          </a:p>
          <a:p>
            <a:pPr marL="0" indent="0">
              <a:buNone/>
            </a:pPr>
            <a:r>
              <a:rPr lang="pl-PL" b="1" spc="-10" dirty="0">
                <a:solidFill>
                  <a:srgbClr val="404040"/>
                </a:solidFill>
                <a:cs typeface="Calibri"/>
              </a:rPr>
              <a:t>Całkowita wartość </a:t>
            </a:r>
            <a:r>
              <a:rPr lang="pl-PL" b="1" spc="-5" dirty="0">
                <a:solidFill>
                  <a:srgbClr val="404040"/>
                </a:solidFill>
                <a:cs typeface="Calibri"/>
              </a:rPr>
              <a:t>operacji </a:t>
            </a:r>
            <a:r>
              <a:rPr lang="pl-PL" dirty="0" smtClean="0">
                <a:solidFill>
                  <a:srgbClr val="404040"/>
                </a:solidFill>
                <a:cs typeface="Calibri"/>
              </a:rPr>
              <a:t>wynosi </a:t>
            </a:r>
            <a:r>
              <a:rPr lang="pl-PL" spc="-5" dirty="0">
                <a:solidFill>
                  <a:srgbClr val="404040"/>
                </a:solidFill>
                <a:cs typeface="Calibri"/>
              </a:rPr>
              <a:t>co najmniej </a:t>
            </a:r>
            <a:r>
              <a:rPr lang="pl-PL" dirty="0">
                <a:solidFill>
                  <a:srgbClr val="404040"/>
                </a:solidFill>
                <a:cs typeface="Calibri"/>
              </a:rPr>
              <a:t>50 </a:t>
            </a:r>
            <a:r>
              <a:rPr lang="pl-PL" spc="-5" dirty="0">
                <a:solidFill>
                  <a:srgbClr val="404040"/>
                </a:solidFill>
                <a:cs typeface="Calibri"/>
              </a:rPr>
              <a:t>tys.</a:t>
            </a:r>
            <a:r>
              <a:rPr lang="pl-PL" dirty="0">
                <a:solidFill>
                  <a:srgbClr val="404040"/>
                </a:solidFill>
                <a:cs typeface="Calibri"/>
              </a:rPr>
              <a:t> </a:t>
            </a:r>
            <a:r>
              <a:rPr lang="pl-PL" dirty="0" smtClean="0">
                <a:solidFill>
                  <a:srgbClr val="404040"/>
                </a:solidFill>
                <a:cs typeface="Calibri"/>
              </a:rPr>
              <a:t>zł.</a:t>
            </a:r>
            <a:endParaRPr lang="pl-PL" dirty="0">
              <a:cs typeface="Calibri"/>
            </a:endParaRPr>
          </a:p>
          <a:p>
            <a:pPr marL="0" indent="0">
              <a:buNone/>
            </a:pPr>
            <a:endParaRPr lang="pl-PL" dirty="0"/>
          </a:p>
        </p:txBody>
      </p:sp>
      <p:sp>
        <p:nvSpPr>
          <p:cNvPr id="4" name="Symbol zastępczy numeru slajdu 3"/>
          <p:cNvSpPr>
            <a:spLocks noGrp="1"/>
          </p:cNvSpPr>
          <p:nvPr>
            <p:ph type="sldNum" sz="quarter" idx="12"/>
          </p:nvPr>
        </p:nvSpPr>
        <p:spPr/>
        <p:txBody>
          <a:bodyPr/>
          <a:lstStyle/>
          <a:p>
            <a:fld id="{6644DB17-9F8C-4852-B4A4-F7E18995029A}" type="slidenum">
              <a:rPr lang="pl-PL" smtClean="0"/>
              <a:pPr/>
              <a:t>8</a:t>
            </a:fld>
            <a:endParaRPr lang="pl-PL"/>
          </a:p>
        </p:txBody>
      </p:sp>
      <p:sp>
        <p:nvSpPr>
          <p:cNvPr id="5" name="Symbol zastępczy stopki 4"/>
          <p:cNvSpPr>
            <a:spLocks noGrp="1"/>
          </p:cNvSpPr>
          <p:nvPr>
            <p:ph type="ftr" sz="quarter" idx="11"/>
          </p:nvPr>
        </p:nvSpPr>
        <p:spPr>
          <a:xfrm>
            <a:off x="1582995" y="5870448"/>
            <a:ext cx="8849032" cy="851027"/>
          </a:xfrm>
        </p:spPr>
        <p:txBody>
          <a:bodyPr/>
          <a:lstStyle/>
          <a:p>
            <a:r>
              <a:rPr lang="pl-PL" smtClean="0"/>
              <a:t>Zasady ubiegania się o środki z PROW 2014-2020 za pośrednictwem LGD "Zielone Sąsiedztwo"</a:t>
            </a:r>
            <a:endParaRPr lang="pl-PL" dirty="0"/>
          </a:p>
        </p:txBody>
      </p:sp>
      <p:pic>
        <p:nvPicPr>
          <p:cNvPr id="6" name="Obraz 5" descr="LOGOZS.jpg"/>
          <p:cNvPicPr>
            <a:picLocks noChangeAspect="1"/>
          </p:cNvPicPr>
          <p:nvPr/>
        </p:nvPicPr>
        <p:blipFill>
          <a:blip r:embed="rId2" cstate="print"/>
          <a:stretch>
            <a:fillRect/>
          </a:stretch>
        </p:blipFill>
        <p:spPr>
          <a:xfrm>
            <a:off x="9928781" y="20884"/>
            <a:ext cx="2184561" cy="1720645"/>
          </a:xfrm>
          <a:prstGeom prst="rect">
            <a:avLst/>
          </a:prstGeom>
        </p:spPr>
      </p:pic>
    </p:spTree>
    <p:extLst>
      <p:ext uri="{BB962C8B-B14F-4D97-AF65-F5344CB8AC3E}">
        <p14:creationId xmlns:p14="http://schemas.microsoft.com/office/powerpoint/2010/main" val="1538788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95402" y="982133"/>
            <a:ext cx="9757408" cy="915248"/>
          </a:xfrm>
        </p:spPr>
        <p:txBody>
          <a:bodyPr>
            <a:normAutofit/>
          </a:bodyPr>
          <a:lstStyle/>
          <a:p>
            <a:r>
              <a:rPr lang="pl-PL" dirty="0" smtClean="0"/>
              <a:t>Intensywność pomocy</a:t>
            </a:r>
            <a:endParaRPr lang="pl-PL" dirty="0"/>
          </a:p>
        </p:txBody>
      </p:sp>
      <p:sp>
        <p:nvSpPr>
          <p:cNvPr id="3" name="Symbol zastępczy zawartości 2"/>
          <p:cNvSpPr>
            <a:spLocks noGrp="1"/>
          </p:cNvSpPr>
          <p:nvPr>
            <p:ph sz="half" idx="1"/>
          </p:nvPr>
        </p:nvSpPr>
        <p:spPr>
          <a:xfrm>
            <a:off x="1298448" y="2369574"/>
            <a:ext cx="9754362" cy="3500874"/>
          </a:xfrm>
        </p:spPr>
        <p:txBody>
          <a:bodyPr>
            <a:normAutofit lnSpcReduction="10000"/>
          </a:bodyPr>
          <a:lstStyle/>
          <a:p>
            <a:pPr marL="0" indent="0">
              <a:lnSpc>
                <a:spcPct val="100000"/>
              </a:lnSpc>
              <a:buNone/>
            </a:pPr>
            <a:r>
              <a:rPr lang="pl-PL" spc="-5" dirty="0">
                <a:solidFill>
                  <a:srgbClr val="404040"/>
                </a:solidFill>
                <a:cs typeface="Calibri"/>
              </a:rPr>
              <a:t>Intensywność pomocy </a:t>
            </a:r>
            <a:r>
              <a:rPr lang="pl-PL" dirty="0">
                <a:solidFill>
                  <a:srgbClr val="404040"/>
                </a:solidFill>
                <a:cs typeface="Calibri"/>
              </a:rPr>
              <a:t>wynosi </a:t>
            </a:r>
            <a:r>
              <a:rPr lang="pl-PL" b="1" dirty="0">
                <a:solidFill>
                  <a:srgbClr val="404040"/>
                </a:solidFill>
                <a:cs typeface="Calibri"/>
              </a:rPr>
              <a:t>do 100%</a:t>
            </a:r>
            <a:r>
              <a:rPr lang="pl-PL" dirty="0">
                <a:solidFill>
                  <a:srgbClr val="404040"/>
                </a:solidFill>
                <a:cs typeface="Calibri"/>
              </a:rPr>
              <a:t>, z</a:t>
            </a:r>
            <a:r>
              <a:rPr lang="pl-PL" spc="-110" dirty="0">
                <a:solidFill>
                  <a:srgbClr val="404040"/>
                </a:solidFill>
                <a:cs typeface="Calibri"/>
              </a:rPr>
              <a:t> </a:t>
            </a:r>
            <a:r>
              <a:rPr lang="pl-PL" spc="-5" dirty="0">
                <a:solidFill>
                  <a:srgbClr val="404040"/>
                </a:solidFill>
                <a:cs typeface="Calibri"/>
              </a:rPr>
              <a:t>wyjątkiem:</a:t>
            </a:r>
            <a:endParaRPr lang="pl-PL" dirty="0">
              <a:cs typeface="Calibri"/>
            </a:endParaRPr>
          </a:p>
          <a:p>
            <a:pPr marL="12700" marR="5080">
              <a:lnSpc>
                <a:spcPct val="100000"/>
              </a:lnSpc>
              <a:spcBef>
                <a:spcPts val="600"/>
              </a:spcBef>
              <a:buChar char="-"/>
              <a:tabLst>
                <a:tab pos="148590" algn="l"/>
              </a:tabLst>
            </a:pPr>
            <a:r>
              <a:rPr lang="pl-PL" spc="-5" dirty="0">
                <a:solidFill>
                  <a:srgbClr val="404040"/>
                </a:solidFill>
                <a:cs typeface="Calibri"/>
              </a:rPr>
              <a:t>podmiotu wykonującego </a:t>
            </a:r>
            <a:r>
              <a:rPr lang="pl-PL" dirty="0">
                <a:solidFill>
                  <a:srgbClr val="404040"/>
                </a:solidFill>
                <a:cs typeface="Calibri"/>
              </a:rPr>
              <a:t>działalność </a:t>
            </a:r>
            <a:r>
              <a:rPr lang="pl-PL" spc="-5" dirty="0">
                <a:solidFill>
                  <a:srgbClr val="404040"/>
                </a:solidFill>
                <a:cs typeface="Calibri"/>
              </a:rPr>
              <a:t>gospodarczą, </a:t>
            </a:r>
            <a:r>
              <a:rPr lang="pl-PL" dirty="0">
                <a:solidFill>
                  <a:srgbClr val="404040"/>
                </a:solidFill>
                <a:cs typeface="Calibri"/>
              </a:rPr>
              <a:t>do </a:t>
            </a:r>
            <a:r>
              <a:rPr lang="pl-PL" spc="-15" dirty="0">
                <a:solidFill>
                  <a:srgbClr val="404040"/>
                </a:solidFill>
                <a:cs typeface="Calibri"/>
              </a:rPr>
              <a:t>której </a:t>
            </a:r>
            <a:r>
              <a:rPr lang="pl-PL" spc="-10" dirty="0">
                <a:solidFill>
                  <a:srgbClr val="404040"/>
                </a:solidFill>
                <a:cs typeface="Calibri"/>
              </a:rPr>
              <a:t>stosuje </a:t>
            </a:r>
            <a:r>
              <a:rPr lang="pl-PL" spc="-5" dirty="0">
                <a:solidFill>
                  <a:srgbClr val="404040"/>
                </a:solidFill>
                <a:cs typeface="Calibri"/>
              </a:rPr>
              <a:t>się </a:t>
            </a:r>
            <a:r>
              <a:rPr lang="pl-PL" spc="-15" dirty="0">
                <a:solidFill>
                  <a:srgbClr val="404040"/>
                </a:solidFill>
                <a:cs typeface="Calibri"/>
              </a:rPr>
              <a:t>przepisy </a:t>
            </a:r>
            <a:r>
              <a:rPr lang="pl-PL" spc="-10" dirty="0">
                <a:solidFill>
                  <a:srgbClr val="404040"/>
                </a:solidFill>
                <a:cs typeface="Calibri"/>
              </a:rPr>
              <a:t>ustawy </a:t>
            </a:r>
            <a:r>
              <a:rPr lang="pl-PL" dirty="0">
                <a:solidFill>
                  <a:srgbClr val="404040"/>
                </a:solidFill>
                <a:cs typeface="Calibri"/>
              </a:rPr>
              <a:t>z dnia 2 </a:t>
            </a:r>
            <a:r>
              <a:rPr lang="pl-PL" spc="-5" dirty="0">
                <a:solidFill>
                  <a:srgbClr val="404040"/>
                </a:solidFill>
                <a:cs typeface="Calibri"/>
              </a:rPr>
              <a:t>lipca  </a:t>
            </a:r>
            <a:r>
              <a:rPr lang="pl-PL" dirty="0">
                <a:solidFill>
                  <a:srgbClr val="404040"/>
                </a:solidFill>
                <a:cs typeface="Calibri"/>
              </a:rPr>
              <a:t>2004 </a:t>
            </a:r>
            <a:r>
              <a:rPr lang="pl-PL" spc="-105" dirty="0">
                <a:solidFill>
                  <a:srgbClr val="404040"/>
                </a:solidFill>
                <a:cs typeface="Calibri"/>
              </a:rPr>
              <a:t>r. </a:t>
            </a:r>
            <a:r>
              <a:rPr lang="pl-PL" dirty="0">
                <a:solidFill>
                  <a:srgbClr val="404040"/>
                </a:solidFill>
                <a:cs typeface="Calibri"/>
              </a:rPr>
              <a:t>o </a:t>
            </a:r>
            <a:r>
              <a:rPr lang="pl-PL" spc="-5" dirty="0">
                <a:solidFill>
                  <a:srgbClr val="404040"/>
                </a:solidFill>
                <a:cs typeface="Calibri"/>
              </a:rPr>
              <a:t>swobodzie </a:t>
            </a:r>
            <a:r>
              <a:rPr lang="pl-PL" dirty="0">
                <a:solidFill>
                  <a:srgbClr val="404040"/>
                </a:solidFill>
                <a:cs typeface="Calibri"/>
              </a:rPr>
              <a:t>działalności </a:t>
            </a:r>
            <a:r>
              <a:rPr lang="pl-PL" spc="-5" dirty="0">
                <a:solidFill>
                  <a:srgbClr val="404040"/>
                </a:solidFill>
                <a:cs typeface="Calibri"/>
              </a:rPr>
              <a:t>gospodarczej </a:t>
            </a:r>
            <a:r>
              <a:rPr lang="pl-PL" dirty="0">
                <a:solidFill>
                  <a:srgbClr val="404040"/>
                </a:solidFill>
                <a:cs typeface="Calibri"/>
              </a:rPr>
              <a:t>- </a:t>
            </a:r>
            <a:r>
              <a:rPr lang="pl-PL" b="1" dirty="0">
                <a:solidFill>
                  <a:srgbClr val="404040"/>
                </a:solidFill>
                <a:cs typeface="Calibri"/>
              </a:rPr>
              <a:t>do</a:t>
            </a:r>
            <a:r>
              <a:rPr lang="pl-PL" b="1" spc="-10" dirty="0">
                <a:solidFill>
                  <a:srgbClr val="404040"/>
                </a:solidFill>
                <a:cs typeface="Calibri"/>
              </a:rPr>
              <a:t> </a:t>
            </a:r>
            <a:r>
              <a:rPr lang="pl-PL" b="1" dirty="0">
                <a:solidFill>
                  <a:srgbClr val="404040"/>
                </a:solidFill>
                <a:cs typeface="Calibri"/>
              </a:rPr>
              <a:t>70%</a:t>
            </a:r>
            <a:endParaRPr lang="pl-PL" dirty="0">
              <a:cs typeface="Calibri"/>
            </a:endParaRPr>
          </a:p>
          <a:p>
            <a:pPr marL="147955" indent="-135255">
              <a:lnSpc>
                <a:spcPct val="100000"/>
              </a:lnSpc>
              <a:spcBef>
                <a:spcPts val="600"/>
              </a:spcBef>
              <a:buChar char="-"/>
              <a:tabLst>
                <a:tab pos="148590" algn="l"/>
              </a:tabLst>
            </a:pPr>
            <a:r>
              <a:rPr lang="pl-PL" spc="-5" dirty="0" smtClean="0">
                <a:solidFill>
                  <a:srgbClr val="404040"/>
                </a:solidFill>
                <a:cs typeface="Calibri"/>
              </a:rPr>
              <a:t>  jednostek </a:t>
            </a:r>
            <a:r>
              <a:rPr lang="pl-PL" spc="-15" dirty="0">
                <a:solidFill>
                  <a:srgbClr val="404040"/>
                </a:solidFill>
                <a:cs typeface="Calibri"/>
              </a:rPr>
              <a:t>sektora </a:t>
            </a:r>
            <a:r>
              <a:rPr lang="pl-PL" dirty="0">
                <a:solidFill>
                  <a:srgbClr val="404040"/>
                </a:solidFill>
                <a:cs typeface="Calibri"/>
              </a:rPr>
              <a:t>finansów </a:t>
            </a:r>
            <a:r>
              <a:rPr lang="pl-PL" spc="-5" dirty="0">
                <a:solidFill>
                  <a:srgbClr val="404040"/>
                </a:solidFill>
                <a:cs typeface="Calibri"/>
              </a:rPr>
              <a:t>publicznych </a:t>
            </a:r>
            <a:r>
              <a:rPr lang="pl-PL" b="1" dirty="0">
                <a:solidFill>
                  <a:srgbClr val="404040"/>
                </a:solidFill>
                <a:cs typeface="Calibri"/>
              </a:rPr>
              <a:t>–</a:t>
            </a:r>
            <a:r>
              <a:rPr lang="pl-PL" b="1" spc="-30" dirty="0">
                <a:solidFill>
                  <a:srgbClr val="404040"/>
                </a:solidFill>
                <a:cs typeface="Calibri"/>
              </a:rPr>
              <a:t> </a:t>
            </a:r>
            <a:r>
              <a:rPr lang="pl-PL" b="1" dirty="0" smtClean="0">
                <a:solidFill>
                  <a:srgbClr val="404040"/>
                </a:solidFill>
                <a:cs typeface="Calibri"/>
              </a:rPr>
              <a:t>63,63%.</a:t>
            </a:r>
          </a:p>
          <a:p>
            <a:pPr marL="147955" indent="-135255">
              <a:lnSpc>
                <a:spcPct val="100000"/>
              </a:lnSpc>
              <a:spcBef>
                <a:spcPts val="600"/>
              </a:spcBef>
              <a:buChar char="-"/>
              <a:tabLst>
                <a:tab pos="148590" algn="l"/>
              </a:tabLst>
            </a:pPr>
            <a:endParaRPr lang="pl-PL" b="1" dirty="0">
              <a:solidFill>
                <a:srgbClr val="404040"/>
              </a:solidFill>
              <a:cs typeface="Calibri"/>
            </a:endParaRPr>
          </a:p>
          <a:p>
            <a:pPr marL="12700" indent="0">
              <a:spcBef>
                <a:spcPts val="600"/>
              </a:spcBef>
              <a:buNone/>
              <a:tabLst>
                <a:tab pos="148590" algn="l"/>
              </a:tabLst>
            </a:pPr>
            <a:r>
              <a:rPr lang="pl-PL" spc="-10" dirty="0">
                <a:solidFill>
                  <a:srgbClr val="404040"/>
                </a:solidFill>
                <a:cs typeface="Calibri"/>
              </a:rPr>
              <a:t>Pomoc </a:t>
            </a:r>
            <a:r>
              <a:rPr lang="pl-PL" dirty="0">
                <a:solidFill>
                  <a:srgbClr val="404040"/>
                </a:solidFill>
                <a:cs typeface="Calibri"/>
              </a:rPr>
              <a:t>ma </a:t>
            </a:r>
            <a:r>
              <a:rPr lang="pl-PL" spc="-10" dirty="0">
                <a:solidFill>
                  <a:srgbClr val="404040"/>
                </a:solidFill>
                <a:cs typeface="Calibri"/>
              </a:rPr>
              <a:t>formę </a:t>
            </a:r>
            <a:r>
              <a:rPr lang="pl-PL" spc="-5" dirty="0">
                <a:solidFill>
                  <a:srgbClr val="404040"/>
                </a:solidFill>
                <a:cs typeface="Calibri"/>
              </a:rPr>
              <a:t>refundacji </a:t>
            </a:r>
            <a:r>
              <a:rPr lang="pl-PL" spc="-10" dirty="0">
                <a:solidFill>
                  <a:srgbClr val="404040"/>
                </a:solidFill>
                <a:cs typeface="Calibri"/>
              </a:rPr>
              <a:t>części </a:t>
            </a:r>
            <a:r>
              <a:rPr lang="pl-PL" dirty="0">
                <a:solidFill>
                  <a:srgbClr val="404040"/>
                </a:solidFill>
                <a:cs typeface="Calibri"/>
              </a:rPr>
              <a:t>lub </a:t>
            </a:r>
            <a:r>
              <a:rPr lang="pl-PL" spc="-5" dirty="0">
                <a:solidFill>
                  <a:srgbClr val="404040"/>
                </a:solidFill>
                <a:cs typeface="Calibri"/>
              </a:rPr>
              <a:t>całości </a:t>
            </a:r>
            <a:r>
              <a:rPr lang="pl-PL" spc="-20" dirty="0">
                <a:solidFill>
                  <a:srgbClr val="404040"/>
                </a:solidFill>
                <a:cs typeface="Calibri"/>
              </a:rPr>
              <a:t>kosztów</a:t>
            </a:r>
            <a:r>
              <a:rPr lang="pl-PL" spc="100" dirty="0">
                <a:solidFill>
                  <a:srgbClr val="404040"/>
                </a:solidFill>
                <a:cs typeface="Calibri"/>
              </a:rPr>
              <a:t> </a:t>
            </a:r>
            <a:r>
              <a:rPr lang="pl-PL" spc="-15" dirty="0">
                <a:solidFill>
                  <a:srgbClr val="404040"/>
                </a:solidFill>
                <a:cs typeface="Calibri"/>
              </a:rPr>
              <a:t>kwalifikowalnych</a:t>
            </a:r>
            <a:r>
              <a:rPr lang="pl-PL" spc="-15" dirty="0">
                <a:solidFill>
                  <a:srgbClr val="404040"/>
                </a:solidFill>
                <a:latin typeface="Calibri"/>
                <a:cs typeface="Calibri"/>
              </a:rPr>
              <a:t>.</a:t>
            </a:r>
            <a:endParaRPr lang="pl-PL" dirty="0">
              <a:latin typeface="Calibri"/>
              <a:cs typeface="Calibri"/>
            </a:endParaRPr>
          </a:p>
          <a:p>
            <a:pPr marL="147955" indent="-135255">
              <a:lnSpc>
                <a:spcPct val="100000"/>
              </a:lnSpc>
              <a:spcBef>
                <a:spcPts val="600"/>
              </a:spcBef>
              <a:buChar char="-"/>
              <a:tabLst>
                <a:tab pos="148590" algn="l"/>
              </a:tabLst>
            </a:pPr>
            <a:endParaRPr lang="pl-PL" dirty="0"/>
          </a:p>
        </p:txBody>
      </p:sp>
      <p:sp>
        <p:nvSpPr>
          <p:cNvPr id="4" name="Symbol zastępczy numeru slajdu 3"/>
          <p:cNvSpPr>
            <a:spLocks noGrp="1"/>
          </p:cNvSpPr>
          <p:nvPr>
            <p:ph type="sldNum" sz="quarter" idx="12"/>
          </p:nvPr>
        </p:nvSpPr>
        <p:spPr/>
        <p:txBody>
          <a:bodyPr/>
          <a:lstStyle/>
          <a:p>
            <a:fld id="{6644DB17-9F8C-4852-B4A4-F7E18995029A}" type="slidenum">
              <a:rPr lang="pl-PL" smtClean="0"/>
              <a:pPr/>
              <a:t>9</a:t>
            </a:fld>
            <a:endParaRPr lang="pl-PL"/>
          </a:p>
        </p:txBody>
      </p:sp>
      <p:sp>
        <p:nvSpPr>
          <p:cNvPr id="5" name="Symbol zastępczy stopki 4"/>
          <p:cNvSpPr>
            <a:spLocks noGrp="1"/>
          </p:cNvSpPr>
          <p:nvPr>
            <p:ph type="ftr" sz="quarter" idx="11"/>
          </p:nvPr>
        </p:nvSpPr>
        <p:spPr/>
        <p:txBody>
          <a:bodyPr/>
          <a:lstStyle/>
          <a:p>
            <a:r>
              <a:rPr lang="pl-PL" smtClean="0"/>
              <a:t>Zasady ubiegania się o środki z PROW 2014-2020 za pośrednictwem LGD "Zielone Sąsiedztwo"</a:t>
            </a:r>
            <a:endParaRPr lang="pl-PL"/>
          </a:p>
        </p:txBody>
      </p:sp>
      <p:pic>
        <p:nvPicPr>
          <p:cNvPr id="6" name="Obraz 5" descr="LOGOZS.jpg"/>
          <p:cNvPicPr>
            <a:picLocks noChangeAspect="1"/>
          </p:cNvPicPr>
          <p:nvPr/>
        </p:nvPicPr>
        <p:blipFill>
          <a:blip r:embed="rId2" cstate="print"/>
          <a:stretch>
            <a:fillRect/>
          </a:stretch>
        </p:blipFill>
        <p:spPr>
          <a:xfrm>
            <a:off x="9928781" y="20884"/>
            <a:ext cx="2184561" cy="1720645"/>
          </a:xfrm>
          <a:prstGeom prst="rect">
            <a:avLst/>
          </a:prstGeom>
        </p:spPr>
      </p:pic>
    </p:spTree>
    <p:extLst>
      <p:ext uri="{BB962C8B-B14F-4D97-AF65-F5344CB8AC3E}">
        <p14:creationId xmlns:p14="http://schemas.microsoft.com/office/powerpoint/2010/main" val="1637052975"/>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2161</TotalTime>
  <Words>3108</Words>
  <Application>Microsoft Office PowerPoint</Application>
  <PresentationFormat>Panoramiczny</PresentationFormat>
  <Paragraphs>367</Paragraphs>
  <Slides>38</Slides>
  <Notes>0</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38</vt:i4>
      </vt:variant>
    </vt:vector>
  </HeadingPairs>
  <TitlesOfParts>
    <vt:vector size="46" baseType="lpstr">
      <vt:lpstr>Arial</vt:lpstr>
      <vt:lpstr>Calibri</vt:lpstr>
      <vt:lpstr>Calibri Light</vt:lpstr>
      <vt:lpstr>Garamond</vt:lpstr>
      <vt:lpstr>Lucida Sans Unicode</vt:lpstr>
      <vt:lpstr>Times New Roman</vt:lpstr>
      <vt:lpstr>Wingdings</vt:lpstr>
      <vt:lpstr>Motyw pakietu Office</vt:lpstr>
      <vt:lpstr>Obowiązujące przepisy regulujące problematykę PROW 2014-2020 Szkolenie dla Rady Oceniającej</vt:lpstr>
      <vt:lpstr>Program Rozwoju Obszarów Wiejskich,  oś 4 Leader</vt:lpstr>
      <vt:lpstr>Lokalna Strategia Rozwoju (LSR)</vt:lpstr>
      <vt:lpstr>Prezentacja programu PowerPoint</vt:lpstr>
      <vt:lpstr>Prezentacja programu PowerPoint</vt:lpstr>
      <vt:lpstr>Beneficjenci PROW 2014-2020</vt:lpstr>
      <vt:lpstr>Zakres wsparcia PROW 2014-2020</vt:lpstr>
      <vt:lpstr>Wysokość wsparcia</vt:lpstr>
      <vt:lpstr>Intensywność pomocy</vt:lpstr>
      <vt:lpstr>Podział środków w LSR</vt:lpstr>
      <vt:lpstr>Harmonogram naborów w 2017 r.</vt:lpstr>
      <vt:lpstr>Nabór 1/2017</vt:lpstr>
      <vt:lpstr>Wnioskodawcy</vt:lpstr>
      <vt:lpstr>Zobowiązania umowne</vt:lpstr>
      <vt:lpstr>Nabór 2/2017</vt:lpstr>
      <vt:lpstr>Wnioskodawcy</vt:lpstr>
      <vt:lpstr>Zobowiązania umowne</vt:lpstr>
      <vt:lpstr>Osiągnięcie co najmniej 30% zakładanego w biznesplanie, ilościowego lub wartościowego poziomu sprzedaży  produktów lub usług do dnia, w którym upłynie rok od dnia wypłaty płatności końcowej. </vt:lpstr>
      <vt:lpstr>Co można sfinansować?</vt:lpstr>
      <vt:lpstr>Prezentacja programu PowerPoint</vt:lpstr>
      <vt:lpstr>Prezentacja programu PowerPoint</vt:lpstr>
      <vt:lpstr>Zestawienie przewidywanych wydatków niezbędnych do realizacji Projektu</vt:lpstr>
      <vt:lpstr>Preferowane specjalizacje</vt:lpstr>
      <vt:lpstr>Wyłączenia ze wsparcia</vt:lpstr>
      <vt:lpstr>Grupy defaworyzowane</vt:lpstr>
      <vt:lpstr>Zawartość wniosku</vt:lpstr>
      <vt:lpstr>Załączniki do wniosku - podejmowanie działalności</vt:lpstr>
      <vt:lpstr>Załączniki do wniosku – rozwijanie  działalności </vt:lpstr>
      <vt:lpstr>Pozostałe załączniki (jeśli dotyczą)</vt:lpstr>
      <vt:lpstr>Biznesplan</vt:lpstr>
      <vt:lpstr>Podstawowe elementy w biznesplanie</vt:lpstr>
      <vt:lpstr>Składanie wniosków</vt:lpstr>
      <vt:lpstr>Prezentacja programu PowerPoint</vt:lpstr>
      <vt:lpstr>Prezentacja programu PowerPoint</vt:lpstr>
      <vt:lpstr>Prezentacja programu PowerPoint</vt:lpstr>
      <vt:lpstr>Procedura oceny wniosków</vt:lpstr>
      <vt:lpstr>Prezentacja programu PowerPoint</vt:lpstr>
      <vt:lpstr>Prezentacja programu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Sylwia Dąbrówka</dc:creator>
  <cp:lastModifiedBy>Sylwia Dąbrówka</cp:lastModifiedBy>
  <cp:revision>86</cp:revision>
  <dcterms:created xsi:type="dcterms:W3CDTF">2016-10-17T11:48:28Z</dcterms:created>
  <dcterms:modified xsi:type="dcterms:W3CDTF">2017-03-08T10:06:41Z</dcterms:modified>
</cp:coreProperties>
</file>