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24"/>
  </p:notesMasterIdLst>
  <p:sldIdLst>
    <p:sldId id="256" r:id="rId2"/>
    <p:sldId id="329" r:id="rId3"/>
    <p:sldId id="333" r:id="rId4"/>
    <p:sldId id="320" r:id="rId5"/>
    <p:sldId id="332" r:id="rId6"/>
    <p:sldId id="330" r:id="rId7"/>
    <p:sldId id="336" r:id="rId8"/>
    <p:sldId id="337" r:id="rId9"/>
    <p:sldId id="338" r:id="rId10"/>
    <p:sldId id="339" r:id="rId11"/>
    <p:sldId id="340" r:id="rId12"/>
    <p:sldId id="341" r:id="rId13"/>
    <p:sldId id="334" r:id="rId14"/>
    <p:sldId id="342" r:id="rId15"/>
    <p:sldId id="343" r:id="rId16"/>
    <p:sldId id="344" r:id="rId17"/>
    <p:sldId id="345" r:id="rId18"/>
    <p:sldId id="347" r:id="rId19"/>
    <p:sldId id="348" r:id="rId20"/>
    <p:sldId id="349" r:id="rId21"/>
    <p:sldId id="331" r:id="rId22"/>
    <p:sldId id="271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BBCF-80A3-45F7-9CCE-8872514C8B07}" type="datetimeFigureOut">
              <a:rPr lang="pl-PL" smtClean="0"/>
              <a:t>2017-03-08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76894-85FD-491A-A05A-D8D118B2B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59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D540-BE03-4B2E-9D9B-26511BD4D951}" type="datetime1">
              <a:rPr lang="pl-PL" smtClean="0"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859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A76D8-7C7F-4368-832F-5BD46EC383CF}" type="datetime1">
              <a:rPr lang="pl-PL" smtClean="0"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923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E771-4E9B-4719-8C82-029CC5D612C2}" type="datetime1">
              <a:rPr lang="pl-PL" smtClean="0"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9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FE1A7-F837-49D8-B264-231A920D0B1D}" type="datetime1">
              <a:rPr lang="pl-PL" smtClean="0"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05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2127-96D4-4902-8F4E-99A52559A470}" type="datetime1">
              <a:rPr lang="pl-PL" smtClean="0"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09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7201-5651-4F6E-ACAB-B7CD47B11A62}" type="datetime1">
              <a:rPr lang="pl-PL" smtClean="0"/>
              <a:t>2017-03-08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98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9649-4A1C-487E-8769-F19CFB68B3BA}" type="datetime1">
              <a:rPr lang="pl-PL" smtClean="0"/>
              <a:t>2017-03-08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70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002D-7B7B-46A1-98F8-F26BE2F616C9}" type="datetime1">
              <a:rPr lang="pl-PL" smtClean="0"/>
              <a:t>2017-03-08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9844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04BE-870A-4764-9514-C83082F773D5}" type="datetime1">
              <a:rPr lang="pl-PL" smtClean="0"/>
              <a:t>2017-03-08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25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0DF13-E611-4DF6-BCA3-38588943ECA5}" type="datetime1">
              <a:rPr lang="pl-PL" smtClean="0"/>
              <a:t>2017-03-08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85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F502-D3C1-4DE1-9EAD-0B77E176A800}" type="datetime1">
              <a:rPr lang="pl-PL" smtClean="0"/>
              <a:t>2017-03-08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05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427C-976E-4B35-8505-AF1AF5597A81}" type="datetime1">
              <a:rPr lang="pl-PL" smtClean="0"/>
              <a:t>2017-03-08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4DB17-9F8C-4852-B4A4-F7E18995029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9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42481" y="1871133"/>
            <a:ext cx="10561834" cy="2752238"/>
          </a:xfrm>
        </p:spPr>
        <p:txBody>
          <a:bodyPr>
            <a:normAutofit/>
          </a:bodyPr>
          <a:lstStyle/>
          <a:p>
            <a:pPr lvl="0"/>
            <a:r>
              <a:rPr lang="pl-PL" sz="4900" b="1" dirty="0"/>
              <a:t>Proces oceny i wyboru operacji do dofinansowania</a:t>
            </a:r>
            <a:r>
              <a:rPr lang="pl-PL" sz="4900" b="1" dirty="0" smtClean="0"/>
              <a:t>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sz="2800" b="1" i="1" dirty="0" smtClean="0"/>
              <a:t>Szkolenie dla Rady Oceniającej</a:t>
            </a:r>
            <a:endParaRPr lang="pl-PL" sz="2800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00964" y="4982036"/>
            <a:ext cx="6726905" cy="494889"/>
          </a:xfrm>
        </p:spPr>
        <p:txBody>
          <a:bodyPr>
            <a:normAutofit/>
          </a:bodyPr>
          <a:lstStyle/>
          <a:p>
            <a:r>
              <a:rPr lang="pl-PL" dirty="0" smtClean="0"/>
              <a:t>Podkowa Leśna, 6 i 7 marca 2017 r.</a:t>
            </a:r>
            <a:endParaRPr lang="pl-PL" dirty="0"/>
          </a:p>
        </p:txBody>
      </p:sp>
      <p:pic>
        <p:nvPicPr>
          <p:cNvPr id="5" name="Obraz 4" descr="P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40286" y="21884"/>
            <a:ext cx="2951714" cy="1386348"/>
          </a:xfrm>
          <a:prstGeom prst="rect">
            <a:avLst/>
          </a:prstGeom>
        </p:spPr>
      </p:pic>
      <p:pic>
        <p:nvPicPr>
          <p:cNvPr id="6" name="Obraz 5" descr="LOGO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4306" y="5606707"/>
            <a:ext cx="1435919" cy="1130985"/>
          </a:xfrm>
          <a:prstGeom prst="rect">
            <a:avLst/>
          </a:prstGeom>
        </p:spPr>
      </p:pic>
      <p:pic>
        <p:nvPicPr>
          <p:cNvPr id="7" name="Obraz 6" descr="milanowe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0105" y="0"/>
            <a:ext cx="1090824" cy="1238865"/>
          </a:xfrm>
          <a:prstGeom prst="rect">
            <a:avLst/>
          </a:prstGeom>
        </p:spPr>
      </p:pic>
      <p:pic>
        <p:nvPicPr>
          <p:cNvPr id="8" name="Obraz 7" descr="podkow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07544" y="0"/>
            <a:ext cx="1123377" cy="1238865"/>
          </a:xfrm>
          <a:prstGeom prst="rect">
            <a:avLst/>
          </a:prstGeom>
        </p:spPr>
      </p:pic>
      <p:pic>
        <p:nvPicPr>
          <p:cNvPr id="20" name="Obraz 19" descr="C:\Users\Anna\AppData\Local\Temp\Rar$DI00.736\PROW-2014-2020-logo-kolo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9190" y="5682788"/>
            <a:ext cx="1495425" cy="978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Obraz 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2775" y="5762625"/>
            <a:ext cx="1209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94" y="-23541"/>
            <a:ext cx="993809" cy="1262406"/>
          </a:xfrm>
          <a:prstGeom prst="rect">
            <a:avLst/>
          </a:prstGeom>
        </p:spPr>
      </p:pic>
      <p:pic>
        <p:nvPicPr>
          <p:cNvPr id="1026" name="Picture 2" descr="Znalezione obrazy dla zapytania leader znak graficzn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83" y="5762625"/>
            <a:ext cx="893910" cy="8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2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10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999138"/>
              </p:ext>
            </p:extLst>
          </p:nvPr>
        </p:nvGraphicFramePr>
        <p:xfrm>
          <a:off x="1428109" y="698643"/>
          <a:ext cx="8455629" cy="498296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5595">
                  <a:extLst>
                    <a:ext uri="{9D8B030D-6E8A-4147-A177-3AD203B41FA5}">
                      <a16:colId xmlns:a16="http://schemas.microsoft.com/office/drawing/2014/main" val="3820726959"/>
                    </a:ext>
                  </a:extLst>
                </a:gridCol>
                <a:gridCol w="3898367">
                  <a:extLst>
                    <a:ext uri="{9D8B030D-6E8A-4147-A177-3AD203B41FA5}">
                      <a16:colId xmlns:a16="http://schemas.microsoft.com/office/drawing/2014/main" val="213315974"/>
                    </a:ext>
                  </a:extLst>
                </a:gridCol>
                <a:gridCol w="626995">
                  <a:extLst>
                    <a:ext uri="{9D8B030D-6E8A-4147-A177-3AD203B41FA5}">
                      <a16:colId xmlns:a16="http://schemas.microsoft.com/office/drawing/2014/main" val="4134949031"/>
                    </a:ext>
                  </a:extLst>
                </a:gridCol>
                <a:gridCol w="3274672">
                  <a:extLst>
                    <a:ext uri="{9D8B030D-6E8A-4147-A177-3AD203B41FA5}">
                      <a16:colId xmlns:a16="http://schemas.microsoft.com/office/drawing/2014/main" val="2533392908"/>
                    </a:ext>
                  </a:extLst>
                </a:gridCol>
              </a:tblGrid>
              <a:tr h="155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jest innowacyjny tzn. Zakłada wprowadzenie na rynek lokalny produktu/usługi niedostępnej w ciągu ostatnich 12 miesięcy na terenie danej LGD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Tak- 8pkt.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 innowacyjne na obszarze LGD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345308"/>
                  </a:ext>
                </a:extLst>
              </a:tr>
              <a:tr h="3425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przedstawił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posiadane doświadczenie w realizacji projektów o podobnym charakterze,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kwalifikacje odpowiednie do przedmiotu operacji, lub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podmiot ubiegający się o dofinansowanie wykonuje działalność odpowiednią do przedmiotu operacji,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które to elementy w realny sposób zwiększają szanse utrzymania działalności w wymaganym okresie trwałości projektu.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każdy element po 2 pkt, max. 6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powinien załączyć kserokopie dokumentów potwierdzających przedstawione kwalifikacje ( max 3 dokumenty), umiejętności i doświadczenie.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doświadczenie wnioskodawcy w odniesieniu do zakresu tematycznego i zasięgu projektu, zaplecze techniczno-organizacyjne, zaangażowana kadra.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809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812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11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377383"/>
              </p:ext>
            </p:extLst>
          </p:nvPr>
        </p:nvGraphicFramePr>
        <p:xfrm>
          <a:off x="1304817" y="688369"/>
          <a:ext cx="8599470" cy="55845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6748">
                  <a:extLst>
                    <a:ext uri="{9D8B030D-6E8A-4147-A177-3AD203B41FA5}">
                      <a16:colId xmlns:a16="http://schemas.microsoft.com/office/drawing/2014/main" val="167933751"/>
                    </a:ext>
                  </a:extLst>
                </a:gridCol>
                <a:gridCol w="3964683">
                  <a:extLst>
                    <a:ext uri="{9D8B030D-6E8A-4147-A177-3AD203B41FA5}">
                      <a16:colId xmlns:a16="http://schemas.microsoft.com/office/drawing/2014/main" val="948989417"/>
                    </a:ext>
                  </a:extLst>
                </a:gridCol>
                <a:gridCol w="637661">
                  <a:extLst>
                    <a:ext uri="{9D8B030D-6E8A-4147-A177-3AD203B41FA5}">
                      <a16:colId xmlns:a16="http://schemas.microsoft.com/office/drawing/2014/main" val="1272454626"/>
                    </a:ext>
                  </a:extLst>
                </a:gridCol>
                <a:gridCol w="3330378">
                  <a:extLst>
                    <a:ext uri="{9D8B030D-6E8A-4147-A177-3AD203B41FA5}">
                      <a16:colId xmlns:a16="http://schemas.microsoft.com/office/drawing/2014/main" val="1897310586"/>
                    </a:ext>
                  </a:extLst>
                </a:gridCol>
              </a:tblGrid>
              <a:tr h="3143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szczegółowo opisał wyniki analizy rynku lokalnego, uwzględniając następujące elementy: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rzetelna ocena konkurencji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plany działań promocyjnych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-strategia utrzymania firmy w perspektywie 5 lat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-strategia utrzymania miejsc pracy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-opis docelowej grupy klientów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Brak szczegółowego opisu – 0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 opis z uwzględnieniem 3 elementów - pkt5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Szczegółowy opis z uwzględnieniem 5 elementów - pkt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41737"/>
                  </a:ext>
                </a:extLst>
              </a:tr>
              <a:tr h="1047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prowadzonej działalności kultywowane będą tradycje artystyczne lub rzemieślnicze lub kulinarne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 umożliwiające kultywowanie tradycji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466024"/>
                  </a:ext>
                </a:extLst>
              </a:tr>
              <a:tr h="1047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wziął udział w szkoleniu/doradztwie przeprowadzonym przez LGD w ramach danego naboru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Tak- 4pkt.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Karty Oceny Formalnej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277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84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12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80837"/>
              </p:ext>
            </p:extLst>
          </p:nvPr>
        </p:nvGraphicFramePr>
        <p:xfrm>
          <a:off x="1356188" y="832208"/>
          <a:ext cx="8702212" cy="49315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74713">
                  <a:extLst>
                    <a:ext uri="{9D8B030D-6E8A-4147-A177-3AD203B41FA5}">
                      <a16:colId xmlns:a16="http://schemas.microsoft.com/office/drawing/2014/main" val="32023401"/>
                    </a:ext>
                  </a:extLst>
                </a:gridCol>
                <a:gridCol w="4012051">
                  <a:extLst>
                    <a:ext uri="{9D8B030D-6E8A-4147-A177-3AD203B41FA5}">
                      <a16:colId xmlns:a16="http://schemas.microsoft.com/office/drawing/2014/main" val="2035748559"/>
                    </a:ext>
                  </a:extLst>
                </a:gridCol>
                <a:gridCol w="645280">
                  <a:extLst>
                    <a:ext uri="{9D8B030D-6E8A-4147-A177-3AD203B41FA5}">
                      <a16:colId xmlns:a16="http://schemas.microsoft.com/office/drawing/2014/main" val="2970723831"/>
                    </a:ext>
                  </a:extLst>
                </a:gridCol>
                <a:gridCol w="3370168">
                  <a:extLst>
                    <a:ext uri="{9D8B030D-6E8A-4147-A177-3AD203B41FA5}">
                      <a16:colId xmlns:a16="http://schemas.microsoft.com/office/drawing/2014/main" val="1946066773"/>
                    </a:ext>
                  </a:extLst>
                </a:gridCol>
              </a:tblGrid>
              <a:tr h="1315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na etapie doradztwa złożył w Biurze LGD wypełnioną fiszkę projektową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Tak- 4pkt.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Karty Oceny Formalnej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2816"/>
                  </a:ext>
                </a:extLst>
              </a:tr>
              <a:tr h="1643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projektu przewidziano wykorzystanie spójnej wizualizacji zgodnej z wytycznymi PROW 2014-2020 z wykorzystaniem logo LGD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Tak- 5pkt.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projekty, w których przewidziano spójną wizualizację zgodną z wytycznymi PROW 2014-2020 oraz wykorzystanie logo LGD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267173"/>
                  </a:ext>
                </a:extLst>
              </a:tr>
              <a:tr h="1643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Powstanie lub modernizacja obiektów infrastruktury kulturalnej, turystycznej lub rekreacyjnej  w miejscowościach poniżej 5 tys. mieszkańców.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Tak-5 pkt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 pkt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realizowane w miejscowościach poniżej 5 tys. mieszkańców.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330694"/>
                  </a:ext>
                </a:extLst>
              </a:tr>
              <a:tr h="3287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PUNKTÓW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331243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1252228" y="5875410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Kryterium minimalne  punktów: 50% (50pkt.)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42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Omówienie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Karta oceny według lokalnych kryteriów wyboru operacji Przedsiębiorca </a:t>
            </a:r>
            <a:r>
              <a:rPr lang="pl-PL" dirty="0" smtClean="0"/>
              <a:t>kontynuacja.</a:t>
            </a:r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315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14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207216"/>
              </p:ext>
            </p:extLst>
          </p:nvPr>
        </p:nvGraphicFramePr>
        <p:xfrm>
          <a:off x="1202076" y="811658"/>
          <a:ext cx="8948790" cy="50754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0483">
                  <a:extLst>
                    <a:ext uri="{9D8B030D-6E8A-4147-A177-3AD203B41FA5}">
                      <a16:colId xmlns:a16="http://schemas.microsoft.com/office/drawing/2014/main" val="1845519220"/>
                    </a:ext>
                  </a:extLst>
                </a:gridCol>
                <a:gridCol w="3996045">
                  <a:extLst>
                    <a:ext uri="{9D8B030D-6E8A-4147-A177-3AD203B41FA5}">
                      <a16:colId xmlns:a16="http://schemas.microsoft.com/office/drawing/2014/main" val="3297958282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991975550"/>
                    </a:ext>
                  </a:extLst>
                </a:gridCol>
                <a:gridCol w="3582337">
                  <a:extLst>
                    <a:ext uri="{9D8B030D-6E8A-4147-A177-3AD203B41FA5}">
                      <a16:colId xmlns:a16="http://schemas.microsoft.com/office/drawing/2014/main" val="1403163777"/>
                    </a:ext>
                  </a:extLst>
                </a:gridCol>
              </a:tblGrid>
              <a:tr h="1691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Zasięg oddziaływania operacji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miejscowość-0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miejscowości – 1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Obszar gminy – 2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Obszar 2 gmin – 3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Obszar LGD – 5 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o zasięgu obejmującym więcej niż dwie miejscowości lub cały obszar LGD.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160994"/>
                  </a:ext>
                </a:extLst>
              </a:tr>
              <a:tr h="1127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Powiązania operacji z innymi przedsięwzięciami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tym kryterium ocenia się projekty pod kątem związków z innymi przedsięwzięciami realizowanymi na obszarze LGD.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334788"/>
                  </a:ext>
                </a:extLst>
              </a:tr>
              <a:tr h="1127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Wykorzystanie lokalnych zasobów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związane z wykorzystaniem lokalnych zasobów (pracy, surowców, walorów przyrodniczych i kulturowych i innych).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835202"/>
                  </a:ext>
                </a:extLst>
              </a:tr>
              <a:tr h="1127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Wpływ operacji na promocję obszaru – max.  pkt.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Promowane będą projekty przyczyniające się do upowszechnienia wiedzy o tym obszarze, promocji jego walorów, poprawy wizerunku, budowaniu marki.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58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08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15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52907"/>
              </p:ext>
            </p:extLst>
          </p:nvPr>
        </p:nvGraphicFramePr>
        <p:xfrm>
          <a:off x="1089061" y="595901"/>
          <a:ext cx="8969338" cy="527064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2092">
                  <a:extLst>
                    <a:ext uri="{9D8B030D-6E8A-4147-A177-3AD203B41FA5}">
                      <a16:colId xmlns:a16="http://schemas.microsoft.com/office/drawing/2014/main" val="2411495538"/>
                    </a:ext>
                  </a:extLst>
                </a:gridCol>
                <a:gridCol w="4005220">
                  <a:extLst>
                    <a:ext uri="{9D8B030D-6E8A-4147-A177-3AD203B41FA5}">
                      <a16:colId xmlns:a16="http://schemas.microsoft.com/office/drawing/2014/main" val="4014859805"/>
                    </a:ext>
                  </a:extLst>
                </a:gridCol>
                <a:gridCol w="671464">
                  <a:extLst>
                    <a:ext uri="{9D8B030D-6E8A-4147-A177-3AD203B41FA5}">
                      <a16:colId xmlns:a16="http://schemas.microsoft.com/office/drawing/2014/main" val="2385641919"/>
                    </a:ext>
                  </a:extLst>
                </a:gridCol>
                <a:gridCol w="3590562">
                  <a:extLst>
                    <a:ext uri="{9D8B030D-6E8A-4147-A177-3AD203B41FA5}">
                      <a16:colId xmlns:a16="http://schemas.microsoft.com/office/drawing/2014/main" val="241703450"/>
                    </a:ext>
                  </a:extLst>
                </a:gridCol>
              </a:tblGrid>
              <a:tr h="5270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Wnioskodawca w ramach projektu rozwija działalność gospodarczą nieuciążliwą dla mieszkańców wpisującą się w jeden z zakresów preferowanych działalności.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turystyczne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gastronomiczne i hotelowe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lokalna twórczość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produkcja i wprowadzanie na rynek produktów i usług lokalnych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mobilne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szkoleniowe, coachingowe, konsultingowe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ogrodnicze (z wyłączeniem działalności rolniczej)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IT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szkoły, kursy językowe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zdrowotne, w tym rehabilitacyjne i opiekuńcze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opiekuńcze dla dzieci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sportowe, rekreacyjne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z zakresu mediacji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związane z ekologią, zdrową żywnością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wydawnicze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424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81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16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96715"/>
              </p:ext>
            </p:extLst>
          </p:nvPr>
        </p:nvGraphicFramePr>
        <p:xfrm>
          <a:off x="1058238" y="657546"/>
          <a:ext cx="8979614" cy="51165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2896">
                  <a:extLst>
                    <a:ext uri="{9D8B030D-6E8A-4147-A177-3AD203B41FA5}">
                      <a16:colId xmlns:a16="http://schemas.microsoft.com/office/drawing/2014/main" val="4253482465"/>
                    </a:ext>
                  </a:extLst>
                </a:gridCol>
                <a:gridCol w="4009809">
                  <a:extLst>
                    <a:ext uri="{9D8B030D-6E8A-4147-A177-3AD203B41FA5}">
                      <a16:colId xmlns:a16="http://schemas.microsoft.com/office/drawing/2014/main" val="3013408463"/>
                    </a:ext>
                  </a:extLst>
                </a:gridCol>
                <a:gridCol w="672233">
                  <a:extLst>
                    <a:ext uri="{9D8B030D-6E8A-4147-A177-3AD203B41FA5}">
                      <a16:colId xmlns:a16="http://schemas.microsoft.com/office/drawing/2014/main" val="2689679558"/>
                    </a:ext>
                  </a:extLst>
                </a:gridCol>
                <a:gridCol w="3594676">
                  <a:extLst>
                    <a:ext uri="{9D8B030D-6E8A-4147-A177-3AD203B41FA5}">
                      <a16:colId xmlns:a16="http://schemas.microsoft.com/office/drawing/2014/main" val="3166751079"/>
                    </a:ext>
                  </a:extLst>
                </a:gridCol>
              </a:tblGrid>
              <a:tr h="3654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Wpływ na wzmacnianie infrastruktury turystycznej, kulturalnej, edukacyjnej, sportowej obszaru LGD </a:t>
                      </a:r>
                      <a:b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– projekt nie przyczynia się do rozwoju/budowy infrastruktury na terenie LGD</a:t>
                      </a:r>
                      <a:b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– projekt dotyczy budowy/rozwoju infrastruktury na obszarze 1 miejscowości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6-projekt dotyczy budowy/rozwoju infrastruktury na obszarze 1 gminy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 projekt dotyczy budowy/rozwoju infrastruktury na terenie całego obszaru LGD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z zakresu budowy/rozwoju infrastruktury służącej do obsługi ruchu turystycznego, wytwarzania i oferowania nowych produktów turystycznych i ogólnie przyczyniające się do wzmacniania potencjału turystycznego obszaru LGD. Promowane będą także projekty przyczyniające się do rozwoju infrastruktury kulturalnej, edukacyjnej i sportowej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865809"/>
                  </a:ext>
                </a:extLst>
              </a:tr>
              <a:tr h="1461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oświadczył, że opłaca podatki na obszarze objętym LSR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tak- 5pkt.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osób i podmiotów związanych z obszarem objętym LSR poprzez uiszczanie podatków lokalnych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42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13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17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63268"/>
              </p:ext>
            </p:extLst>
          </p:nvPr>
        </p:nvGraphicFramePr>
        <p:xfrm>
          <a:off x="1047965" y="595901"/>
          <a:ext cx="8969337" cy="50959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2091">
                  <a:extLst>
                    <a:ext uri="{9D8B030D-6E8A-4147-A177-3AD203B41FA5}">
                      <a16:colId xmlns:a16="http://schemas.microsoft.com/office/drawing/2014/main" val="2860834089"/>
                    </a:ext>
                  </a:extLst>
                </a:gridCol>
                <a:gridCol w="4005221">
                  <a:extLst>
                    <a:ext uri="{9D8B030D-6E8A-4147-A177-3AD203B41FA5}">
                      <a16:colId xmlns:a16="http://schemas.microsoft.com/office/drawing/2014/main" val="105780373"/>
                    </a:ext>
                  </a:extLst>
                </a:gridCol>
                <a:gridCol w="671463">
                  <a:extLst>
                    <a:ext uri="{9D8B030D-6E8A-4147-A177-3AD203B41FA5}">
                      <a16:colId xmlns:a16="http://schemas.microsoft.com/office/drawing/2014/main" val="552046309"/>
                    </a:ext>
                  </a:extLst>
                </a:gridCol>
                <a:gridCol w="3590562">
                  <a:extLst>
                    <a:ext uri="{9D8B030D-6E8A-4147-A177-3AD203B41FA5}">
                      <a16:colId xmlns:a16="http://schemas.microsoft.com/office/drawing/2014/main" val="1396476560"/>
                    </a:ext>
                  </a:extLst>
                </a:gridCol>
              </a:tblGrid>
              <a:tr h="3275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 dniu składania wniosku należy do jednej z poniższych grup: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Osoba w wieku do 35 r.ż.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Osoba w wieku powyżej 50 lat.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Kobieta oraz osoba sprawująca opiekę nad małym dzieckiem (do ukończenia 6 r.ż.)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Osoba niepełnosprawna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tak- 10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składane przez osoby należące do jednej z grup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defaworyzowanych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914962"/>
                  </a:ext>
                </a:extLst>
              </a:tr>
              <a:tr h="1819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projektu zostanie utworzone nowe miejsce pracy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etat - 4 pkt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etaty – 8 pkt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i więcej etatów – 12 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które w wyniku realizacji zakładają tworzenie dodatkowych miejsc pracy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1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03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18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85898"/>
              </p:ext>
            </p:extLst>
          </p:nvPr>
        </p:nvGraphicFramePr>
        <p:xfrm>
          <a:off x="986319" y="708917"/>
          <a:ext cx="8887146" cy="50446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5658">
                  <a:extLst>
                    <a:ext uri="{9D8B030D-6E8A-4147-A177-3AD203B41FA5}">
                      <a16:colId xmlns:a16="http://schemas.microsoft.com/office/drawing/2014/main" val="3218895371"/>
                    </a:ext>
                  </a:extLst>
                </a:gridCol>
                <a:gridCol w="3968518">
                  <a:extLst>
                    <a:ext uri="{9D8B030D-6E8A-4147-A177-3AD203B41FA5}">
                      <a16:colId xmlns:a16="http://schemas.microsoft.com/office/drawing/2014/main" val="3558818044"/>
                    </a:ext>
                  </a:extLst>
                </a:gridCol>
                <a:gridCol w="665311">
                  <a:extLst>
                    <a:ext uri="{9D8B030D-6E8A-4147-A177-3AD203B41FA5}">
                      <a16:colId xmlns:a16="http://schemas.microsoft.com/office/drawing/2014/main" val="3259849868"/>
                    </a:ext>
                  </a:extLst>
                </a:gridCol>
                <a:gridCol w="3557659">
                  <a:extLst>
                    <a:ext uri="{9D8B030D-6E8A-4147-A177-3AD203B41FA5}">
                      <a16:colId xmlns:a16="http://schemas.microsoft.com/office/drawing/2014/main" val="212465190"/>
                    </a:ext>
                  </a:extLst>
                </a:gridCol>
              </a:tblGrid>
              <a:tr h="1576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jest innowacyjny tzn. Zakłada wprowadzenie na rynek lokalny produktu/usługi niedostępnej w ciągu ostatnich 12 miesięcy na terenie danej LGD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Tak- 8pkt.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 innowacyjne na obszarze LGD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218211"/>
                  </a:ext>
                </a:extLst>
              </a:tr>
              <a:tr h="3468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przedstawił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posiadane doświadczenie w realizacji projektów o podobnym charakterze,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kwalifikacje odpowiednie do przedmiotu operacji, lub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podmiot wykonuje działalność odpowiednią do przedmiotu operacji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które to elementy w realny sposób zwiększają szanse utrzymania działalności w wymaganym okresie trwałości projektu.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 każdy element po 2 pkt, max. 6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 – 0 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powinien załączyć kserokopie dokumentów potwierdzających przedstawione kwalifikacje (max 3 dokumenty), umiejętności i doświadczenie.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doświadczenie wnioskodawcy w odniesieniu do zakresu tematycznego i zasięgu projektu, zaplecze techniczno-organizacyjne, zaangażowana kadra.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63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83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19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286564"/>
              </p:ext>
            </p:extLst>
          </p:nvPr>
        </p:nvGraphicFramePr>
        <p:xfrm>
          <a:off x="1047963" y="636998"/>
          <a:ext cx="8804953" cy="48391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89224">
                  <a:extLst>
                    <a:ext uri="{9D8B030D-6E8A-4147-A177-3AD203B41FA5}">
                      <a16:colId xmlns:a16="http://schemas.microsoft.com/office/drawing/2014/main" val="1997114586"/>
                    </a:ext>
                  </a:extLst>
                </a:gridCol>
                <a:gridCol w="3931815">
                  <a:extLst>
                    <a:ext uri="{9D8B030D-6E8A-4147-A177-3AD203B41FA5}">
                      <a16:colId xmlns:a16="http://schemas.microsoft.com/office/drawing/2014/main" val="1195998948"/>
                    </a:ext>
                  </a:extLst>
                </a:gridCol>
                <a:gridCol w="659157">
                  <a:extLst>
                    <a:ext uri="{9D8B030D-6E8A-4147-A177-3AD203B41FA5}">
                      <a16:colId xmlns:a16="http://schemas.microsoft.com/office/drawing/2014/main" val="3143970152"/>
                    </a:ext>
                  </a:extLst>
                </a:gridCol>
                <a:gridCol w="3524757">
                  <a:extLst>
                    <a:ext uri="{9D8B030D-6E8A-4147-A177-3AD203B41FA5}">
                      <a16:colId xmlns:a16="http://schemas.microsoft.com/office/drawing/2014/main" val="1380293220"/>
                    </a:ext>
                  </a:extLst>
                </a:gridCol>
              </a:tblGrid>
              <a:tr h="161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prowadzonej działalności kultywowane będą tradycje artystyczne lub rzemieślnicze lub kulinarne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 umożliwiające kultywowanie tradycji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073119"/>
                  </a:ext>
                </a:extLst>
              </a:tr>
              <a:tr h="161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wziął udział w szkoleniu/doradztwie przeprowadzonym przez LGD w ramach danego naboru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Tak- 4pkt.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weryfikowane na podstawie Karty Oceny Formalnej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436192"/>
                  </a:ext>
                </a:extLst>
              </a:tr>
              <a:tr h="1613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na etapie doradztwa złożył w Biurze LGD wypełnioną fiszkę projektową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Tak- 4pkt.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projekty, których fiszka była konsultowana w biurze LGD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8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46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projektów do dofinansowania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Etapy oceny wniosku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1. Ocena formalna kompletności wniosku w biurze LGD.</a:t>
            </a:r>
          </a:p>
          <a:p>
            <a:pPr marL="0" indent="0">
              <a:buNone/>
            </a:pPr>
            <a:r>
              <a:rPr lang="pl-PL" dirty="0" smtClean="0"/>
              <a:t>2. Weryfikacja operacji za zgodność z PROW 2014-2020.</a:t>
            </a:r>
          </a:p>
          <a:p>
            <a:pPr marL="0" indent="0">
              <a:buNone/>
            </a:pPr>
            <a:r>
              <a:rPr lang="pl-PL" dirty="0" smtClean="0"/>
              <a:t>3. Ocena na postawie lokalnych kryteriów wyboru Projektu.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Narzędziem pomocniczym dla oceny projektów jest Platforma Obsługi Projektów (POP).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607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20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968826"/>
              </p:ext>
            </p:extLst>
          </p:nvPr>
        </p:nvGraphicFramePr>
        <p:xfrm>
          <a:off x="1089061" y="565078"/>
          <a:ext cx="8866597" cy="517817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4050">
                  <a:extLst>
                    <a:ext uri="{9D8B030D-6E8A-4147-A177-3AD203B41FA5}">
                      <a16:colId xmlns:a16="http://schemas.microsoft.com/office/drawing/2014/main" val="3008266884"/>
                    </a:ext>
                  </a:extLst>
                </a:gridCol>
                <a:gridCol w="3959341">
                  <a:extLst>
                    <a:ext uri="{9D8B030D-6E8A-4147-A177-3AD203B41FA5}">
                      <a16:colId xmlns:a16="http://schemas.microsoft.com/office/drawing/2014/main" val="793015345"/>
                    </a:ext>
                  </a:extLst>
                </a:gridCol>
                <a:gridCol w="663773">
                  <a:extLst>
                    <a:ext uri="{9D8B030D-6E8A-4147-A177-3AD203B41FA5}">
                      <a16:colId xmlns:a16="http://schemas.microsoft.com/office/drawing/2014/main" val="57934247"/>
                    </a:ext>
                  </a:extLst>
                </a:gridCol>
                <a:gridCol w="3549433">
                  <a:extLst>
                    <a:ext uri="{9D8B030D-6E8A-4147-A177-3AD203B41FA5}">
                      <a16:colId xmlns:a16="http://schemas.microsoft.com/office/drawing/2014/main" val="1154104258"/>
                    </a:ext>
                  </a:extLst>
                </a:gridCol>
              </a:tblGrid>
              <a:tr h="1438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projektu przewidziano wykorzystanie spójnej wizualizacji zgodnej z wytycznymi PROW 2014-2020 z wykorzystaniem logo LGD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Tak- 5pkt.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projekty, w których przewidziano spójną wizualizację zgodną z wytycznymi PROW 2014-2020 oraz wykorzystanie logo LGD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515365"/>
                  </a:ext>
                </a:extLst>
              </a:tr>
              <a:tr h="863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jest podmiotem ekonomii społecznej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 składane przez podmioty ekonomii społecznej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24779"/>
                  </a:ext>
                </a:extLst>
              </a:tr>
              <a:tr h="115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szczegółowo opisał strategię utrzymania miejsca pracy w wymaganym okresie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Tak- 5pkt.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Punktowane będą projekty ze szczegółowo opisaną strategią utrzymania miejsca pracy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57115"/>
                  </a:ext>
                </a:extLst>
              </a:tr>
              <a:tr h="1438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Powstanie lub modernizacja obiektów infrastruktury kulturalnej, turystycznej lub rekreacyjnej  w miejscowościach poniżej 5 tys. mieszkańców.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Tak-5 pkt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 pkt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realizowane w miejscowościach poniżej 5 tys. Mieszkańców.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09880"/>
                  </a:ext>
                </a:extLst>
              </a:tr>
              <a:tr h="287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SUMA PUNKTÓW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pl-PL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299401"/>
                  </a:ext>
                </a:extLst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1161459" y="5880525"/>
            <a:ext cx="3983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Kryterium minimalne  punktów 50% (50 pkt.)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47777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674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LOGOZ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33732" y="1825625"/>
            <a:ext cx="5524535" cy="4351338"/>
          </a:xfr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1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2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Omówienie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Karta oceny według lokalnych kryteriów wyboru operacji Przedsiębiorca </a:t>
            </a:r>
            <a:r>
              <a:rPr lang="pl-PL" dirty="0" smtClean="0"/>
              <a:t>nowy.</a:t>
            </a:r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6</a:t>
            </a:fld>
            <a:endParaRPr lang="pl-PL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30840"/>
              </p:ext>
            </p:extLst>
          </p:nvPr>
        </p:nvGraphicFramePr>
        <p:xfrm>
          <a:off x="1567666" y="626724"/>
          <a:ext cx="8414534" cy="55184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2408">
                  <a:extLst>
                    <a:ext uri="{9D8B030D-6E8A-4147-A177-3AD203B41FA5}">
                      <a16:colId xmlns:a16="http://schemas.microsoft.com/office/drawing/2014/main" val="1507646806"/>
                    </a:ext>
                  </a:extLst>
                </a:gridCol>
                <a:gridCol w="3879421">
                  <a:extLst>
                    <a:ext uri="{9D8B030D-6E8A-4147-A177-3AD203B41FA5}">
                      <a16:colId xmlns:a16="http://schemas.microsoft.com/office/drawing/2014/main" val="2827108787"/>
                    </a:ext>
                  </a:extLst>
                </a:gridCol>
                <a:gridCol w="623948">
                  <a:extLst>
                    <a:ext uri="{9D8B030D-6E8A-4147-A177-3AD203B41FA5}">
                      <a16:colId xmlns:a16="http://schemas.microsoft.com/office/drawing/2014/main" val="2281817821"/>
                    </a:ext>
                  </a:extLst>
                </a:gridCol>
                <a:gridCol w="3258757">
                  <a:extLst>
                    <a:ext uri="{9D8B030D-6E8A-4147-A177-3AD203B41FA5}">
                      <a16:colId xmlns:a16="http://schemas.microsoft.com/office/drawing/2014/main" val="405305963"/>
                    </a:ext>
                  </a:extLst>
                </a:gridCol>
              </a:tblGrid>
              <a:tr h="1565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Zasięg oddziaływania operacji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miejscowość-0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miejscowości – 1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Obszar gminy – 2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Obszar 2 gmin – 3 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Obszar LGD – 5 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o zasięgu obejmującym więcej niż dwie miejscowości lub cały obszar LGD.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987185"/>
                  </a:ext>
                </a:extLst>
              </a:tr>
              <a:tr h="1043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Powiązania operacji z innymi z innymi przedsięwzięciami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tym kryterium ocenia się projekty pod kątem związków z innymi przedsięwzięciami realizowanymi na obszarze LGD.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250282"/>
                  </a:ext>
                </a:extLst>
              </a:tr>
              <a:tr h="1043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Wykorzystanie lokalnych zasobów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związane z wykorzystaniem lokalnych zasobów (surowców, walorów przyrodniczych i kulturowych i innych).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394937"/>
                  </a:ext>
                </a:extLst>
              </a:tr>
              <a:tr h="1043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Wpływ operacji na promocję obszaru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Tak- 3pkt.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Promowane będą projekty przyczyniające się do upowszechnienia wiedzy o tym obszarze, promocji jego walorów, poprawy wizerunku, budowaniu marki.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11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7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7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384508"/>
              </p:ext>
            </p:extLst>
          </p:nvPr>
        </p:nvGraphicFramePr>
        <p:xfrm>
          <a:off x="1500027" y="565078"/>
          <a:ext cx="8445358" cy="54658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4799">
                  <a:extLst>
                    <a:ext uri="{9D8B030D-6E8A-4147-A177-3AD203B41FA5}">
                      <a16:colId xmlns:a16="http://schemas.microsoft.com/office/drawing/2014/main" val="1372327573"/>
                    </a:ext>
                  </a:extLst>
                </a:gridCol>
                <a:gridCol w="3893632">
                  <a:extLst>
                    <a:ext uri="{9D8B030D-6E8A-4147-A177-3AD203B41FA5}">
                      <a16:colId xmlns:a16="http://schemas.microsoft.com/office/drawing/2014/main" val="3795990427"/>
                    </a:ext>
                  </a:extLst>
                </a:gridCol>
                <a:gridCol w="626233">
                  <a:extLst>
                    <a:ext uri="{9D8B030D-6E8A-4147-A177-3AD203B41FA5}">
                      <a16:colId xmlns:a16="http://schemas.microsoft.com/office/drawing/2014/main" val="918784921"/>
                    </a:ext>
                  </a:extLst>
                </a:gridCol>
                <a:gridCol w="3270694">
                  <a:extLst>
                    <a:ext uri="{9D8B030D-6E8A-4147-A177-3AD203B41FA5}">
                      <a16:colId xmlns:a16="http://schemas.microsoft.com/office/drawing/2014/main" val="867690618"/>
                    </a:ext>
                  </a:extLst>
                </a:gridCol>
              </a:tblGrid>
              <a:tr h="5465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Wnioskodawca w ramach projektu zakłada działalność gospodarczą nieuciążliwą dla mieszkańców wpisującą się w jeden z zakresów preferowanych działalności.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Tak- 8pkt.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turystyczne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gastronomiczne i hotelowe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lokalna twórczość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produkcja i wprowadzanie na rynek produktów i usług lokalnych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mobilne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szkoleniowe, coachingowe, konsultingowe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ogrodnicze (z wyłączeniem działalności rolniczej)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IT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szkoły, kursy językowe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zdrowotne, w tym rehabilitacyjne i opiekuńcze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opiekuńcze dla dzieci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sportowe, rekreacyjne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z zakresu mediacji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związane z ekologią, zdrową żywnością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ebdings" panose="05030102010509060703" pitchFamily="18" charset="2"/>
                        </a:rPr>
                        <a:t>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usługi wydawnicze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653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8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8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87368"/>
              </p:ext>
            </p:extLst>
          </p:nvPr>
        </p:nvGraphicFramePr>
        <p:xfrm>
          <a:off x="1541124" y="770562"/>
          <a:ext cx="8332341" cy="45206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6036">
                  <a:extLst>
                    <a:ext uri="{9D8B030D-6E8A-4147-A177-3AD203B41FA5}">
                      <a16:colId xmlns:a16="http://schemas.microsoft.com/office/drawing/2014/main" val="2317776544"/>
                    </a:ext>
                  </a:extLst>
                </a:gridCol>
                <a:gridCol w="3841525">
                  <a:extLst>
                    <a:ext uri="{9D8B030D-6E8A-4147-A177-3AD203B41FA5}">
                      <a16:colId xmlns:a16="http://schemas.microsoft.com/office/drawing/2014/main" val="2845838647"/>
                    </a:ext>
                  </a:extLst>
                </a:gridCol>
                <a:gridCol w="617854">
                  <a:extLst>
                    <a:ext uri="{9D8B030D-6E8A-4147-A177-3AD203B41FA5}">
                      <a16:colId xmlns:a16="http://schemas.microsoft.com/office/drawing/2014/main" val="724413933"/>
                    </a:ext>
                  </a:extLst>
                </a:gridCol>
                <a:gridCol w="3226926">
                  <a:extLst>
                    <a:ext uri="{9D8B030D-6E8A-4147-A177-3AD203B41FA5}">
                      <a16:colId xmlns:a16="http://schemas.microsoft.com/office/drawing/2014/main" val="3841076838"/>
                    </a:ext>
                  </a:extLst>
                </a:gridCol>
              </a:tblGrid>
              <a:tr h="3229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Wpływ na wzmacnianie infrastruktury turystycznej, kulturalnej, edukacyjnej, sportowej obszaru LGD </a:t>
                      </a:r>
                      <a:b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– projekt nie przyczynia się do rozwoju/budowy infrastruktury na terenie LGD</a:t>
                      </a:r>
                      <a:b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– projekt dotyczy budowy/rozwoju infrastruktury na obszarze 1 miejscowości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6-projekt dotyczy budowy/rozwoju infrastruktury na obszarze 1 gminy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8- projekt dotyczy budowy/rozwoju infrastruktury na terenie całego obszaru LGD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z zakresu budowy/rozwoju infrastruktury służącej do obsługi ruchu turystycznego, wytwarzania i oferowania nowych produktów turystycznych i ogólnie przyczyniające się do wzmacniania potencjału turystycznego obszaru LGD. Promowane będą także projekty przyczyniające się do rozwoju infrastruktury kulturalnej, edukacyjnej i sportowej.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235615"/>
                  </a:ext>
                </a:extLst>
              </a:tr>
              <a:tr h="1291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oświadczył, że opłaca podatki na obszarze objętym LSR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tak- 5pkt.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osób i podmiotów związanych z obszarem objętym LSR poprzez uiszczanie podatków lokalnych.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053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7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Zasady ubiegania się o środki z PROW 2014-2020 za pośrednictwem LGD "Zielone Sąsiedztwo"</a:t>
            </a:r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4DB17-9F8C-4852-B4A4-F7E18995029A}" type="slidenum">
              <a:rPr lang="pl-PL" smtClean="0"/>
              <a:pPr/>
              <a:t>9</a:t>
            </a:fld>
            <a:endParaRPr lang="pl-PL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26332"/>
              </p:ext>
            </p:extLst>
          </p:nvPr>
        </p:nvGraphicFramePr>
        <p:xfrm>
          <a:off x="1407560" y="821933"/>
          <a:ext cx="8476179" cy="469528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57188">
                  <a:extLst>
                    <a:ext uri="{9D8B030D-6E8A-4147-A177-3AD203B41FA5}">
                      <a16:colId xmlns:a16="http://schemas.microsoft.com/office/drawing/2014/main" val="3370332926"/>
                    </a:ext>
                  </a:extLst>
                </a:gridCol>
                <a:gridCol w="3907842">
                  <a:extLst>
                    <a:ext uri="{9D8B030D-6E8A-4147-A177-3AD203B41FA5}">
                      <a16:colId xmlns:a16="http://schemas.microsoft.com/office/drawing/2014/main" val="2398939053"/>
                    </a:ext>
                  </a:extLst>
                </a:gridCol>
                <a:gridCol w="628519">
                  <a:extLst>
                    <a:ext uri="{9D8B030D-6E8A-4147-A177-3AD203B41FA5}">
                      <a16:colId xmlns:a16="http://schemas.microsoft.com/office/drawing/2014/main" val="513677086"/>
                    </a:ext>
                  </a:extLst>
                </a:gridCol>
                <a:gridCol w="3282630">
                  <a:extLst>
                    <a:ext uri="{9D8B030D-6E8A-4147-A177-3AD203B41FA5}">
                      <a16:colId xmlns:a16="http://schemas.microsoft.com/office/drawing/2014/main" val="1705906960"/>
                    </a:ext>
                  </a:extLst>
                </a:gridCol>
              </a:tblGrid>
              <a:tr h="3077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Wnioskodawca w dniu składania wniosku należy do jednej z poniższych grup: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Osoba w wieku do 35 r.ż.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Osoba w wieku powyżej 50 lat.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Kobieta oraz osoba sprawująca opiekę nad małym dzieckiem (do ukończenia 6 r.ż.)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Osoba niepełnosprawna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tak- 10pkt.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Nie- 0pkt.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składane przez osoby należące do jednej z grup defaworyzowanych.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321083"/>
                  </a:ext>
                </a:extLst>
              </a:tr>
              <a:tr h="161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 biznesplanu projektu wynika konieczność utworzenia nowego miejsca pracy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 etat 0 pkt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- 1,5 etatu 4 pkt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- 2 etaty i więcej 8 pkt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Preferowane będą projekty które w wyniku realizacji zakładają tworzenie dodatkowych miejsc pracy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906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23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</TotalTime>
  <Words>1999</Words>
  <Application>Microsoft Office PowerPoint</Application>
  <PresentationFormat>Panoramiczny</PresentationFormat>
  <Paragraphs>345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Webdings</vt:lpstr>
      <vt:lpstr>Motyw pakietu Office</vt:lpstr>
      <vt:lpstr>Proces oceny i wyboru operacji do dofinansowania. Szkolenie dla Rady Oceniającej</vt:lpstr>
      <vt:lpstr>Wybór projektów do dofinansowania</vt:lpstr>
      <vt:lpstr>Prezentacja programu PowerPoint</vt:lpstr>
      <vt:lpstr>Prezentacja programu PowerPoint</vt:lpstr>
      <vt:lpstr>Omówienie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Omówienie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Dąbrówka</dc:creator>
  <cp:lastModifiedBy>Sylwia Dąbrówka</cp:lastModifiedBy>
  <cp:revision>91</cp:revision>
  <dcterms:created xsi:type="dcterms:W3CDTF">2016-10-17T11:48:28Z</dcterms:created>
  <dcterms:modified xsi:type="dcterms:W3CDTF">2017-03-08T10:11:04Z</dcterms:modified>
</cp:coreProperties>
</file>