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5" r:id="rId1"/>
  </p:sldMasterIdLst>
  <p:notesMasterIdLst>
    <p:notesMasterId r:id="rId21"/>
  </p:notesMasterIdLst>
  <p:sldIdLst>
    <p:sldId id="256" r:id="rId2"/>
    <p:sldId id="333" r:id="rId3"/>
    <p:sldId id="341" r:id="rId4"/>
    <p:sldId id="342" r:id="rId5"/>
    <p:sldId id="343" r:id="rId6"/>
    <p:sldId id="304" r:id="rId7"/>
    <p:sldId id="302" r:id="rId8"/>
    <p:sldId id="315" r:id="rId9"/>
    <p:sldId id="325" r:id="rId10"/>
    <p:sldId id="331" r:id="rId11"/>
    <p:sldId id="292" r:id="rId12"/>
    <p:sldId id="298" r:id="rId13"/>
    <p:sldId id="311" r:id="rId14"/>
    <p:sldId id="312" r:id="rId15"/>
    <p:sldId id="318" r:id="rId16"/>
    <p:sldId id="300" r:id="rId17"/>
    <p:sldId id="330" r:id="rId18"/>
    <p:sldId id="301" r:id="rId19"/>
    <p:sldId id="271" r:id="rId20"/>
  </p:sldIdLst>
  <p:sldSz cx="12192000" cy="6858000"/>
  <p:notesSz cx="6735763" cy="9799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85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38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5BBCF-80A3-45F7-9CCE-8872514C8B07}" type="datetimeFigureOut">
              <a:rPr lang="pl-PL" smtClean="0"/>
              <a:t>22.10.2020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1225550"/>
            <a:ext cx="5878513" cy="3306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3577" y="4716076"/>
            <a:ext cx="5388610" cy="38586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5373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76894-85FD-491A-A05A-D8D118B2BA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9593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D540-BE03-4B2E-9D9B-26511BD4D951}" type="datetime1">
              <a:rPr lang="pl-PL" smtClean="0"/>
              <a:t>22.10.2020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859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76D8-7C7F-4368-832F-5BD46EC383CF}" type="datetime1">
              <a:rPr lang="pl-PL" smtClean="0"/>
              <a:t>22.10.2020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923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E771-4E9B-4719-8C82-029CC5D612C2}" type="datetime1">
              <a:rPr lang="pl-PL" smtClean="0"/>
              <a:t>22.10.2020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394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E1A7-F837-49D8-B264-231A920D0B1D}" type="datetime1">
              <a:rPr lang="pl-PL" smtClean="0"/>
              <a:t>22.10.2020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705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C2127-96D4-4902-8F4E-99A52559A470}" type="datetime1">
              <a:rPr lang="pl-PL" smtClean="0"/>
              <a:t>22.10.2020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7096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7201-5651-4F6E-ACAB-B7CD47B11A62}" type="datetime1">
              <a:rPr lang="pl-PL" smtClean="0"/>
              <a:t>22.10.2020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298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9649-4A1C-487E-8769-F19CFB68B3BA}" type="datetime1">
              <a:rPr lang="pl-PL" smtClean="0"/>
              <a:t>22.10.2020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070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002D-7B7B-46A1-98F8-F26BE2F616C9}" type="datetime1">
              <a:rPr lang="pl-PL" smtClean="0"/>
              <a:t>22.10.2020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984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04BE-870A-4764-9514-C83082F773D5}" type="datetime1">
              <a:rPr lang="pl-PL" smtClean="0"/>
              <a:t>22.10.2020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2515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0DF13-E611-4DF6-BCA3-38588943ECA5}" type="datetime1">
              <a:rPr lang="pl-PL" smtClean="0"/>
              <a:t>22.10.2020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085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F502-D3C1-4DE1-9EAD-0B77E176A800}" type="datetime1">
              <a:rPr lang="pl-PL" smtClean="0"/>
              <a:t>22.10.2020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405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1427C-976E-4B35-8505-AF1AF5597A81}" type="datetime1">
              <a:rPr lang="pl-PL" smtClean="0"/>
              <a:t>22.10.2020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4DB17-9F8C-4852-B4A4-F7E18995029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795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zielonesasiedztwo.pl/2020/10/05/23-2020-wspieranie-rozwoju-i-powstawania-nowych-przedsiebiorstw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zielonesasiedztwo.pl/2020/10/05/23-2020-wspieranie-rozwoju-i-powstawania-nowych-przedsiebiorstw/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zielonesasiedztwo.pl/2020/10/05/23-2020-wspieranie-rozwoju-i-powstawania-nowych-przedsiebiorstw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zielonesasiedztwo/" TargetMode="External"/><Relationship Id="rId2" Type="http://schemas.openxmlformats.org/officeDocument/2006/relationships/hyperlink" Target="http://www.zielonesasiedztwo.org.pl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50374" y="1871133"/>
            <a:ext cx="9665110" cy="1727473"/>
          </a:xfrm>
        </p:spPr>
        <p:txBody>
          <a:bodyPr>
            <a:normAutofit fontScale="90000"/>
          </a:bodyPr>
          <a:lstStyle/>
          <a:p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/>
              <a:t/>
            </a:r>
            <a:br>
              <a:rPr lang="pl-PL" sz="3600" dirty="0"/>
            </a:br>
            <a:r>
              <a:rPr lang="pl-PL" sz="3600" dirty="0" smtClean="0"/>
              <a:t>Zasady ubiegania się o środki z PROW 2014-2020</a:t>
            </a:r>
            <a:br>
              <a:rPr lang="pl-PL" sz="3600" dirty="0" smtClean="0"/>
            </a:br>
            <a:r>
              <a:rPr lang="pl-PL" sz="3600" dirty="0" smtClean="0"/>
              <a:t>za pośrednictwem LGD „Zielone Sąsiedztwo”</a:t>
            </a:r>
            <a:br>
              <a:rPr lang="pl-PL" sz="3600" dirty="0" smtClean="0"/>
            </a:br>
            <a:r>
              <a:rPr lang="pl-PL" sz="3600" dirty="0" smtClean="0"/>
              <a:t>Nabór </a:t>
            </a:r>
            <a:r>
              <a:rPr lang="pl-PL" sz="3600" dirty="0" smtClean="0"/>
              <a:t>23/2020</a:t>
            </a:r>
            <a:endParaRPr lang="pl-PL" sz="36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800964" y="4404852"/>
            <a:ext cx="7213651" cy="1072074"/>
          </a:xfrm>
        </p:spPr>
        <p:txBody>
          <a:bodyPr>
            <a:normAutofit/>
          </a:bodyPr>
          <a:lstStyle/>
          <a:p>
            <a:r>
              <a:rPr lang="pl-PL" sz="3200" dirty="0">
                <a:latin typeface="+mj-lt"/>
                <a:ea typeface="+mj-ea"/>
                <a:cs typeface="+mj-cs"/>
              </a:rPr>
              <a:t>Podkowa Leśna, 22.10.2020 r.</a:t>
            </a:r>
            <a:endParaRPr lang="pl-PL" sz="3200" dirty="0">
              <a:latin typeface="+mj-lt"/>
              <a:ea typeface="+mj-ea"/>
              <a:cs typeface="+mj-cs"/>
            </a:endParaRPr>
          </a:p>
        </p:txBody>
      </p:sp>
      <p:pic>
        <p:nvPicPr>
          <p:cNvPr id="5" name="Obraz 4" descr="PT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402964" y="-11100"/>
            <a:ext cx="2290916" cy="1075987"/>
          </a:xfrm>
          <a:prstGeom prst="rect">
            <a:avLst/>
          </a:prstGeom>
        </p:spPr>
      </p:pic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34306" y="5606707"/>
            <a:ext cx="1435919" cy="1130985"/>
          </a:xfrm>
          <a:prstGeom prst="rect">
            <a:avLst/>
          </a:prstGeom>
        </p:spPr>
      </p:pic>
      <p:pic>
        <p:nvPicPr>
          <p:cNvPr id="7" name="Obraz 6" descr="milanowe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40105" y="0"/>
            <a:ext cx="937636" cy="1064887"/>
          </a:xfrm>
          <a:prstGeom prst="rect">
            <a:avLst/>
          </a:prstGeom>
        </p:spPr>
      </p:pic>
      <p:pic>
        <p:nvPicPr>
          <p:cNvPr id="8" name="Obraz 7" descr="podkow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07544" y="0"/>
            <a:ext cx="965617" cy="1064887"/>
          </a:xfrm>
          <a:prstGeom prst="rect">
            <a:avLst/>
          </a:prstGeom>
        </p:spPr>
      </p:pic>
      <p:pic>
        <p:nvPicPr>
          <p:cNvPr id="20" name="Obraz 19" descr="C:\Users\Anna\AppData\Local\Temp\Rar$DI00.736\PROW-2014-2020-logo-kolor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19190" y="5682788"/>
            <a:ext cx="1495425" cy="978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Obraz 21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72775" y="5762625"/>
            <a:ext cx="120967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195" y="-23541"/>
            <a:ext cx="856848" cy="1088428"/>
          </a:xfrm>
          <a:prstGeom prst="rect">
            <a:avLst/>
          </a:prstGeom>
        </p:spPr>
      </p:pic>
      <p:pic>
        <p:nvPicPr>
          <p:cNvPr id="1026" name="Picture 2" descr="Znalezione obrazy dla zapytania leader znak graficzny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983" y="5762625"/>
            <a:ext cx="893910" cy="88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21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Kryteria oceny wniosków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10</a:t>
            </a:fld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Wykorzystanie </a:t>
            </a:r>
            <a:r>
              <a:rPr lang="pl-PL" dirty="0" smtClean="0"/>
              <a:t>lokalnych zasobów i wpływ na promocję obszaru</a:t>
            </a:r>
          </a:p>
          <a:p>
            <a:r>
              <a:rPr lang="pl-PL" dirty="0" smtClean="0"/>
              <a:t>Powiązania z innymi przedsięwzięciami</a:t>
            </a:r>
          </a:p>
          <a:p>
            <a:r>
              <a:rPr lang="pl-PL" dirty="0" smtClean="0"/>
              <a:t>Budowa infrastruktury turystycznej, sportowej i rekreacyjnej</a:t>
            </a:r>
          </a:p>
          <a:p>
            <a:r>
              <a:rPr lang="pl-PL" dirty="0" smtClean="0"/>
              <a:t>Przynależność do grupy </a:t>
            </a:r>
            <a:r>
              <a:rPr lang="pl-PL" dirty="0" err="1" smtClean="0"/>
              <a:t>defaworyzowanej</a:t>
            </a:r>
            <a:r>
              <a:rPr lang="pl-PL" dirty="0" smtClean="0"/>
              <a:t> na rynku pracy (młodzi, seniorzy, kobiety)</a:t>
            </a:r>
          </a:p>
          <a:p>
            <a:r>
              <a:rPr lang="pl-PL" dirty="0" smtClean="0"/>
              <a:t>Innowacyjność biznesu</a:t>
            </a:r>
          </a:p>
          <a:p>
            <a:r>
              <a:rPr lang="pl-PL" dirty="0" smtClean="0"/>
              <a:t>Kultywowanie tradycji rzemieślniczych, artystycznych lub kulinarnych</a:t>
            </a:r>
          </a:p>
          <a:p>
            <a:r>
              <a:rPr lang="pl-PL" dirty="0" smtClean="0"/>
              <a:t>Posiadanie kwalifikacji lub doświadczenia w danej </a:t>
            </a:r>
            <a:r>
              <a:rPr lang="pl-PL" dirty="0" smtClean="0"/>
              <a:t>branży</a:t>
            </a:r>
            <a:endParaRPr lang="pl-PL" dirty="0" smtClean="0"/>
          </a:p>
          <a:p>
            <a:r>
              <a:rPr lang="pl-PL" dirty="0" smtClean="0"/>
              <a:t>Udział w szkoleniu/doradztwie (lista obecności</a:t>
            </a:r>
            <a:r>
              <a:rPr lang="pl-PL" dirty="0" smtClean="0"/>
              <a:t>).</a:t>
            </a:r>
          </a:p>
          <a:p>
            <a:pPr marL="0" indent="0">
              <a:buNone/>
            </a:pPr>
            <a:r>
              <a:rPr lang="pl-PL" dirty="0">
                <a:hlinkClick r:id="rId2"/>
              </a:rPr>
              <a:t>Link do dokumentacji </a:t>
            </a: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87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757408" cy="915248"/>
          </a:xfrm>
        </p:spPr>
        <p:txBody>
          <a:bodyPr>
            <a:normAutofit/>
          </a:bodyPr>
          <a:lstStyle/>
          <a:p>
            <a:r>
              <a:rPr lang="pl-PL" dirty="0" smtClean="0"/>
              <a:t>Preferowane specjalizacje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636775" y="2291931"/>
            <a:ext cx="3706760" cy="3514017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usługi IT</a:t>
            </a:r>
          </a:p>
          <a:p>
            <a:r>
              <a:rPr lang="pl-PL" dirty="0" smtClean="0"/>
              <a:t>szkoły</a:t>
            </a:r>
            <a:r>
              <a:rPr lang="pl-PL" dirty="0"/>
              <a:t>, kursy językowe</a:t>
            </a:r>
          </a:p>
          <a:p>
            <a:r>
              <a:rPr lang="pl-PL" dirty="0" smtClean="0"/>
              <a:t>usługi </a:t>
            </a:r>
            <a:r>
              <a:rPr lang="pl-PL" dirty="0"/>
              <a:t>zdrowotne, w tym rehabilitacyjne i opiekuńcze</a:t>
            </a:r>
          </a:p>
          <a:p>
            <a:r>
              <a:rPr lang="pl-PL" dirty="0" smtClean="0"/>
              <a:t>usługi </a:t>
            </a:r>
            <a:r>
              <a:rPr lang="pl-PL" dirty="0"/>
              <a:t>opiekuńcze dla dzieci</a:t>
            </a:r>
          </a:p>
          <a:p>
            <a:r>
              <a:rPr lang="pl-PL" dirty="0" smtClean="0"/>
              <a:t>usługi </a:t>
            </a:r>
            <a:r>
              <a:rPr lang="pl-PL" dirty="0"/>
              <a:t>sportowe, rekreacyjne</a:t>
            </a:r>
          </a:p>
          <a:p>
            <a:r>
              <a:rPr lang="pl-PL" dirty="0" smtClean="0"/>
              <a:t>usługi </a:t>
            </a:r>
            <a:r>
              <a:rPr lang="pl-PL" dirty="0"/>
              <a:t>z zakresu mediacji</a:t>
            </a:r>
          </a:p>
          <a:p>
            <a:r>
              <a:rPr lang="pl-PL" dirty="0" smtClean="0"/>
              <a:t>usługi </a:t>
            </a:r>
            <a:r>
              <a:rPr lang="pl-PL" dirty="0"/>
              <a:t>związane z ekologią, zdrową żywnością</a:t>
            </a:r>
          </a:p>
          <a:p>
            <a:r>
              <a:rPr lang="pl-PL" dirty="0" smtClean="0"/>
              <a:t>usługi </a:t>
            </a:r>
            <a:r>
              <a:rPr lang="pl-PL" dirty="0"/>
              <a:t>wydawnicze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sz="half" idx="2"/>
          </p:nvPr>
        </p:nvSpPr>
        <p:spPr>
          <a:xfrm>
            <a:off x="1450849" y="2447783"/>
            <a:ext cx="4025719" cy="3358165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usługi </a:t>
            </a:r>
            <a:r>
              <a:rPr lang="pl-PL" dirty="0"/>
              <a:t>turystyczne</a:t>
            </a:r>
          </a:p>
          <a:p>
            <a:r>
              <a:rPr lang="pl-PL" dirty="0" smtClean="0"/>
              <a:t>usługi </a:t>
            </a:r>
            <a:r>
              <a:rPr lang="pl-PL" dirty="0"/>
              <a:t>gastronomiczne i hotelowe</a:t>
            </a:r>
          </a:p>
          <a:p>
            <a:r>
              <a:rPr lang="pl-PL" dirty="0" smtClean="0"/>
              <a:t>lokalna </a:t>
            </a:r>
            <a:r>
              <a:rPr lang="pl-PL" dirty="0"/>
              <a:t>twórczość </a:t>
            </a:r>
          </a:p>
          <a:p>
            <a:r>
              <a:rPr lang="pl-PL" dirty="0" smtClean="0"/>
              <a:t>produkcja </a:t>
            </a:r>
            <a:r>
              <a:rPr lang="pl-PL" dirty="0"/>
              <a:t>i wprowadzanie na rynek produktów i usług lokalnych</a:t>
            </a:r>
          </a:p>
          <a:p>
            <a:r>
              <a:rPr lang="pl-PL" dirty="0" smtClean="0"/>
              <a:t>usługi </a:t>
            </a:r>
            <a:r>
              <a:rPr lang="pl-PL" dirty="0"/>
              <a:t>mobilne</a:t>
            </a:r>
          </a:p>
          <a:p>
            <a:r>
              <a:rPr lang="pl-PL" dirty="0" smtClean="0"/>
              <a:t>usługi </a:t>
            </a:r>
            <a:r>
              <a:rPr lang="pl-PL" dirty="0"/>
              <a:t>szkoleniowe, </a:t>
            </a:r>
            <a:r>
              <a:rPr lang="pl-PL" dirty="0" err="1"/>
              <a:t>coachingowe</a:t>
            </a:r>
            <a:r>
              <a:rPr lang="pl-PL" dirty="0"/>
              <a:t>, konsultingowe</a:t>
            </a:r>
          </a:p>
          <a:p>
            <a:r>
              <a:rPr lang="pl-PL" dirty="0" smtClean="0"/>
              <a:t>usługi ogrodnicze (z wyłączeniem działalności rolniczej)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7" name="Obraz 6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35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757408" cy="915248"/>
          </a:xfrm>
        </p:spPr>
        <p:txBody>
          <a:bodyPr>
            <a:normAutofit/>
          </a:bodyPr>
          <a:lstStyle/>
          <a:p>
            <a:r>
              <a:rPr lang="pl-PL" dirty="0" smtClean="0"/>
              <a:t>Zawartość </a:t>
            </a:r>
            <a:r>
              <a:rPr lang="pl-PL" dirty="0" smtClean="0"/>
              <a:t>wniosku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98448" y="2035277"/>
            <a:ext cx="9754362" cy="4165221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pl-PL" dirty="0" smtClean="0"/>
              <a:t>Dane dotyczące podmiotu ubiegającego się o wsparcie (imię i nazwisko osoby, adres zamieszkania, </a:t>
            </a:r>
            <a:r>
              <a:rPr lang="pl-PL" dirty="0" err="1" smtClean="0"/>
              <a:t>itp</a:t>
            </a:r>
            <a:r>
              <a:rPr lang="pl-PL" dirty="0" smtClean="0"/>
              <a:t>)</a:t>
            </a:r>
          </a:p>
          <a:p>
            <a:pPr marL="457200" indent="-457200">
              <a:buAutoNum type="arabicPeriod"/>
            </a:pPr>
            <a:r>
              <a:rPr lang="pl-PL" dirty="0" smtClean="0"/>
              <a:t>Opis planowanej operacji: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pl-PL" dirty="0" smtClean="0"/>
              <a:t>cele operacji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pl-PL" dirty="0" smtClean="0"/>
              <a:t>zakładane wskaźniki </a:t>
            </a:r>
            <a:r>
              <a:rPr lang="pl-PL" dirty="0" smtClean="0"/>
              <a:t>(utworzenie </a:t>
            </a:r>
            <a:r>
              <a:rPr lang="pl-PL" dirty="0" smtClean="0"/>
              <a:t>miejsca pracy)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pl-PL" dirty="0" smtClean="0"/>
              <a:t>zakres operacji (na czym polega projekt)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pl-PL" dirty="0" smtClean="0"/>
              <a:t>termin i miejsce realizacji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pl-PL" dirty="0" smtClean="0"/>
              <a:t>Oświadczenia </a:t>
            </a:r>
            <a:r>
              <a:rPr lang="pl-PL" dirty="0"/>
              <a:t>i zobowiązania podmiotu dotyczące pomocy </a:t>
            </a:r>
            <a:r>
              <a:rPr lang="pl-PL" dirty="0" smtClean="0"/>
              <a:t>(np</a:t>
            </a:r>
            <a:r>
              <a:rPr lang="pl-PL" dirty="0"/>
              <a:t>. </a:t>
            </a:r>
            <a:r>
              <a:rPr lang="pl-PL" dirty="0" smtClean="0"/>
              <a:t>o zgodzie współmałżonka na realizację biznesu we wspólnej nieruchomości, o </a:t>
            </a:r>
            <a:r>
              <a:rPr lang="pl-PL" dirty="0"/>
              <a:t>kwalifikowalności VAT</a:t>
            </a:r>
            <a:r>
              <a:rPr lang="pl-PL" dirty="0" smtClean="0"/>
              <a:t>, o przyznanej </a:t>
            </a:r>
            <a:r>
              <a:rPr lang="pl-PL" dirty="0"/>
              <a:t>pomocy de </a:t>
            </a:r>
            <a:r>
              <a:rPr lang="pl-PL" dirty="0" err="1" smtClean="0"/>
              <a:t>minimis</a:t>
            </a:r>
            <a:r>
              <a:rPr lang="pl-PL" dirty="0" smtClean="0"/>
              <a:t>).</a:t>
            </a:r>
            <a:endParaRPr lang="pl-PL" dirty="0"/>
          </a:p>
          <a:p>
            <a:pPr marL="0" indent="0">
              <a:buNone/>
            </a:pPr>
            <a:r>
              <a:rPr lang="pl-PL" dirty="0" smtClean="0">
                <a:hlinkClick r:id="rId2"/>
              </a:rPr>
              <a:t>Link do dokumentacji </a:t>
            </a: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24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Biznesplan jako obowiązkowy załącznik.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Stanowi </a:t>
            </a:r>
            <a:r>
              <a:rPr lang="pl-PL" dirty="0"/>
              <a:t>zestawienie odpowiednich informacji wynikających z analiz, ocen i prognoz, które po złożeniu w całość dają odpowiedź na pytania: </a:t>
            </a:r>
          </a:p>
          <a:p>
            <a:pPr marL="0" indent="0" algn="ctr">
              <a:buNone/>
            </a:pPr>
            <a:r>
              <a:rPr lang="pl-PL" b="1" dirty="0"/>
              <a:t>Co i kiedy przedsiębiorstwo chce osiągnąć?</a:t>
            </a:r>
            <a:br>
              <a:rPr lang="pl-PL" b="1" dirty="0"/>
            </a:br>
            <a:r>
              <a:rPr lang="pl-PL" b="1" dirty="0"/>
              <a:t>/Jak chce tego dokonać i kto ma to zrobić?</a:t>
            </a:r>
            <a:br>
              <a:rPr lang="pl-PL" b="1" dirty="0"/>
            </a:br>
            <a:r>
              <a:rPr lang="pl-PL" b="1" dirty="0"/>
              <a:t>/Skąd na to wziąć środki finansowe? </a:t>
            </a:r>
          </a:p>
          <a:p>
            <a:pPr marL="0" indent="0" algn="ctr">
              <a:buNone/>
            </a:pPr>
            <a:r>
              <a:rPr lang="pl-PL" dirty="0"/>
              <a:t>albo</a:t>
            </a:r>
          </a:p>
          <a:p>
            <a:pPr marL="0" indent="0" algn="ctr">
              <a:buNone/>
            </a:pPr>
            <a:r>
              <a:rPr lang="pl-PL" b="1" dirty="0"/>
              <a:t>W jaki sposób dana firma powinna prowadzić swoje działania, aby w przyszłości przyniosły one określone cele?</a:t>
            </a:r>
            <a:endParaRPr lang="pl-PL" dirty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56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Podstawowe elementy w biznesplanie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95401" y="1553497"/>
            <a:ext cx="9601196" cy="466049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dirty="0"/>
              <a:t>K</a:t>
            </a:r>
            <a:r>
              <a:rPr lang="pl-PL" dirty="0" smtClean="0"/>
              <a:t>walifikacje wnioskodawcy i posiadane zasoby.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Określenie celów projektu biznesowego.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Opis planowanej działalności (PKD, zakres, typ działalności).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Analiza marketingowa (klienci, rynek, dystrybucja i promocja, analiza konkurencji).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Analiza silnych i słabych stron (SWOT) oraz ryzyk związanych z planowaną działalnością.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>
                <a:solidFill>
                  <a:srgbClr val="FF0000"/>
                </a:solidFill>
              </a:rPr>
              <a:t>Zestawienie rzeczowo-finansowe dla poszczególnych wydatków.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Projekcja finansowa dla przedsięwzięcia (</a:t>
            </a:r>
            <a:r>
              <a:rPr lang="pl-PL" dirty="0" smtClean="0">
                <a:solidFill>
                  <a:srgbClr val="FF0000"/>
                </a:solidFill>
              </a:rPr>
              <a:t>prognozowany poziom cen i wielkości sprzedaży</a:t>
            </a:r>
            <a:r>
              <a:rPr lang="pl-PL" dirty="0" smtClean="0"/>
              <a:t>, </a:t>
            </a:r>
            <a:r>
              <a:rPr lang="pl-PL" dirty="0" smtClean="0">
                <a:solidFill>
                  <a:srgbClr val="FF0000"/>
                </a:solidFill>
              </a:rPr>
              <a:t>rachunek zysków i strat</a:t>
            </a:r>
            <a:r>
              <a:rPr lang="pl-PL" dirty="0" smtClean="0"/>
              <a:t>, zaktualizowana wartość netto (NPV), rentowność sprzedaży). </a:t>
            </a:r>
            <a:endParaRPr lang="pl-PL" dirty="0" smtClean="0"/>
          </a:p>
          <a:p>
            <a:pPr marL="0" indent="0">
              <a:buNone/>
            </a:pPr>
            <a:r>
              <a:rPr lang="pl-PL" dirty="0">
                <a:hlinkClick r:id="rId2"/>
              </a:rPr>
              <a:t>Link do dokumentacji </a:t>
            </a: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88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757408" cy="915248"/>
          </a:xfrm>
        </p:spPr>
        <p:txBody>
          <a:bodyPr>
            <a:normAutofit/>
          </a:bodyPr>
          <a:lstStyle/>
          <a:p>
            <a:r>
              <a:rPr lang="pl-PL" dirty="0" smtClean="0"/>
              <a:t>Składanie wniosków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98448" y="2399071"/>
            <a:ext cx="9754362" cy="34713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Wnioski składa się osobiście lub przez pełnomocnika </a:t>
            </a:r>
            <a:r>
              <a:rPr lang="pl-PL" dirty="0" smtClean="0"/>
              <a:t>do </a:t>
            </a:r>
            <a:r>
              <a:rPr lang="pl-PL" dirty="0" smtClean="0"/>
              <a:t>biura </a:t>
            </a:r>
            <a:r>
              <a:rPr lang="pl-PL" dirty="0" smtClean="0"/>
              <a:t>Stowarzyszenia LGD </a:t>
            </a:r>
            <a:r>
              <a:rPr lang="pl-PL" dirty="0" smtClean="0"/>
              <a:t>„Zielone Sąsiedztwo” w okresie trwania naboru </a:t>
            </a:r>
            <a:r>
              <a:rPr lang="pl-PL" dirty="0" smtClean="0">
                <a:solidFill>
                  <a:srgbClr val="FF0000"/>
                </a:solidFill>
              </a:rPr>
              <a:t>(</a:t>
            </a:r>
            <a:r>
              <a:rPr lang="pl-PL" dirty="0" smtClean="0">
                <a:solidFill>
                  <a:srgbClr val="FF0000"/>
                </a:solidFill>
              </a:rPr>
              <a:t>19.10 </a:t>
            </a:r>
            <a:r>
              <a:rPr lang="pl-PL" dirty="0" smtClean="0">
                <a:solidFill>
                  <a:srgbClr val="FF0000"/>
                </a:solidFill>
              </a:rPr>
              <a:t>– </a:t>
            </a:r>
            <a:r>
              <a:rPr lang="pl-PL" dirty="0" smtClean="0">
                <a:solidFill>
                  <a:srgbClr val="FF0000"/>
                </a:solidFill>
              </a:rPr>
              <a:t>9.11) </a:t>
            </a:r>
            <a:r>
              <a:rPr lang="pl-PL" dirty="0" smtClean="0">
                <a:solidFill>
                  <a:srgbClr val="FF0000"/>
                </a:solidFill>
              </a:rPr>
              <a:t>do godz. 15.00.</a:t>
            </a:r>
            <a:endParaRPr lang="pl-PL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b="1" dirty="0" smtClean="0"/>
              <a:t>Wniosek składa się w </a:t>
            </a:r>
            <a:r>
              <a:rPr lang="pl-PL" b="1" dirty="0"/>
              <a:t>formie papierowej </a:t>
            </a:r>
            <a:r>
              <a:rPr lang="pl-PL" b="1" u="sng" dirty="0"/>
              <a:t>w dwóch jednobrzmiących oryginalnych egzemplarzach </a:t>
            </a:r>
            <a:r>
              <a:rPr lang="pl-PL" b="1" dirty="0"/>
              <a:t>oraz w formie elektronicznej na płycie CD wraz z wymaganymi </a:t>
            </a:r>
            <a:r>
              <a:rPr lang="pl-PL" b="1" dirty="0" smtClean="0"/>
              <a:t>załącznikami.</a:t>
            </a:r>
          </a:p>
          <a:p>
            <a:pPr marL="0" indent="0">
              <a:buNone/>
            </a:pPr>
            <a:r>
              <a:rPr lang="pl-PL" dirty="0" smtClean="0"/>
              <a:t>Pracownik biura LGD poświadcza kopie dokumentów załączanych do wniosku za zgodność z oryginałem.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18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757408" cy="915248"/>
          </a:xfrm>
        </p:spPr>
        <p:txBody>
          <a:bodyPr>
            <a:normAutofit/>
          </a:bodyPr>
          <a:lstStyle/>
          <a:p>
            <a:r>
              <a:rPr lang="pl-PL" dirty="0" smtClean="0"/>
              <a:t>Procedura oceny wniosków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98448" y="2143432"/>
            <a:ext cx="9754362" cy="37270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LGD przeprowadza ocenę wniosków pod kątem spełniania kryteriów Programu oraz lokalnych kryteriów</a:t>
            </a:r>
            <a:r>
              <a:rPr lang="pl-PL" dirty="0" smtClean="0"/>
              <a:t>. </a:t>
            </a:r>
            <a:r>
              <a:rPr lang="pl-PL" u="sng" dirty="0" smtClean="0"/>
              <a:t>Dotacja przysługuje według kolejności ustalonej na podstawie uzyskanej liczby punktów</a:t>
            </a:r>
            <a:r>
              <a:rPr lang="pl-PL" u="sng" dirty="0" smtClean="0"/>
              <a:t>. (min. 50% punktów).</a:t>
            </a:r>
            <a:endParaRPr lang="pl-PL" u="sng" dirty="0"/>
          </a:p>
          <a:p>
            <a:pPr marL="0" indent="0">
              <a:buNone/>
            </a:pPr>
            <a:r>
              <a:rPr lang="pl-PL" dirty="0"/>
              <a:t>Postępowanie w sprawie przyznania pomocy prowadzi Zarząd Województwa (Urząd Marszałkowski Województwa Mazowieckiego</a:t>
            </a:r>
            <a:r>
              <a:rPr lang="pl-PL" dirty="0" smtClean="0"/>
              <a:t>).</a:t>
            </a:r>
          </a:p>
          <a:p>
            <a:pPr marL="0" indent="0">
              <a:buNone/>
            </a:pPr>
            <a:r>
              <a:rPr lang="pl-PL" dirty="0" smtClean="0"/>
              <a:t>Agencją płatniczą dla PROW 2014-2020 oś Leader jest Agencja Restrukturyzacji i Modernizacji Rolnictwa (ARIMR).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Zasady ubiegania się o środki z PROW 2014-2020 za pośrednictwem LGD "Zielone Sąsiedztwo"</a:t>
            </a:r>
            <a:endParaRPr lang="pl-PL" dirty="0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2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67" y="113015"/>
            <a:ext cx="11912720" cy="6700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36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98448" y="766916"/>
            <a:ext cx="9754362" cy="51035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/>
              <a:t> </a:t>
            </a:r>
          </a:p>
          <a:p>
            <a:pPr marL="0" indent="0" algn="ctr">
              <a:buNone/>
            </a:pPr>
            <a:r>
              <a:rPr lang="pl-PL" b="1" dirty="0" smtClean="0"/>
              <a:t>Dziękujemy za Państwa obecność i uwagę.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sz="1900" dirty="0" smtClean="0"/>
              <a:t>Adriana Skajewska</a:t>
            </a:r>
          </a:p>
          <a:p>
            <a:pPr marL="0" indent="0" algn="ctr">
              <a:buNone/>
            </a:pPr>
            <a:r>
              <a:rPr lang="pl-PL" sz="1900" dirty="0" smtClean="0"/>
              <a:t>specjalista ds. analiz i projektów biznesowych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sz="1900" dirty="0" smtClean="0"/>
              <a:t>Stowarzyszenie </a:t>
            </a:r>
            <a:r>
              <a:rPr lang="pl-PL" sz="1900" dirty="0"/>
              <a:t>Lokalna Grupa Działania „Zielone Sąsiedztwo”</a:t>
            </a:r>
          </a:p>
          <a:p>
            <a:pPr marL="0" indent="0" algn="ctr">
              <a:buNone/>
            </a:pPr>
            <a:r>
              <a:rPr lang="pl-PL" sz="1900" dirty="0"/>
              <a:t>Biuro: Świerkowa 1 05-807 Podkowa </a:t>
            </a:r>
            <a:r>
              <a:rPr lang="pl-PL" sz="1900" dirty="0" smtClean="0"/>
              <a:t>Leśna </a:t>
            </a:r>
          </a:p>
          <a:p>
            <a:pPr marL="0" indent="0" algn="ctr">
              <a:buNone/>
            </a:pPr>
            <a:r>
              <a:rPr lang="pl-PL" sz="1900" dirty="0" smtClean="0"/>
              <a:t>(</a:t>
            </a:r>
            <a:r>
              <a:rPr lang="pl-PL" sz="1900" dirty="0"/>
              <a:t>22</a:t>
            </a:r>
            <a:r>
              <a:rPr lang="pl-PL" sz="1900" dirty="0" smtClean="0"/>
              <a:t>) 724 </a:t>
            </a:r>
            <a:r>
              <a:rPr lang="pl-PL" sz="1900" dirty="0"/>
              <a:t>58 </a:t>
            </a:r>
            <a:r>
              <a:rPr lang="pl-PL" sz="1900" dirty="0" smtClean="0"/>
              <a:t>90, kom. </a:t>
            </a:r>
            <a:r>
              <a:rPr lang="pl-PL" sz="1900" dirty="0"/>
              <a:t>508-641-707</a:t>
            </a:r>
          </a:p>
          <a:p>
            <a:pPr marL="0" indent="0" algn="ctr">
              <a:buNone/>
            </a:pPr>
            <a:r>
              <a:rPr lang="pl-PL" sz="1900" u="sng" dirty="0">
                <a:hlinkClick r:id="rId2"/>
              </a:rPr>
              <a:t>www.zielonesasiedztwo.org.pl</a:t>
            </a:r>
            <a:endParaRPr lang="pl-PL" sz="1900" dirty="0"/>
          </a:p>
          <a:p>
            <a:pPr marL="0" indent="0" algn="ctr">
              <a:buNone/>
            </a:pPr>
            <a:r>
              <a:rPr lang="pl-PL" sz="1900" u="sng" dirty="0">
                <a:hlinkClick r:id="rId3"/>
              </a:rPr>
              <a:t>https://</a:t>
            </a:r>
            <a:r>
              <a:rPr lang="pl-PL" sz="1900" u="sng" dirty="0" smtClean="0">
                <a:hlinkClick r:id="rId3"/>
              </a:rPr>
              <a:t>www.facebook.com/zielonesasiedztwo/</a:t>
            </a:r>
            <a:endParaRPr lang="pl-PL" sz="1900" u="sng" dirty="0" smtClean="0"/>
          </a:p>
          <a:p>
            <a:pPr marL="0" indent="0" algn="ctr">
              <a:buNone/>
            </a:pPr>
            <a:endParaRPr lang="pl-PL" b="1" u="sng" dirty="0"/>
          </a:p>
          <a:p>
            <a:pPr marL="0" indent="0" algn="ctr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60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Symbol zastępczy zawartości 3" descr="LOGOZ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33732" y="1825625"/>
            <a:ext cx="5524535" cy="4351338"/>
          </a:xfrm>
        </p:spPr>
      </p:pic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757408" cy="915248"/>
          </a:xfrm>
        </p:spPr>
        <p:txBody>
          <a:bodyPr>
            <a:normAutofit/>
          </a:bodyPr>
          <a:lstStyle/>
          <a:p>
            <a:r>
              <a:rPr lang="pl-PL" dirty="0" smtClean="0"/>
              <a:t>Termin naboru wniosków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9754362" cy="33101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u="sng" dirty="0" smtClean="0"/>
              <a:t>Składanie </a:t>
            </a:r>
            <a:r>
              <a:rPr lang="pl-PL" u="sng" dirty="0" smtClean="0"/>
              <a:t>wniosków:</a:t>
            </a:r>
            <a:endParaRPr lang="pl-PL" u="sng" dirty="0" smtClean="0"/>
          </a:p>
          <a:p>
            <a:pPr marL="0" indent="0" algn="ctr">
              <a:buNone/>
            </a:pPr>
            <a:r>
              <a:rPr lang="pl-PL" dirty="0" smtClean="0">
                <a:solidFill>
                  <a:srgbClr val="FF0000"/>
                </a:solidFill>
              </a:rPr>
              <a:t>19 </a:t>
            </a:r>
            <a:r>
              <a:rPr lang="pl-PL" dirty="0" smtClean="0">
                <a:solidFill>
                  <a:srgbClr val="FF0000"/>
                </a:solidFill>
              </a:rPr>
              <a:t>października </a:t>
            </a:r>
            <a:r>
              <a:rPr lang="pl-PL" dirty="0" smtClean="0">
                <a:solidFill>
                  <a:srgbClr val="FF0000"/>
                </a:solidFill>
              </a:rPr>
              <a:t>– </a:t>
            </a:r>
            <a:r>
              <a:rPr lang="pl-PL" dirty="0" smtClean="0">
                <a:solidFill>
                  <a:srgbClr val="FF0000"/>
                </a:solidFill>
              </a:rPr>
              <a:t>9 listopada 2020 r., </a:t>
            </a:r>
            <a:r>
              <a:rPr lang="pl-PL" dirty="0" smtClean="0">
                <a:solidFill>
                  <a:srgbClr val="FF0000"/>
                </a:solidFill>
              </a:rPr>
              <a:t>do godz. 15.00</a:t>
            </a:r>
          </a:p>
          <a:p>
            <a:pPr marL="0" indent="0" algn="ctr">
              <a:buNone/>
            </a:pPr>
            <a:r>
              <a:rPr lang="pl-PL" u="sng" dirty="0" smtClean="0"/>
              <a:t>Miejsce i forma składania wniosków:</a:t>
            </a:r>
          </a:p>
          <a:p>
            <a:pPr marL="0" indent="0" algn="ctr">
              <a:buNone/>
            </a:pPr>
            <a:r>
              <a:rPr lang="pl-PL" dirty="0" smtClean="0"/>
              <a:t>Osobiście lub przez pełnomocnika</a:t>
            </a: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Biuro </a:t>
            </a:r>
            <a:r>
              <a:rPr lang="pl-PL" dirty="0" smtClean="0"/>
              <a:t>Stowarzyszenia Lokalna Grupa </a:t>
            </a:r>
            <a:r>
              <a:rPr lang="pl-PL" dirty="0" smtClean="0"/>
              <a:t>Działania </a:t>
            </a:r>
            <a:r>
              <a:rPr lang="pl-PL" dirty="0" smtClean="0"/>
              <a:t>„Zielone Sąsiedztwo”</a:t>
            </a:r>
          </a:p>
          <a:p>
            <a:pPr marL="0" indent="0" algn="ctr">
              <a:buNone/>
            </a:pPr>
            <a:r>
              <a:rPr lang="pl-PL" dirty="0" smtClean="0"/>
              <a:t>ul. Świerkowa 1, Podkowa Leśna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07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757408" cy="915248"/>
          </a:xfrm>
        </p:spPr>
        <p:txBody>
          <a:bodyPr>
            <a:normAutofit/>
          </a:bodyPr>
          <a:lstStyle/>
          <a:p>
            <a:r>
              <a:rPr lang="pl-PL" dirty="0" smtClean="0"/>
              <a:t>Nabór </a:t>
            </a:r>
            <a:r>
              <a:rPr lang="pl-PL" dirty="0" smtClean="0"/>
              <a:t>23/2020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98448" y="1966452"/>
            <a:ext cx="9754362" cy="3903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pc="-15" dirty="0">
                <a:solidFill>
                  <a:srgbClr val="404040"/>
                </a:solidFill>
                <a:cs typeface="Calibri"/>
              </a:rPr>
              <a:t>Nabór na projekty z zakresu podejmowania działalności </a:t>
            </a:r>
            <a:r>
              <a:rPr lang="pl-PL" spc="-15" dirty="0" smtClean="0">
                <a:solidFill>
                  <a:srgbClr val="404040"/>
                </a:solidFill>
                <a:cs typeface="Calibri"/>
              </a:rPr>
              <a:t>gospodarczej. Kwota naboru </a:t>
            </a:r>
            <a:r>
              <a:rPr lang="pl-PL" spc="-15" dirty="0" smtClean="0">
                <a:solidFill>
                  <a:srgbClr val="404040"/>
                </a:solidFill>
                <a:cs typeface="Calibri"/>
              </a:rPr>
              <a:t>350 </a:t>
            </a:r>
            <a:r>
              <a:rPr lang="pl-PL" spc="-15" dirty="0" smtClean="0">
                <a:solidFill>
                  <a:srgbClr val="404040"/>
                </a:solidFill>
                <a:cs typeface="Calibri"/>
              </a:rPr>
              <a:t>tys. zł</a:t>
            </a:r>
            <a:endParaRPr lang="pl-PL" spc="-15" dirty="0">
              <a:solidFill>
                <a:srgbClr val="404040"/>
              </a:solidFill>
              <a:cs typeface="Calibri"/>
            </a:endParaRPr>
          </a:p>
          <a:p>
            <a:pPr marL="0" indent="0">
              <a:buNone/>
            </a:pPr>
            <a:r>
              <a:rPr lang="pl-PL" b="1" spc="-15" dirty="0">
                <a:solidFill>
                  <a:srgbClr val="404040"/>
                </a:solidFill>
                <a:cs typeface="Calibri"/>
              </a:rPr>
              <a:t>Premie 50 </a:t>
            </a:r>
            <a:r>
              <a:rPr lang="pl-PL" b="1" spc="-15" dirty="0" smtClean="0">
                <a:solidFill>
                  <a:srgbClr val="404040"/>
                </a:solidFill>
                <a:cs typeface="Calibri"/>
              </a:rPr>
              <a:t>tys. </a:t>
            </a:r>
            <a:r>
              <a:rPr lang="pl-PL" b="1" spc="-15" dirty="0">
                <a:solidFill>
                  <a:srgbClr val="404040"/>
                </a:solidFill>
                <a:cs typeface="Calibri"/>
              </a:rPr>
              <a:t>z</a:t>
            </a:r>
            <a:r>
              <a:rPr lang="pl-PL" b="1" spc="-15" dirty="0" smtClean="0">
                <a:solidFill>
                  <a:srgbClr val="404040"/>
                </a:solidFill>
                <a:cs typeface="Calibri"/>
              </a:rPr>
              <a:t>ł.</a:t>
            </a:r>
            <a:endParaRPr lang="pl-PL" b="1" spc="-15" dirty="0">
              <a:solidFill>
                <a:srgbClr val="404040"/>
              </a:solidFill>
              <a:cs typeface="Calibri"/>
            </a:endParaRPr>
          </a:p>
          <a:p>
            <a:pPr marL="0" indent="0">
              <a:buNone/>
            </a:pPr>
            <a:r>
              <a:rPr lang="pl-PL" spc="-15" dirty="0" smtClean="0">
                <a:solidFill>
                  <a:srgbClr val="404040"/>
                </a:solidFill>
                <a:cs typeface="Calibri"/>
              </a:rPr>
              <a:t>Pierwsza </a:t>
            </a:r>
            <a:r>
              <a:rPr lang="pl-PL" spc="-15" dirty="0">
                <a:solidFill>
                  <a:srgbClr val="404040"/>
                </a:solidFill>
                <a:cs typeface="Calibri"/>
              </a:rPr>
              <a:t>transza pomocy  obejmuje 80% kwoty przyznanej </a:t>
            </a:r>
            <a:r>
              <a:rPr lang="pl-PL" spc="-15" dirty="0" smtClean="0">
                <a:solidFill>
                  <a:srgbClr val="404040"/>
                </a:solidFill>
                <a:cs typeface="Calibri"/>
              </a:rPr>
              <a:t>pomocy. Druga </a:t>
            </a:r>
            <a:r>
              <a:rPr lang="pl-PL" spc="-15" dirty="0">
                <a:solidFill>
                  <a:srgbClr val="404040"/>
                </a:solidFill>
                <a:cs typeface="Calibri"/>
              </a:rPr>
              <a:t>transza pomocy obejmuje 20% kwoty przyznanej  pomocy i jest wypłacana, jeżeli operacja </a:t>
            </a:r>
            <a:r>
              <a:rPr lang="pl-PL" u="sng" spc="-15" dirty="0">
                <a:solidFill>
                  <a:srgbClr val="404040"/>
                </a:solidFill>
                <a:cs typeface="Calibri"/>
              </a:rPr>
              <a:t>została zrealizowana zgodnie z </a:t>
            </a:r>
            <a:r>
              <a:rPr lang="pl-PL" u="sng" spc="-15" dirty="0" smtClean="0">
                <a:solidFill>
                  <a:srgbClr val="404040"/>
                </a:solidFill>
                <a:cs typeface="Calibri"/>
              </a:rPr>
              <a:t>biznesplanem</a:t>
            </a:r>
            <a:r>
              <a:rPr lang="pl-PL" spc="-15" dirty="0" smtClean="0">
                <a:solidFill>
                  <a:srgbClr val="404040"/>
                </a:solidFill>
                <a:cs typeface="Calibri"/>
              </a:rPr>
              <a:t>.</a:t>
            </a:r>
            <a:endParaRPr lang="pl-PL" spc="-15" dirty="0">
              <a:solidFill>
                <a:srgbClr val="404040"/>
              </a:solidFill>
              <a:cs typeface="Calibri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58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Wnioskodawcy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u="sng" spc="-10" dirty="0" smtClean="0">
                <a:solidFill>
                  <a:srgbClr val="404040"/>
                </a:solidFill>
                <a:cs typeface="Calibri"/>
              </a:rPr>
              <a:t>Osoby zamieszkałe </a:t>
            </a:r>
            <a:r>
              <a:rPr lang="pl-PL" spc="-10" dirty="0" smtClean="0">
                <a:solidFill>
                  <a:srgbClr val="404040"/>
                </a:solidFill>
                <a:cs typeface="Calibri"/>
              </a:rPr>
              <a:t>na obszarze Lokalnej Grupy Działania: </a:t>
            </a:r>
            <a:r>
              <a:rPr lang="pl-PL" spc="-10" dirty="0" smtClean="0">
                <a:solidFill>
                  <a:srgbClr val="FF0000"/>
                </a:solidFill>
                <a:cs typeface="Calibri"/>
              </a:rPr>
              <a:t>gminy Milanówek</a:t>
            </a:r>
            <a:r>
              <a:rPr lang="pl-PL" spc="-10" dirty="0" smtClean="0">
                <a:solidFill>
                  <a:srgbClr val="FF0000"/>
                </a:solidFill>
                <a:cs typeface="Calibri"/>
              </a:rPr>
              <a:t>, Brwinów, Podkowa Leśna.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pc="-10" dirty="0" smtClean="0">
                <a:solidFill>
                  <a:srgbClr val="404040"/>
                </a:solidFill>
                <a:cs typeface="Calibri"/>
              </a:rPr>
              <a:t>Podmiot (osoba) </a:t>
            </a:r>
            <a:r>
              <a:rPr lang="pl-PL" spc="-5" dirty="0" smtClean="0">
                <a:solidFill>
                  <a:srgbClr val="404040"/>
                </a:solidFill>
                <a:cs typeface="Calibri"/>
              </a:rPr>
              <a:t>ubiegający </a:t>
            </a:r>
            <a:r>
              <a:rPr lang="pl-PL" spc="-5" dirty="0">
                <a:solidFill>
                  <a:srgbClr val="404040"/>
                </a:solidFill>
                <a:cs typeface="Calibri"/>
              </a:rPr>
              <a:t>się </a:t>
            </a:r>
            <a:r>
              <a:rPr lang="pl-PL" dirty="0">
                <a:solidFill>
                  <a:srgbClr val="404040"/>
                </a:solidFill>
                <a:cs typeface="Calibri"/>
              </a:rPr>
              <a:t>o jej</a:t>
            </a:r>
            <a:r>
              <a:rPr lang="pl-PL" spc="-15" dirty="0">
                <a:solidFill>
                  <a:srgbClr val="404040"/>
                </a:solidFill>
                <a:cs typeface="Calibri"/>
              </a:rPr>
              <a:t> </a:t>
            </a:r>
            <a:r>
              <a:rPr lang="pl-PL" spc="-5" dirty="0" smtClean="0">
                <a:solidFill>
                  <a:srgbClr val="404040"/>
                </a:solidFill>
                <a:cs typeface="Calibri"/>
              </a:rPr>
              <a:t>przyznanie </a:t>
            </a:r>
            <a:r>
              <a:rPr lang="pl-PL" u="sng" dirty="0" smtClean="0">
                <a:solidFill>
                  <a:srgbClr val="404040"/>
                </a:solidFill>
                <a:cs typeface="Calibri"/>
              </a:rPr>
              <a:t>w </a:t>
            </a:r>
            <a:r>
              <a:rPr lang="pl-PL" u="sng" spc="-5" dirty="0">
                <a:solidFill>
                  <a:srgbClr val="404040"/>
                </a:solidFill>
                <a:cs typeface="Calibri"/>
              </a:rPr>
              <a:t>okresie </a:t>
            </a:r>
            <a:r>
              <a:rPr lang="pl-PL" u="sng" dirty="0" smtClean="0">
                <a:solidFill>
                  <a:srgbClr val="404040"/>
                </a:solidFill>
                <a:cs typeface="Calibri"/>
              </a:rPr>
              <a:t>3 miesięcy </a:t>
            </a:r>
            <a:r>
              <a:rPr lang="pl-PL" u="sng" spc="-5" dirty="0" smtClean="0">
                <a:solidFill>
                  <a:srgbClr val="404040"/>
                </a:solidFill>
                <a:cs typeface="Calibri"/>
              </a:rPr>
              <a:t>poprzedzających </a:t>
            </a:r>
            <a:r>
              <a:rPr lang="pl-PL" u="sng" dirty="0">
                <a:solidFill>
                  <a:srgbClr val="404040"/>
                </a:solidFill>
                <a:cs typeface="Calibri"/>
              </a:rPr>
              <a:t>dzień </a:t>
            </a:r>
            <a:r>
              <a:rPr lang="pl-PL" u="sng" spc="-10" dirty="0">
                <a:solidFill>
                  <a:srgbClr val="404040"/>
                </a:solidFill>
                <a:cs typeface="Calibri"/>
              </a:rPr>
              <a:t>złożenia </a:t>
            </a:r>
            <a:r>
              <a:rPr lang="pl-PL" u="sng" spc="-5" dirty="0">
                <a:solidFill>
                  <a:srgbClr val="404040"/>
                </a:solidFill>
                <a:cs typeface="Calibri"/>
              </a:rPr>
              <a:t>wniosku </a:t>
            </a:r>
            <a:r>
              <a:rPr lang="pl-PL" u="sng" dirty="0" smtClean="0">
                <a:solidFill>
                  <a:srgbClr val="404040"/>
                </a:solidFill>
                <a:cs typeface="Calibri"/>
              </a:rPr>
              <a:t>nie </a:t>
            </a:r>
            <a:r>
              <a:rPr lang="pl-PL" u="sng" spc="-15" dirty="0" smtClean="0">
                <a:solidFill>
                  <a:srgbClr val="404040"/>
                </a:solidFill>
                <a:cs typeface="Calibri"/>
              </a:rPr>
              <a:t>wykonywał </a:t>
            </a:r>
            <a:r>
              <a:rPr lang="pl-PL" u="sng" dirty="0">
                <a:solidFill>
                  <a:srgbClr val="404040"/>
                </a:solidFill>
                <a:cs typeface="Calibri"/>
              </a:rPr>
              <a:t>działalności </a:t>
            </a:r>
            <a:r>
              <a:rPr lang="pl-PL" u="sng" spc="-5" dirty="0">
                <a:solidFill>
                  <a:srgbClr val="404040"/>
                </a:solidFill>
                <a:cs typeface="Calibri"/>
              </a:rPr>
              <a:t>gospodarczej</a:t>
            </a:r>
            <a:r>
              <a:rPr lang="pl-PL" spc="-5" dirty="0">
                <a:solidFill>
                  <a:srgbClr val="404040"/>
                </a:solidFill>
                <a:cs typeface="Calibri"/>
              </a:rPr>
              <a:t>, </a:t>
            </a:r>
            <a:r>
              <a:rPr lang="pl-PL" dirty="0">
                <a:solidFill>
                  <a:srgbClr val="404040"/>
                </a:solidFill>
                <a:cs typeface="Calibri"/>
              </a:rPr>
              <a:t>do </a:t>
            </a:r>
            <a:r>
              <a:rPr lang="pl-PL" spc="-15" dirty="0">
                <a:solidFill>
                  <a:srgbClr val="404040"/>
                </a:solidFill>
                <a:cs typeface="Calibri"/>
              </a:rPr>
              <a:t>której </a:t>
            </a:r>
            <a:r>
              <a:rPr lang="pl-PL" spc="-10" dirty="0" smtClean="0">
                <a:solidFill>
                  <a:srgbClr val="404040"/>
                </a:solidFill>
                <a:cs typeface="Calibri"/>
              </a:rPr>
              <a:t>stosuje </a:t>
            </a:r>
            <a:r>
              <a:rPr lang="pl-PL" spc="-5" dirty="0">
                <a:solidFill>
                  <a:srgbClr val="404040"/>
                </a:solidFill>
                <a:cs typeface="Calibri"/>
              </a:rPr>
              <a:t>się </a:t>
            </a:r>
            <a:r>
              <a:rPr lang="pl-PL" spc="-10" dirty="0">
                <a:solidFill>
                  <a:srgbClr val="404040"/>
                </a:solidFill>
                <a:cs typeface="Calibri"/>
              </a:rPr>
              <a:t>przepisy ustawy </a:t>
            </a:r>
            <a:r>
              <a:rPr lang="pl-PL" dirty="0">
                <a:solidFill>
                  <a:srgbClr val="404040"/>
                </a:solidFill>
                <a:cs typeface="Calibri"/>
              </a:rPr>
              <a:t>z dnia </a:t>
            </a:r>
            <a:r>
              <a:rPr lang="pl-PL" dirty="0" smtClean="0">
                <a:solidFill>
                  <a:srgbClr val="404040"/>
                </a:solidFill>
                <a:cs typeface="Calibri"/>
              </a:rPr>
              <a:t>6 marca 2018 r. Prawo przedsiębiorców</a:t>
            </a:r>
            <a:r>
              <a:rPr lang="pl-PL" spc="-5" dirty="0">
                <a:cs typeface="Calibri"/>
              </a:rPr>
              <a:t> </a:t>
            </a:r>
            <a:r>
              <a:rPr lang="pl-PL" spc="-5" dirty="0" smtClean="0">
                <a:cs typeface="Calibri"/>
              </a:rPr>
              <a:t>(par. 5 Rozporządzenia)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pc="-5" dirty="0" smtClean="0">
                <a:solidFill>
                  <a:schemeClr val="tx1"/>
                </a:solidFill>
                <a:cs typeface="Calibri"/>
              </a:rPr>
              <a:t>Podmiotowi został nadany numer w ewidencji ARIMR (delegatury w Grodzisku Mazowieckim oraz w Piastowie).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18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757408" cy="915248"/>
          </a:xfrm>
        </p:spPr>
        <p:txBody>
          <a:bodyPr>
            <a:normAutofit/>
          </a:bodyPr>
          <a:lstStyle/>
          <a:p>
            <a:r>
              <a:rPr lang="pl-PL" dirty="0" smtClean="0"/>
              <a:t>Zobowiązania umowne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98448" y="2133600"/>
            <a:ext cx="9754362" cy="3883742"/>
          </a:xfrm>
        </p:spPr>
        <p:txBody>
          <a:bodyPr>
            <a:noAutofit/>
          </a:bodyPr>
          <a:lstStyle/>
          <a:p>
            <a:pPr marL="0" marR="55244" indent="0" algn="ctr">
              <a:buNone/>
            </a:pPr>
            <a:r>
              <a:rPr lang="pl-PL" sz="3200" spc="-10" dirty="0" smtClean="0">
                <a:solidFill>
                  <a:srgbClr val="404040"/>
                </a:solidFill>
                <a:cs typeface="Calibri"/>
              </a:rPr>
              <a:t>Podjęcia we własnym imieniu działalności gospodarczej (zgłoszenie się do ubezpieczenia emerytalnego, rentowego i wypadkowego i podleganiu tym ubezpieczeniom lub utworzenie </a:t>
            </a:r>
            <a:r>
              <a:rPr lang="pl-PL" sz="3200" spc="-5" dirty="0" smtClean="0">
                <a:solidFill>
                  <a:srgbClr val="404040"/>
                </a:solidFill>
                <a:cs typeface="Calibri"/>
              </a:rPr>
              <a:t>co </a:t>
            </a:r>
            <a:r>
              <a:rPr lang="pl-PL" sz="3200" dirty="0" smtClean="0">
                <a:solidFill>
                  <a:srgbClr val="404040"/>
                </a:solidFill>
                <a:cs typeface="Calibri"/>
              </a:rPr>
              <a:t>najmniej jednego </a:t>
            </a:r>
            <a:r>
              <a:rPr lang="pl-PL" sz="3200" spc="-5" dirty="0" smtClean="0">
                <a:solidFill>
                  <a:srgbClr val="404040"/>
                </a:solidFill>
                <a:cs typeface="Calibri"/>
              </a:rPr>
              <a:t>miejsca </a:t>
            </a:r>
            <a:r>
              <a:rPr lang="pl-PL" sz="3200" spc="-10" dirty="0" smtClean="0">
                <a:solidFill>
                  <a:srgbClr val="404040"/>
                </a:solidFill>
                <a:cs typeface="Calibri"/>
              </a:rPr>
              <a:t>pracy) i jej wykonywanie </a:t>
            </a:r>
            <a:r>
              <a:rPr lang="pl-PL" sz="3200" spc="-20" dirty="0" smtClean="0">
                <a:solidFill>
                  <a:srgbClr val="404040"/>
                </a:solidFill>
                <a:cs typeface="Calibri"/>
              </a:rPr>
              <a:t>przez </a:t>
            </a:r>
            <a:r>
              <a:rPr lang="pl-PL" sz="3200" b="1" spc="-5" dirty="0">
                <a:solidFill>
                  <a:srgbClr val="404040"/>
                </a:solidFill>
                <a:cs typeface="Calibri"/>
              </a:rPr>
              <a:t>co </a:t>
            </a:r>
            <a:r>
              <a:rPr lang="pl-PL" sz="3200" b="1" dirty="0" smtClean="0">
                <a:solidFill>
                  <a:srgbClr val="404040"/>
                </a:solidFill>
                <a:cs typeface="Calibri"/>
              </a:rPr>
              <a:t>najmniej 2 </a:t>
            </a:r>
            <a:r>
              <a:rPr lang="pl-PL" sz="3200" b="1" spc="-15" dirty="0" smtClean="0">
                <a:solidFill>
                  <a:srgbClr val="404040"/>
                </a:solidFill>
                <a:cs typeface="Calibri"/>
              </a:rPr>
              <a:t>lata </a:t>
            </a:r>
            <a:r>
              <a:rPr lang="pl-PL" sz="3200" dirty="0"/>
              <a:t>w okresie od dnia zawarcia umowy do dnia, w którym upływają 2 lata od dnia wypłaty płatności </a:t>
            </a:r>
            <a:r>
              <a:rPr lang="pl-PL" sz="3200" dirty="0" smtClean="0"/>
              <a:t>końcowej (par. 27 Rozporządzenia)</a:t>
            </a:r>
            <a:r>
              <a:rPr lang="pl-PL" sz="3200" spc="-15" dirty="0" smtClean="0">
                <a:solidFill>
                  <a:srgbClr val="404040"/>
                </a:solidFill>
                <a:cs typeface="Calibri"/>
              </a:rPr>
              <a:t>. </a:t>
            </a:r>
            <a:endParaRPr lang="pl-PL" sz="32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14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8633379" cy="915248"/>
          </a:xfrm>
        </p:spPr>
        <p:txBody>
          <a:bodyPr>
            <a:noAutofit/>
          </a:bodyPr>
          <a:lstStyle/>
          <a:p>
            <a:r>
              <a:rPr lang="pl-PL" dirty="0"/>
              <a:t>Co można </a:t>
            </a:r>
            <a:r>
              <a:rPr lang="pl-PL" dirty="0" smtClean="0"/>
              <a:t>sfinansować z dotacji</a:t>
            </a:r>
            <a:r>
              <a:rPr lang="pl-PL" dirty="0" smtClean="0"/>
              <a:t>? (par. 17 Rozporządzenia)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366684" y="2585884"/>
            <a:ext cx="9686126" cy="3421626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pc="-10" dirty="0" smtClean="0">
                <a:cs typeface="Calibri"/>
              </a:rPr>
              <a:t>Zakup dóbr i usług.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Wykonanie robót budowlanych.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Zakup oprogramowania, </a:t>
            </a:r>
            <a:r>
              <a:rPr lang="pl-PL" dirty="0" smtClean="0">
                <a:solidFill>
                  <a:srgbClr val="FF0000"/>
                </a:solidFill>
              </a:rPr>
              <a:t>nowego</a:t>
            </a:r>
            <a:r>
              <a:rPr lang="pl-PL" dirty="0" smtClean="0"/>
              <a:t> sprzętu, narzędzi, urządzeń lub innych przedmiotów.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Zakup </a:t>
            </a:r>
            <a:r>
              <a:rPr lang="pl-PL" dirty="0">
                <a:solidFill>
                  <a:srgbClr val="FF0000"/>
                </a:solidFill>
              </a:rPr>
              <a:t>nowych</a:t>
            </a:r>
            <a:r>
              <a:rPr lang="pl-PL" dirty="0"/>
              <a:t> maszyn lub </a:t>
            </a:r>
            <a:r>
              <a:rPr lang="pl-PL" dirty="0" smtClean="0"/>
              <a:t>wyposażenia.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Zakup </a:t>
            </a:r>
            <a:r>
              <a:rPr lang="pl-PL" dirty="0" smtClean="0">
                <a:solidFill>
                  <a:srgbClr val="FF0000"/>
                </a:solidFill>
              </a:rPr>
              <a:t>nowych</a:t>
            </a:r>
            <a:r>
              <a:rPr lang="pl-PL" dirty="0" smtClean="0"/>
              <a:t> środków transportu (wyłączenie: zakup </a:t>
            </a:r>
            <a:r>
              <a:rPr lang="pl-PL" dirty="0"/>
              <a:t>samochodów </a:t>
            </a:r>
            <a:r>
              <a:rPr lang="pl-PL" dirty="0" smtClean="0"/>
              <a:t>osobowych przeznaczonych </a:t>
            </a:r>
            <a:r>
              <a:rPr lang="pl-PL" dirty="0"/>
              <a:t>do przewozu mniej niż 8 osób łącznie z </a:t>
            </a:r>
            <a:r>
              <a:rPr lang="pl-PL" dirty="0" smtClean="0"/>
              <a:t>kierowcą).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Z</a:t>
            </a:r>
            <a:r>
              <a:rPr lang="pl-PL" dirty="0" smtClean="0"/>
              <a:t>akupu </a:t>
            </a:r>
            <a:r>
              <a:rPr lang="pl-PL" dirty="0"/>
              <a:t>rzeczy innych niż wymienione w pkt </a:t>
            </a:r>
            <a:r>
              <a:rPr lang="pl-PL" dirty="0" smtClean="0"/>
              <a:t>3 </a:t>
            </a:r>
            <a:r>
              <a:rPr lang="pl-PL" dirty="0"/>
              <a:t>i </a:t>
            </a:r>
            <a:r>
              <a:rPr lang="pl-PL" dirty="0" smtClean="0"/>
              <a:t>4, </a:t>
            </a:r>
            <a:r>
              <a:rPr lang="pl-PL" dirty="0"/>
              <a:t>w tym </a:t>
            </a:r>
            <a:r>
              <a:rPr lang="pl-PL" dirty="0" smtClean="0"/>
              <a:t>materiałów.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6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757408" cy="915248"/>
          </a:xfrm>
        </p:spPr>
        <p:txBody>
          <a:bodyPr>
            <a:normAutofit/>
          </a:bodyPr>
          <a:lstStyle/>
          <a:p>
            <a:r>
              <a:rPr lang="pl-PL" dirty="0" smtClean="0"/>
              <a:t>Koszty kwalifikowane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9754362" cy="331012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dirty="0" smtClean="0"/>
              <a:t>Z dotacji można sfinansować wyłącznie </a:t>
            </a:r>
            <a:r>
              <a:rPr lang="pl-PL" u="sng" dirty="0" smtClean="0"/>
              <a:t>wydatki inwestycyjne</a:t>
            </a:r>
            <a:r>
              <a:rPr lang="pl-PL" dirty="0" smtClean="0"/>
              <a:t>, to znaczy takie, które służą budowaniu potencjału firmy, inwestowaniu w jej środki trwałe oraz takie, które nie są przeznaczone do zbycia lub szybkiego zużycia, będące narzędziem w planowanej działalności, a nie koszty będące kosztami operacyjnymi działalności (wynagrodzenia, materiały, usługi obce i inne).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84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Koszty kwalifikowane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W szczególności są to koszty, </a:t>
            </a:r>
            <a:r>
              <a:rPr lang="pl-PL" sz="3200" dirty="0"/>
              <a:t>które </a:t>
            </a:r>
            <a:r>
              <a:rPr lang="pl-PL" sz="3200" dirty="0" smtClean="0"/>
              <a:t>są: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3200" dirty="0" smtClean="0">
                <a:solidFill>
                  <a:srgbClr val="FF0000"/>
                </a:solidFill>
              </a:rPr>
              <a:t>uzasadnione </a:t>
            </a:r>
            <a:r>
              <a:rPr lang="pl-PL" sz="3200" dirty="0"/>
              <a:t>zakresem operacji, </a:t>
            </a:r>
            <a:endParaRPr lang="pl-PL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3200" dirty="0" smtClean="0">
                <a:solidFill>
                  <a:srgbClr val="FF0000"/>
                </a:solidFill>
              </a:rPr>
              <a:t>niezbędne </a:t>
            </a:r>
            <a:r>
              <a:rPr lang="pl-PL" sz="3200" dirty="0"/>
              <a:t>do osiągnięcia jej celu oraz </a:t>
            </a:r>
            <a:endParaRPr lang="pl-PL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3200" dirty="0" smtClean="0"/>
              <a:t>ich wysokość jest określona w sposób </a:t>
            </a:r>
            <a:r>
              <a:rPr lang="pl-PL" sz="3200" dirty="0" smtClean="0">
                <a:solidFill>
                  <a:srgbClr val="FF0000"/>
                </a:solidFill>
              </a:rPr>
              <a:t>racjonalny</a:t>
            </a:r>
            <a:r>
              <a:rPr lang="pl-PL" sz="3200" dirty="0" smtClean="0"/>
              <a:t>.</a:t>
            </a:r>
          </a:p>
          <a:p>
            <a:pPr marL="0" indent="0">
              <a:buNone/>
            </a:pPr>
            <a:r>
              <a:rPr lang="pl-PL" sz="3200" dirty="0" smtClean="0"/>
              <a:t>poniesione </a:t>
            </a:r>
            <a:r>
              <a:rPr lang="pl-PL" sz="3200" u="sng" dirty="0" smtClean="0"/>
              <a:t>od dnia w którym został złożony wniosek o przyznanie pomocy (par. 29 Rozporządzenia)</a:t>
            </a:r>
            <a:r>
              <a:rPr lang="pl-PL" sz="3200" dirty="0" smtClean="0"/>
              <a:t>.</a:t>
            </a:r>
            <a:endParaRPr lang="pl-PL" sz="3200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pic>
        <p:nvPicPr>
          <p:cNvPr id="6" name="Obraz 5" descr="LOGOZ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28781" y="20884"/>
            <a:ext cx="2184561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54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Zestawienie przewidywanych wydatków niezbędnych do realizacji Projektu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Zasady ubiegania się o środki z PROW 2014-2020 za pośrednictwem LGD "Zielone Sąsiedztwo"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DB17-9F8C-4852-B4A4-F7E18995029A}" type="slidenum">
              <a:rPr lang="pl-PL" smtClean="0"/>
              <a:pPr/>
              <a:t>9</a:t>
            </a:fld>
            <a:endParaRPr lang="pl-PL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99902"/>
              </p:ext>
            </p:extLst>
          </p:nvPr>
        </p:nvGraphicFramePr>
        <p:xfrm>
          <a:off x="511277" y="2399070"/>
          <a:ext cx="10569678" cy="2979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663">
                  <a:extLst>
                    <a:ext uri="{9D8B030D-6E8A-4147-A177-3AD203B41FA5}">
                      <a16:colId xmlns:a16="http://schemas.microsoft.com/office/drawing/2014/main" val="3742634553"/>
                    </a:ext>
                  </a:extLst>
                </a:gridCol>
                <a:gridCol w="2009589">
                  <a:extLst>
                    <a:ext uri="{9D8B030D-6E8A-4147-A177-3AD203B41FA5}">
                      <a16:colId xmlns:a16="http://schemas.microsoft.com/office/drawing/2014/main" val="954296176"/>
                    </a:ext>
                  </a:extLst>
                </a:gridCol>
                <a:gridCol w="2014186">
                  <a:extLst>
                    <a:ext uri="{9D8B030D-6E8A-4147-A177-3AD203B41FA5}">
                      <a16:colId xmlns:a16="http://schemas.microsoft.com/office/drawing/2014/main" val="3832208149"/>
                    </a:ext>
                  </a:extLst>
                </a:gridCol>
                <a:gridCol w="2266280">
                  <a:extLst>
                    <a:ext uri="{9D8B030D-6E8A-4147-A177-3AD203B41FA5}">
                      <a16:colId xmlns:a16="http://schemas.microsoft.com/office/drawing/2014/main" val="3349638196"/>
                    </a:ext>
                  </a:extLst>
                </a:gridCol>
                <a:gridCol w="1442773">
                  <a:extLst>
                    <a:ext uri="{9D8B030D-6E8A-4147-A177-3AD203B41FA5}">
                      <a16:colId xmlns:a16="http://schemas.microsoft.com/office/drawing/2014/main" val="3899670069"/>
                    </a:ext>
                  </a:extLst>
                </a:gridCol>
                <a:gridCol w="1235625">
                  <a:extLst>
                    <a:ext uri="{9D8B030D-6E8A-4147-A177-3AD203B41FA5}">
                      <a16:colId xmlns:a16="http://schemas.microsoft.com/office/drawing/2014/main" val="3951811181"/>
                    </a:ext>
                  </a:extLst>
                </a:gridCol>
                <a:gridCol w="1339562">
                  <a:extLst>
                    <a:ext uri="{9D8B030D-6E8A-4147-A177-3AD203B41FA5}">
                      <a16:colId xmlns:a16="http://schemas.microsoft.com/office/drawing/2014/main" val="2695242580"/>
                    </a:ext>
                  </a:extLst>
                </a:gridCol>
              </a:tblGrid>
              <a:tr h="84393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Wyszczególnienie</a:t>
                      </a:r>
                      <a:endParaRPr lang="pl-PL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(rodzaj wydatku)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Uzasadnienie 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Parametry techniczne lub jakościowe</a:t>
                      </a:r>
                      <a:endParaRPr lang="pl-PL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towarów lub usług 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Ilość / liczba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Cena</a:t>
                      </a:r>
                      <a:endParaRPr lang="pl-PL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jednostkowa</a:t>
                      </a:r>
                      <a:endParaRPr lang="pl-PL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 PLN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Wartość</a:t>
                      </a:r>
                      <a:endParaRPr lang="pl-PL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 PLN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711841938"/>
                  </a:ext>
                </a:extLst>
              </a:tr>
              <a:tr h="355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4199064711"/>
                  </a:ext>
                </a:extLst>
              </a:tr>
              <a:tr h="355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4015998964"/>
                  </a:ext>
                </a:extLst>
              </a:tr>
              <a:tr h="355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558442034"/>
                  </a:ext>
                </a:extLst>
              </a:tr>
              <a:tr h="355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560160292"/>
                  </a:ext>
                </a:extLst>
              </a:tr>
              <a:tr h="355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890540897"/>
                  </a:ext>
                </a:extLst>
              </a:tr>
              <a:tr h="355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867279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60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3042</TotalTime>
  <Words>1221</Words>
  <Application>Microsoft Office PowerPoint</Application>
  <PresentationFormat>Panoramiczny</PresentationFormat>
  <Paragraphs>197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Garamond</vt:lpstr>
      <vt:lpstr>Lucida Sans Unicode</vt:lpstr>
      <vt:lpstr>Times New Roman</vt:lpstr>
      <vt:lpstr>Motyw pakietu Office</vt:lpstr>
      <vt:lpstr>  Zasady ubiegania się o środki z PROW 2014-2020 za pośrednictwem LGD „Zielone Sąsiedztwo” Nabór 23/2020</vt:lpstr>
      <vt:lpstr>Termin naboru wniosków</vt:lpstr>
      <vt:lpstr>Nabór 23/2020</vt:lpstr>
      <vt:lpstr>Wnioskodawcy</vt:lpstr>
      <vt:lpstr>Zobowiązania umowne</vt:lpstr>
      <vt:lpstr>Co można sfinansować z dotacji? (par. 17 Rozporządzenia) </vt:lpstr>
      <vt:lpstr>Koszty kwalifikowane</vt:lpstr>
      <vt:lpstr>Koszty kwalifikowane</vt:lpstr>
      <vt:lpstr>Zestawienie przewidywanych wydatków niezbędnych do realizacji Projektu</vt:lpstr>
      <vt:lpstr>Kryteria oceny wniosków</vt:lpstr>
      <vt:lpstr>Preferowane specjalizacje</vt:lpstr>
      <vt:lpstr>Zawartość wniosku</vt:lpstr>
      <vt:lpstr>Biznesplan jako obowiązkowy załącznik.</vt:lpstr>
      <vt:lpstr>Podstawowe elementy w biznesplanie</vt:lpstr>
      <vt:lpstr>Składanie wniosków</vt:lpstr>
      <vt:lpstr>Procedura oceny wniosków</vt:lpstr>
      <vt:lpstr>Prezentacja programu PowerPoint</vt:lpstr>
      <vt:lpstr>Prezentacja programu PowerPoint</vt:lpstr>
      <vt:lpstr>Prezentacja programu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Sylwia Dąbrówka</dc:creator>
  <cp:lastModifiedBy>Adriana Skajewska</cp:lastModifiedBy>
  <cp:revision>103</cp:revision>
  <cp:lastPrinted>2018-01-16T13:01:30Z</cp:lastPrinted>
  <dcterms:created xsi:type="dcterms:W3CDTF">2016-10-17T11:48:28Z</dcterms:created>
  <dcterms:modified xsi:type="dcterms:W3CDTF">2020-10-22T06:42:13Z</dcterms:modified>
</cp:coreProperties>
</file>