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5" r:id="rId2"/>
    <p:sldId id="326" r:id="rId3"/>
    <p:sldId id="274" r:id="rId4"/>
    <p:sldId id="276" r:id="rId5"/>
    <p:sldId id="277" r:id="rId6"/>
    <p:sldId id="257" r:id="rId7"/>
    <p:sldId id="301" r:id="rId8"/>
    <p:sldId id="308" r:id="rId9"/>
    <p:sldId id="287" r:id="rId10"/>
    <p:sldId id="270" r:id="rId11"/>
    <p:sldId id="291" r:id="rId12"/>
    <p:sldId id="292" r:id="rId13"/>
    <p:sldId id="300" r:id="rId14"/>
    <p:sldId id="318" r:id="rId15"/>
    <p:sldId id="299" r:id="rId16"/>
    <p:sldId id="289" r:id="rId17"/>
    <p:sldId id="320" r:id="rId18"/>
    <p:sldId id="319" r:id="rId19"/>
    <p:sldId id="321" r:id="rId20"/>
    <p:sldId id="322" r:id="rId21"/>
    <p:sldId id="295" r:id="rId22"/>
    <p:sldId id="272" r:id="rId23"/>
    <p:sldId id="273" r:id="rId24"/>
    <p:sldId id="297" r:id="rId25"/>
    <p:sldId id="290" r:id="rId26"/>
    <p:sldId id="309" r:id="rId27"/>
    <p:sldId id="310" r:id="rId28"/>
    <p:sldId id="288" r:id="rId29"/>
    <p:sldId id="312" r:id="rId30"/>
    <p:sldId id="256" r:id="rId31"/>
    <p:sldId id="316" r:id="rId32"/>
    <p:sldId id="258" r:id="rId33"/>
    <p:sldId id="259" r:id="rId34"/>
    <p:sldId id="314" r:id="rId35"/>
    <p:sldId id="323" r:id="rId36"/>
    <p:sldId id="324" r:id="rId37"/>
    <p:sldId id="325" r:id="rId38"/>
    <p:sldId id="296" r:id="rId39"/>
    <p:sldId id="261" r:id="rId40"/>
    <p:sldId id="317" r:id="rId41"/>
    <p:sldId id="303" r:id="rId42"/>
    <p:sldId id="304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1AB9EEE-E9AB-481A-8D51-59DDB90C3388}">
          <p14:sldIdLst>
            <p14:sldId id="305"/>
            <p14:sldId id="326"/>
            <p14:sldId id="274"/>
            <p14:sldId id="276"/>
            <p14:sldId id="277"/>
            <p14:sldId id="257"/>
            <p14:sldId id="301"/>
            <p14:sldId id="308"/>
            <p14:sldId id="287"/>
            <p14:sldId id="270"/>
            <p14:sldId id="291"/>
            <p14:sldId id="292"/>
            <p14:sldId id="300"/>
            <p14:sldId id="318"/>
          </p14:sldIdLst>
        </p14:section>
        <p14:section name="Sekcja bez tytułu" id="{7B02C767-927B-466A-9B97-D43D1A474D5B}">
          <p14:sldIdLst>
            <p14:sldId id="299"/>
            <p14:sldId id="289"/>
            <p14:sldId id="320"/>
            <p14:sldId id="319"/>
            <p14:sldId id="321"/>
            <p14:sldId id="322"/>
            <p14:sldId id="295"/>
            <p14:sldId id="272"/>
            <p14:sldId id="273"/>
            <p14:sldId id="297"/>
            <p14:sldId id="290"/>
            <p14:sldId id="309"/>
            <p14:sldId id="310"/>
            <p14:sldId id="288"/>
            <p14:sldId id="312"/>
            <p14:sldId id="256"/>
            <p14:sldId id="316"/>
            <p14:sldId id="258"/>
            <p14:sldId id="259"/>
            <p14:sldId id="314"/>
            <p14:sldId id="323"/>
            <p14:sldId id="324"/>
            <p14:sldId id="325"/>
            <p14:sldId id="296"/>
            <p14:sldId id="261"/>
            <p14:sldId id="317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82181" autoAdjust="0"/>
  </p:normalViewPr>
  <p:slideViewPr>
    <p:cSldViewPr snapToGrid="0">
      <p:cViewPr varScale="1">
        <p:scale>
          <a:sx n="68" d="100"/>
          <a:sy n="68" d="100"/>
        </p:scale>
        <p:origin x="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\AppData\Local\Microsoft\Windows\INetCache\Content.Outlook\599556KK\Wyniki%20mieszka&#324;cy_zielone%20sasiedztwo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b="1" i="0" u="none" strike="noStrike" baseline="0">
                <a:effectLst/>
              </a:rPr>
              <a:t>Jakie są powody?</a:t>
            </a:r>
            <a:r>
              <a:rPr lang="pl-PL" sz="1100" b="1" i="0" u="none" strike="noStrike" baseline="0"/>
              <a:t> </a:t>
            </a:r>
            <a:endParaRPr lang="pl-PL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Arkusz1!$B$107:$B$112</c:f>
              <c:strCache>
                <c:ptCount val="6"/>
                <c:pt idx="0">
                  <c:v>Trudny dostęp do edukacji</c:v>
                </c:pt>
                <c:pt idx="1">
                  <c:v>Trudny dostęp do instytucji kultury</c:v>
                </c:pt>
                <c:pt idx="2">
                  <c:v>Utrudniony dostęp do placówek opieki nad dziećmi</c:v>
                </c:pt>
                <c:pt idx="3">
                  <c:v>Brak perspektyw zawodowych</c:v>
                </c:pt>
                <c:pt idx="4">
                  <c:v>Powody osobiste/ rodzinne</c:v>
                </c:pt>
                <c:pt idx="5">
                  <c:v>Inne (jakie?) </c:v>
                </c:pt>
              </c:strCache>
            </c:strRef>
          </c:cat>
          <c:val>
            <c:numRef>
              <c:f>Arkusz1!$C$107:$C$112</c:f>
              <c:numCache>
                <c:formatCode>####.0%</c:formatCode>
                <c:ptCount val="6"/>
                <c:pt idx="0">
                  <c:v>3.5573122529644272E-2</c:v>
                </c:pt>
                <c:pt idx="1">
                  <c:v>5.9288537549407112E-2</c:v>
                </c:pt>
                <c:pt idx="2">
                  <c:v>3.9525691699604744E-2</c:v>
                </c:pt>
                <c:pt idx="3">
                  <c:v>5.533596837944664E-2</c:v>
                </c:pt>
                <c:pt idx="4">
                  <c:v>5.1383399209486175E-2</c:v>
                </c:pt>
                <c:pt idx="5">
                  <c:v>0.11067193675889328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7-46DE-A6E1-83291B04E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6671912"/>
        <c:axId val="616676224"/>
      </c:barChart>
      <c:catAx>
        <c:axId val="616671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6676224"/>
        <c:crosses val="autoZero"/>
        <c:auto val="1"/>
        <c:lblAlgn val="ctr"/>
        <c:lblOffset val="100"/>
        <c:noMultiLvlLbl val="0"/>
      </c:catAx>
      <c:valAx>
        <c:axId val="616676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%" sourceLinked="1"/>
        <c:majorTickMark val="none"/>
        <c:minorTickMark val="none"/>
        <c:tickLblPos val="nextTo"/>
        <c:crossAx val="616671912"/>
        <c:crosses val="max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725A-51CE-4992-B3ED-5DE5C7F7619A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9E9D8-0924-454D-A0EC-92D56E14E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09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Mapa nr 1 - Prognozowany odsetek ludności w wieku 65+ w 2030 r.</a:t>
            </a:r>
          </a:p>
          <a:p>
            <a:r>
              <a:rPr lang="pl-PL" dirty="0"/>
              <a:t>Mapa nr 2 - Obraz z mapą Polski pokazującą prognozę liczby ludności ogółem według gmin w 2030 roku. (zmiana w %)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E9D8-0924-454D-A0EC-92D56E14E4E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57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https://kampania17celow.pl/agenda-2030/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E9D8-0924-454D-A0EC-92D56E14E4E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17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EE705-C689-4C53-B8B1-A8A6DF963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C84998-0375-40C1-8634-57B35DA9D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72B1C6-4C28-4D1B-8F6C-7FF71020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7031C3-ECA2-40C8-B520-7E3CC870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2F0D43-392F-4BF6-BC23-4846157C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72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C1501-6344-46C2-A776-42714EA2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3F5D6F-733E-477C-A05B-AC9C18F8E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A7DEE6-07CD-473A-9BE0-D0834B3E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E809EF-E146-4530-8CF9-1BB8889C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24516D-763C-4552-8820-B0238544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13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52765F1-9426-4C08-AC04-C2F972A63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95F6682-2B53-43CD-ADC2-8090220CB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12E39F-5F7E-49B2-93D3-D9C0ADE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EE23E1-9AC6-4564-8432-41DA99D0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171695-95BA-40E5-8F72-8AF43B36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71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86" b="0" i="0">
                <a:solidFill>
                  <a:srgbClr val="6D6E71"/>
                </a:solidFill>
                <a:latin typeface="Verdana"/>
                <a:cs typeface="Verdana"/>
              </a:defRPr>
            </a:lvl1pPr>
          </a:lstStyle>
          <a:p>
            <a:pPr marL="6132">
              <a:spcBef>
                <a:spcPts val="48"/>
              </a:spcBef>
            </a:pPr>
            <a:r>
              <a:rPr lang="pl-PL" spc="80"/>
              <a:t>MAP </a:t>
            </a:r>
            <a:r>
              <a:rPr lang="pl-PL" spc="19"/>
              <a:t>A </a:t>
            </a:r>
            <a:r>
              <a:rPr lang="pl-PL" spc="70"/>
              <a:t>TREND </a:t>
            </a:r>
            <a:r>
              <a:rPr lang="pl-PL" spc="22"/>
              <a:t>Ó </a:t>
            </a:r>
            <a:r>
              <a:rPr lang="pl-PL" spc="27"/>
              <a:t>W </a:t>
            </a:r>
            <a:r>
              <a:rPr lang="pl-PL" spc="48"/>
              <a:t>2022 </a:t>
            </a:r>
            <a:r>
              <a:rPr lang="pl-PL" spc="-82"/>
              <a:t>©</a:t>
            </a:r>
            <a:r>
              <a:rPr lang="pl-PL" spc="-39"/>
              <a:t> </a:t>
            </a:r>
            <a:r>
              <a:rPr lang="pl-PL" spc="60"/>
              <a:t>INFUTURE.INSTITUTE</a:t>
            </a:r>
            <a:r>
              <a:rPr lang="pl-PL" spc="-65"/>
              <a:t> </a:t>
            </a:r>
            <a:endParaRPr lang="pl-PL" spc="-6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6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8395">
              <a:spcBef>
                <a:spcPts val="34"/>
              </a:spcBef>
            </a:pPr>
            <a:fld id="{81D60167-4931-47E6-BA6A-407CBD079E47}" type="slidenum">
              <a:rPr lang="pl-PL" spc="-22" smtClean="0"/>
              <a:pPr marL="18395">
                <a:spcBef>
                  <a:spcPts val="34"/>
                </a:spcBef>
              </a:pPr>
              <a:t>‹#›</a:t>
            </a:fld>
            <a:endParaRPr lang="pl-PL" spc="-22" dirty="0"/>
          </a:p>
        </p:txBody>
      </p:sp>
    </p:spTree>
    <p:extLst>
      <p:ext uri="{BB962C8B-B14F-4D97-AF65-F5344CB8AC3E}">
        <p14:creationId xmlns:p14="http://schemas.microsoft.com/office/powerpoint/2010/main" val="410938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7B810-7984-4F87-BCF9-B9C4762C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2D9620-CBB2-492A-A03C-29A6C2606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0F81D7-ABF7-400F-BB0A-644F9C13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53B4F0-98E4-461F-A2AD-A832367D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D283FD-F631-4E67-B5C7-457DAE83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05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15230E-6FFB-4D26-AC83-B0307EA5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508760-04D2-4E8C-9121-45B28771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F20077-3203-4AC7-9172-B2C175FA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9BAFBE-5949-41E6-BF2C-ED7F7E0C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D729CE-8F02-4C30-9313-44D22F94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25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27F81-71E9-4BD5-BB9F-ABD934B8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916E1-1117-4AAB-BD2A-AEC57294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105F45-FF45-4907-819B-F206742B4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58226B-0B80-4103-B53E-CA89F8A0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D1BD43-138E-4BDC-A754-43C2C729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5EC465-A32A-4C02-8172-B30C4224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40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C906C-93BF-46D4-818D-C3DEF62C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248C05-C748-42F0-AE18-AB6467705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AC3FE7-C978-4E70-9974-810B4EC69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6F5286E-2E5C-43CD-AF4E-255D9BD43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D4EEE76-145E-47B1-B018-6AB5734FC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44E9B2E-35E1-4498-BCBC-DC9CB2C2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B96AC8F-A242-4D69-840A-FD36C561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2B1CEC7-2E38-4D47-8934-3B7F9B5D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9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571C4-1296-4499-B7FF-D0B94C96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AE267AE-1450-4A10-857B-42B49335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490BC26-FE5B-4ED2-9F05-AECE8058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7324FF-8517-45DD-94B0-72E63E8E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D7C94D-9ABD-45C5-9B79-645F6816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6C92FB-5440-4977-850F-64A795F7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527AC3-61BB-4267-BF7F-DDF9D87B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3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123145-BF2E-470A-B7F1-9AD963A7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294DBF-DD37-41B0-B9B0-71B638E0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AA59FC-9154-4232-975A-E57F31A72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A7F304-A6AE-4842-8CD8-D951A0A0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0B2EC3-8063-4317-AA4D-C6B70B58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695BCB-9A67-47FB-8666-2F74459E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06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F1A60-B13F-4D25-B26F-BA3BA529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0CADBEA-B077-464F-A001-0AA1BEA10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EBFA61-F0B6-46BA-BCCF-E57D82790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3527E8-F68D-4A93-BAAB-29A25F1C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720DB0-9ABB-44FC-8469-4246F0EF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841A85-4870-46A5-ADA0-4F73735A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25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DF8FEB-4DCA-41F9-82D8-75E932D0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BB3FB3-8E68-433D-9ADB-365F8A3E6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2FA195-2C90-4C15-87CB-93C01950D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ADA9-810D-4E50-ABA5-6382AA3E4932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DD7D70-3CA0-49A6-A51C-8E5DC735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2AAD72-5846-4B35-9AF9-878000BBF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B663-76D1-43E8-9276-AFBB27F926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00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.png"/><Relationship Id="rId21" Type="http://schemas.openxmlformats.org/officeDocument/2006/relationships/image" Target="../media/image46.png"/><Relationship Id="rId42" Type="http://schemas.openxmlformats.org/officeDocument/2006/relationships/image" Target="../media/image67.png"/><Relationship Id="rId63" Type="http://schemas.openxmlformats.org/officeDocument/2006/relationships/image" Target="../media/image88.png"/><Relationship Id="rId84" Type="http://schemas.openxmlformats.org/officeDocument/2006/relationships/image" Target="../media/image109.png"/><Relationship Id="rId138" Type="http://schemas.openxmlformats.org/officeDocument/2006/relationships/image" Target="../media/image163.png"/><Relationship Id="rId159" Type="http://schemas.openxmlformats.org/officeDocument/2006/relationships/image" Target="../media/image184.png"/><Relationship Id="rId170" Type="http://schemas.openxmlformats.org/officeDocument/2006/relationships/image" Target="../media/image195.png"/><Relationship Id="rId191" Type="http://schemas.openxmlformats.org/officeDocument/2006/relationships/image" Target="../media/image216.png"/><Relationship Id="rId205" Type="http://schemas.openxmlformats.org/officeDocument/2006/relationships/image" Target="../media/image230.png"/><Relationship Id="rId226" Type="http://schemas.openxmlformats.org/officeDocument/2006/relationships/image" Target="../media/image251.png"/><Relationship Id="rId107" Type="http://schemas.openxmlformats.org/officeDocument/2006/relationships/image" Target="../media/image132.png"/><Relationship Id="rId11" Type="http://schemas.openxmlformats.org/officeDocument/2006/relationships/image" Target="../media/image36.png"/><Relationship Id="rId32" Type="http://schemas.openxmlformats.org/officeDocument/2006/relationships/image" Target="../media/image57.png"/><Relationship Id="rId53" Type="http://schemas.openxmlformats.org/officeDocument/2006/relationships/image" Target="../media/image78.png"/><Relationship Id="rId74" Type="http://schemas.openxmlformats.org/officeDocument/2006/relationships/image" Target="../media/image99.png"/><Relationship Id="rId128" Type="http://schemas.openxmlformats.org/officeDocument/2006/relationships/image" Target="../media/image153.png"/><Relationship Id="rId149" Type="http://schemas.openxmlformats.org/officeDocument/2006/relationships/image" Target="../media/image174.png"/><Relationship Id="rId5" Type="http://schemas.openxmlformats.org/officeDocument/2006/relationships/image" Target="../media/image30.png"/><Relationship Id="rId95" Type="http://schemas.openxmlformats.org/officeDocument/2006/relationships/image" Target="../media/image120.png"/><Relationship Id="rId160" Type="http://schemas.openxmlformats.org/officeDocument/2006/relationships/image" Target="../media/image185.png"/><Relationship Id="rId181" Type="http://schemas.openxmlformats.org/officeDocument/2006/relationships/image" Target="../media/image206.png"/><Relationship Id="rId216" Type="http://schemas.openxmlformats.org/officeDocument/2006/relationships/image" Target="../media/image241.png"/><Relationship Id="rId237" Type="http://schemas.openxmlformats.org/officeDocument/2006/relationships/image" Target="../media/image262.png"/><Relationship Id="rId22" Type="http://schemas.openxmlformats.org/officeDocument/2006/relationships/image" Target="../media/image47.png"/><Relationship Id="rId43" Type="http://schemas.openxmlformats.org/officeDocument/2006/relationships/image" Target="../media/image68.png"/><Relationship Id="rId64" Type="http://schemas.openxmlformats.org/officeDocument/2006/relationships/image" Target="../media/image89.png"/><Relationship Id="rId118" Type="http://schemas.openxmlformats.org/officeDocument/2006/relationships/image" Target="../media/image143.png"/><Relationship Id="rId139" Type="http://schemas.openxmlformats.org/officeDocument/2006/relationships/image" Target="../media/image164.png"/><Relationship Id="rId85" Type="http://schemas.openxmlformats.org/officeDocument/2006/relationships/image" Target="../media/image110.png"/><Relationship Id="rId150" Type="http://schemas.openxmlformats.org/officeDocument/2006/relationships/image" Target="../media/image175.png"/><Relationship Id="rId171" Type="http://schemas.openxmlformats.org/officeDocument/2006/relationships/image" Target="../media/image196.png"/><Relationship Id="rId192" Type="http://schemas.openxmlformats.org/officeDocument/2006/relationships/image" Target="../media/image217.png"/><Relationship Id="rId206" Type="http://schemas.openxmlformats.org/officeDocument/2006/relationships/image" Target="../media/image231.png"/><Relationship Id="rId227" Type="http://schemas.openxmlformats.org/officeDocument/2006/relationships/image" Target="../media/image252.png"/><Relationship Id="rId12" Type="http://schemas.openxmlformats.org/officeDocument/2006/relationships/image" Target="../media/image37.png"/><Relationship Id="rId33" Type="http://schemas.openxmlformats.org/officeDocument/2006/relationships/image" Target="../media/image58.png"/><Relationship Id="rId108" Type="http://schemas.openxmlformats.org/officeDocument/2006/relationships/image" Target="../media/image133.png"/><Relationship Id="rId129" Type="http://schemas.openxmlformats.org/officeDocument/2006/relationships/image" Target="../media/image154.png"/><Relationship Id="rId54" Type="http://schemas.openxmlformats.org/officeDocument/2006/relationships/image" Target="../media/image79.png"/><Relationship Id="rId75" Type="http://schemas.openxmlformats.org/officeDocument/2006/relationships/image" Target="../media/image100.png"/><Relationship Id="rId96" Type="http://schemas.openxmlformats.org/officeDocument/2006/relationships/image" Target="../media/image121.png"/><Relationship Id="rId140" Type="http://schemas.openxmlformats.org/officeDocument/2006/relationships/image" Target="../media/image165.png"/><Relationship Id="rId161" Type="http://schemas.openxmlformats.org/officeDocument/2006/relationships/image" Target="../media/image186.png"/><Relationship Id="rId182" Type="http://schemas.openxmlformats.org/officeDocument/2006/relationships/image" Target="../media/image207.png"/><Relationship Id="rId217" Type="http://schemas.openxmlformats.org/officeDocument/2006/relationships/image" Target="../media/image242.png"/><Relationship Id="rId6" Type="http://schemas.openxmlformats.org/officeDocument/2006/relationships/image" Target="../media/image31.png"/><Relationship Id="rId238" Type="http://schemas.openxmlformats.org/officeDocument/2006/relationships/image" Target="../media/image263.png"/><Relationship Id="rId23" Type="http://schemas.openxmlformats.org/officeDocument/2006/relationships/image" Target="../media/image48.png"/><Relationship Id="rId119" Type="http://schemas.openxmlformats.org/officeDocument/2006/relationships/image" Target="../media/image144.png"/><Relationship Id="rId44" Type="http://schemas.openxmlformats.org/officeDocument/2006/relationships/image" Target="../media/image69.png"/><Relationship Id="rId65" Type="http://schemas.openxmlformats.org/officeDocument/2006/relationships/image" Target="../media/image90.png"/><Relationship Id="rId86" Type="http://schemas.openxmlformats.org/officeDocument/2006/relationships/image" Target="../media/image111.png"/><Relationship Id="rId130" Type="http://schemas.openxmlformats.org/officeDocument/2006/relationships/image" Target="../media/image155.png"/><Relationship Id="rId151" Type="http://schemas.openxmlformats.org/officeDocument/2006/relationships/image" Target="../media/image176.png"/><Relationship Id="rId172" Type="http://schemas.openxmlformats.org/officeDocument/2006/relationships/image" Target="../media/image197.png"/><Relationship Id="rId193" Type="http://schemas.openxmlformats.org/officeDocument/2006/relationships/image" Target="../media/image218.png"/><Relationship Id="rId207" Type="http://schemas.openxmlformats.org/officeDocument/2006/relationships/image" Target="../media/image232.png"/><Relationship Id="rId228" Type="http://schemas.openxmlformats.org/officeDocument/2006/relationships/image" Target="../media/image253.png"/><Relationship Id="rId13" Type="http://schemas.openxmlformats.org/officeDocument/2006/relationships/image" Target="../media/image38.png"/><Relationship Id="rId109" Type="http://schemas.openxmlformats.org/officeDocument/2006/relationships/image" Target="../media/image134.png"/><Relationship Id="rId34" Type="http://schemas.openxmlformats.org/officeDocument/2006/relationships/image" Target="../media/image59.png"/><Relationship Id="rId55" Type="http://schemas.openxmlformats.org/officeDocument/2006/relationships/image" Target="../media/image80.png"/><Relationship Id="rId76" Type="http://schemas.openxmlformats.org/officeDocument/2006/relationships/image" Target="../media/image101.png"/><Relationship Id="rId97" Type="http://schemas.openxmlformats.org/officeDocument/2006/relationships/image" Target="../media/image122.png"/><Relationship Id="rId120" Type="http://schemas.openxmlformats.org/officeDocument/2006/relationships/image" Target="../media/image145.png"/><Relationship Id="rId141" Type="http://schemas.openxmlformats.org/officeDocument/2006/relationships/image" Target="../media/image166.png"/><Relationship Id="rId7" Type="http://schemas.openxmlformats.org/officeDocument/2006/relationships/image" Target="../media/image32.png"/><Relationship Id="rId162" Type="http://schemas.openxmlformats.org/officeDocument/2006/relationships/image" Target="../media/image187.png"/><Relationship Id="rId183" Type="http://schemas.openxmlformats.org/officeDocument/2006/relationships/image" Target="../media/image208.png"/><Relationship Id="rId218" Type="http://schemas.openxmlformats.org/officeDocument/2006/relationships/image" Target="../media/image243.png"/><Relationship Id="rId239" Type="http://schemas.openxmlformats.org/officeDocument/2006/relationships/image" Target="../media/image264.png"/><Relationship Id="rId24" Type="http://schemas.openxmlformats.org/officeDocument/2006/relationships/image" Target="../media/image49.png"/><Relationship Id="rId45" Type="http://schemas.openxmlformats.org/officeDocument/2006/relationships/image" Target="../media/image70.png"/><Relationship Id="rId66" Type="http://schemas.openxmlformats.org/officeDocument/2006/relationships/image" Target="../media/image91.png"/><Relationship Id="rId87" Type="http://schemas.openxmlformats.org/officeDocument/2006/relationships/image" Target="../media/image112.png"/><Relationship Id="rId110" Type="http://schemas.openxmlformats.org/officeDocument/2006/relationships/image" Target="../media/image135.png"/><Relationship Id="rId131" Type="http://schemas.openxmlformats.org/officeDocument/2006/relationships/image" Target="../media/image156.png"/><Relationship Id="rId152" Type="http://schemas.openxmlformats.org/officeDocument/2006/relationships/image" Target="../media/image177.png"/><Relationship Id="rId173" Type="http://schemas.openxmlformats.org/officeDocument/2006/relationships/image" Target="../media/image198.png"/><Relationship Id="rId194" Type="http://schemas.openxmlformats.org/officeDocument/2006/relationships/image" Target="../media/image219.png"/><Relationship Id="rId208" Type="http://schemas.openxmlformats.org/officeDocument/2006/relationships/image" Target="../media/image233.png"/><Relationship Id="rId229" Type="http://schemas.openxmlformats.org/officeDocument/2006/relationships/image" Target="../media/image254.png"/><Relationship Id="rId240" Type="http://schemas.openxmlformats.org/officeDocument/2006/relationships/image" Target="../media/image265.png"/><Relationship Id="rId14" Type="http://schemas.openxmlformats.org/officeDocument/2006/relationships/image" Target="../media/image39.png"/><Relationship Id="rId35" Type="http://schemas.openxmlformats.org/officeDocument/2006/relationships/image" Target="../media/image60.png"/><Relationship Id="rId56" Type="http://schemas.openxmlformats.org/officeDocument/2006/relationships/image" Target="../media/image81.png"/><Relationship Id="rId77" Type="http://schemas.openxmlformats.org/officeDocument/2006/relationships/image" Target="../media/image102.png"/><Relationship Id="rId100" Type="http://schemas.openxmlformats.org/officeDocument/2006/relationships/image" Target="../media/image125.png"/><Relationship Id="rId8" Type="http://schemas.openxmlformats.org/officeDocument/2006/relationships/image" Target="../media/image33.png"/><Relationship Id="rId98" Type="http://schemas.openxmlformats.org/officeDocument/2006/relationships/image" Target="../media/image123.png"/><Relationship Id="rId121" Type="http://schemas.openxmlformats.org/officeDocument/2006/relationships/image" Target="../media/image146.png"/><Relationship Id="rId142" Type="http://schemas.openxmlformats.org/officeDocument/2006/relationships/image" Target="../media/image167.png"/><Relationship Id="rId163" Type="http://schemas.openxmlformats.org/officeDocument/2006/relationships/image" Target="../media/image188.png"/><Relationship Id="rId184" Type="http://schemas.openxmlformats.org/officeDocument/2006/relationships/image" Target="../media/image209.png"/><Relationship Id="rId219" Type="http://schemas.openxmlformats.org/officeDocument/2006/relationships/image" Target="../media/image244.png"/><Relationship Id="rId230" Type="http://schemas.openxmlformats.org/officeDocument/2006/relationships/image" Target="../media/image255.png"/><Relationship Id="rId25" Type="http://schemas.openxmlformats.org/officeDocument/2006/relationships/image" Target="../media/image50.png"/><Relationship Id="rId46" Type="http://schemas.openxmlformats.org/officeDocument/2006/relationships/image" Target="../media/image71.png"/><Relationship Id="rId67" Type="http://schemas.openxmlformats.org/officeDocument/2006/relationships/image" Target="../media/image92.png"/><Relationship Id="rId88" Type="http://schemas.openxmlformats.org/officeDocument/2006/relationships/image" Target="../media/image113.png"/><Relationship Id="rId111" Type="http://schemas.openxmlformats.org/officeDocument/2006/relationships/image" Target="../media/image136.png"/><Relationship Id="rId132" Type="http://schemas.openxmlformats.org/officeDocument/2006/relationships/image" Target="../media/image157.png"/><Relationship Id="rId153" Type="http://schemas.openxmlformats.org/officeDocument/2006/relationships/image" Target="../media/image178.png"/><Relationship Id="rId174" Type="http://schemas.openxmlformats.org/officeDocument/2006/relationships/image" Target="../media/image199.png"/><Relationship Id="rId195" Type="http://schemas.openxmlformats.org/officeDocument/2006/relationships/image" Target="../media/image220.png"/><Relationship Id="rId209" Type="http://schemas.openxmlformats.org/officeDocument/2006/relationships/image" Target="../media/image234.png"/><Relationship Id="rId220" Type="http://schemas.openxmlformats.org/officeDocument/2006/relationships/image" Target="../media/image245.png"/><Relationship Id="rId241" Type="http://schemas.openxmlformats.org/officeDocument/2006/relationships/image" Target="../media/image266.png"/><Relationship Id="rId15" Type="http://schemas.openxmlformats.org/officeDocument/2006/relationships/image" Target="../media/image40.png"/><Relationship Id="rId36" Type="http://schemas.openxmlformats.org/officeDocument/2006/relationships/image" Target="../media/image61.png"/><Relationship Id="rId57" Type="http://schemas.openxmlformats.org/officeDocument/2006/relationships/image" Target="../media/image82.png"/><Relationship Id="rId106" Type="http://schemas.openxmlformats.org/officeDocument/2006/relationships/image" Target="../media/image131.png"/><Relationship Id="rId127" Type="http://schemas.openxmlformats.org/officeDocument/2006/relationships/image" Target="../media/image152.png"/><Relationship Id="rId10" Type="http://schemas.openxmlformats.org/officeDocument/2006/relationships/image" Target="../media/image35.png"/><Relationship Id="rId31" Type="http://schemas.openxmlformats.org/officeDocument/2006/relationships/image" Target="../media/image56.png"/><Relationship Id="rId52" Type="http://schemas.openxmlformats.org/officeDocument/2006/relationships/image" Target="../media/image77.png"/><Relationship Id="rId73" Type="http://schemas.openxmlformats.org/officeDocument/2006/relationships/image" Target="../media/image98.png"/><Relationship Id="rId78" Type="http://schemas.openxmlformats.org/officeDocument/2006/relationships/image" Target="../media/image103.png"/><Relationship Id="rId94" Type="http://schemas.openxmlformats.org/officeDocument/2006/relationships/image" Target="../media/image119.png"/><Relationship Id="rId99" Type="http://schemas.openxmlformats.org/officeDocument/2006/relationships/image" Target="../media/image124.png"/><Relationship Id="rId101" Type="http://schemas.openxmlformats.org/officeDocument/2006/relationships/image" Target="../media/image126.png"/><Relationship Id="rId122" Type="http://schemas.openxmlformats.org/officeDocument/2006/relationships/image" Target="../media/image147.png"/><Relationship Id="rId143" Type="http://schemas.openxmlformats.org/officeDocument/2006/relationships/image" Target="../media/image168.png"/><Relationship Id="rId148" Type="http://schemas.openxmlformats.org/officeDocument/2006/relationships/image" Target="../media/image173.png"/><Relationship Id="rId164" Type="http://schemas.openxmlformats.org/officeDocument/2006/relationships/image" Target="../media/image189.png"/><Relationship Id="rId169" Type="http://schemas.openxmlformats.org/officeDocument/2006/relationships/image" Target="../media/image194.png"/><Relationship Id="rId185" Type="http://schemas.openxmlformats.org/officeDocument/2006/relationships/image" Target="../media/image21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80" Type="http://schemas.openxmlformats.org/officeDocument/2006/relationships/image" Target="../media/image205.png"/><Relationship Id="rId210" Type="http://schemas.openxmlformats.org/officeDocument/2006/relationships/image" Target="../media/image235.png"/><Relationship Id="rId215" Type="http://schemas.openxmlformats.org/officeDocument/2006/relationships/image" Target="../media/image240.png"/><Relationship Id="rId236" Type="http://schemas.openxmlformats.org/officeDocument/2006/relationships/image" Target="../media/image261.png"/><Relationship Id="rId26" Type="http://schemas.openxmlformats.org/officeDocument/2006/relationships/image" Target="../media/image51.png"/><Relationship Id="rId231" Type="http://schemas.openxmlformats.org/officeDocument/2006/relationships/image" Target="../media/image256.png"/><Relationship Id="rId47" Type="http://schemas.openxmlformats.org/officeDocument/2006/relationships/image" Target="../media/image72.png"/><Relationship Id="rId68" Type="http://schemas.openxmlformats.org/officeDocument/2006/relationships/image" Target="../media/image93.png"/><Relationship Id="rId89" Type="http://schemas.openxmlformats.org/officeDocument/2006/relationships/image" Target="../media/image114.png"/><Relationship Id="rId112" Type="http://schemas.openxmlformats.org/officeDocument/2006/relationships/image" Target="../media/image137.png"/><Relationship Id="rId133" Type="http://schemas.openxmlformats.org/officeDocument/2006/relationships/image" Target="../media/image158.png"/><Relationship Id="rId154" Type="http://schemas.openxmlformats.org/officeDocument/2006/relationships/image" Target="../media/image179.png"/><Relationship Id="rId175" Type="http://schemas.openxmlformats.org/officeDocument/2006/relationships/image" Target="../media/image200.png"/><Relationship Id="rId196" Type="http://schemas.openxmlformats.org/officeDocument/2006/relationships/image" Target="../media/image221.png"/><Relationship Id="rId200" Type="http://schemas.openxmlformats.org/officeDocument/2006/relationships/image" Target="../media/image225.png"/><Relationship Id="rId16" Type="http://schemas.openxmlformats.org/officeDocument/2006/relationships/image" Target="../media/image41.png"/><Relationship Id="rId221" Type="http://schemas.openxmlformats.org/officeDocument/2006/relationships/image" Target="../media/image246.png"/><Relationship Id="rId242" Type="http://schemas.openxmlformats.org/officeDocument/2006/relationships/image" Target="../media/image267.png"/><Relationship Id="rId37" Type="http://schemas.openxmlformats.org/officeDocument/2006/relationships/image" Target="../media/image62.png"/><Relationship Id="rId58" Type="http://schemas.openxmlformats.org/officeDocument/2006/relationships/image" Target="../media/image83.png"/><Relationship Id="rId79" Type="http://schemas.openxmlformats.org/officeDocument/2006/relationships/image" Target="../media/image104.png"/><Relationship Id="rId102" Type="http://schemas.openxmlformats.org/officeDocument/2006/relationships/image" Target="../media/image127.png"/><Relationship Id="rId123" Type="http://schemas.openxmlformats.org/officeDocument/2006/relationships/image" Target="../media/image148.png"/><Relationship Id="rId144" Type="http://schemas.openxmlformats.org/officeDocument/2006/relationships/image" Target="../media/image169.png"/><Relationship Id="rId90" Type="http://schemas.openxmlformats.org/officeDocument/2006/relationships/image" Target="../media/image115.png"/><Relationship Id="rId165" Type="http://schemas.openxmlformats.org/officeDocument/2006/relationships/image" Target="../media/image190.png"/><Relationship Id="rId186" Type="http://schemas.openxmlformats.org/officeDocument/2006/relationships/image" Target="../media/image211.png"/><Relationship Id="rId211" Type="http://schemas.openxmlformats.org/officeDocument/2006/relationships/image" Target="../media/image236.png"/><Relationship Id="rId232" Type="http://schemas.openxmlformats.org/officeDocument/2006/relationships/image" Target="../media/image257.png"/><Relationship Id="rId27" Type="http://schemas.openxmlformats.org/officeDocument/2006/relationships/image" Target="../media/image52.png"/><Relationship Id="rId48" Type="http://schemas.openxmlformats.org/officeDocument/2006/relationships/image" Target="../media/image73.png"/><Relationship Id="rId69" Type="http://schemas.openxmlformats.org/officeDocument/2006/relationships/image" Target="../media/image94.png"/><Relationship Id="rId113" Type="http://schemas.openxmlformats.org/officeDocument/2006/relationships/image" Target="../media/image138.png"/><Relationship Id="rId134" Type="http://schemas.openxmlformats.org/officeDocument/2006/relationships/image" Target="../media/image159.png"/><Relationship Id="rId80" Type="http://schemas.openxmlformats.org/officeDocument/2006/relationships/image" Target="../media/image105.png"/><Relationship Id="rId155" Type="http://schemas.openxmlformats.org/officeDocument/2006/relationships/image" Target="../media/image180.png"/><Relationship Id="rId176" Type="http://schemas.openxmlformats.org/officeDocument/2006/relationships/image" Target="../media/image201.png"/><Relationship Id="rId197" Type="http://schemas.openxmlformats.org/officeDocument/2006/relationships/image" Target="../media/image222.png"/><Relationship Id="rId201" Type="http://schemas.openxmlformats.org/officeDocument/2006/relationships/image" Target="../media/image226.png"/><Relationship Id="rId222" Type="http://schemas.openxmlformats.org/officeDocument/2006/relationships/image" Target="../media/image247.png"/><Relationship Id="rId243" Type="http://schemas.openxmlformats.org/officeDocument/2006/relationships/image" Target="../media/image268.png"/><Relationship Id="rId17" Type="http://schemas.openxmlformats.org/officeDocument/2006/relationships/image" Target="../media/image42.png"/><Relationship Id="rId38" Type="http://schemas.openxmlformats.org/officeDocument/2006/relationships/image" Target="../media/image63.png"/><Relationship Id="rId59" Type="http://schemas.openxmlformats.org/officeDocument/2006/relationships/image" Target="../media/image84.png"/><Relationship Id="rId103" Type="http://schemas.openxmlformats.org/officeDocument/2006/relationships/image" Target="../media/image128.png"/><Relationship Id="rId124" Type="http://schemas.openxmlformats.org/officeDocument/2006/relationships/image" Target="../media/image149.png"/><Relationship Id="rId70" Type="http://schemas.openxmlformats.org/officeDocument/2006/relationships/image" Target="../media/image95.png"/><Relationship Id="rId91" Type="http://schemas.openxmlformats.org/officeDocument/2006/relationships/image" Target="../media/image116.png"/><Relationship Id="rId145" Type="http://schemas.openxmlformats.org/officeDocument/2006/relationships/image" Target="../media/image170.png"/><Relationship Id="rId166" Type="http://schemas.openxmlformats.org/officeDocument/2006/relationships/image" Target="../media/image191.png"/><Relationship Id="rId187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37.png"/><Relationship Id="rId233" Type="http://schemas.openxmlformats.org/officeDocument/2006/relationships/image" Target="../media/image258.png"/><Relationship Id="rId28" Type="http://schemas.openxmlformats.org/officeDocument/2006/relationships/image" Target="../media/image53.png"/><Relationship Id="rId49" Type="http://schemas.openxmlformats.org/officeDocument/2006/relationships/image" Target="../media/image74.png"/><Relationship Id="rId114" Type="http://schemas.openxmlformats.org/officeDocument/2006/relationships/image" Target="../media/image139.png"/><Relationship Id="rId60" Type="http://schemas.openxmlformats.org/officeDocument/2006/relationships/image" Target="../media/image85.png"/><Relationship Id="rId81" Type="http://schemas.openxmlformats.org/officeDocument/2006/relationships/image" Target="../media/image106.png"/><Relationship Id="rId135" Type="http://schemas.openxmlformats.org/officeDocument/2006/relationships/image" Target="../media/image160.png"/><Relationship Id="rId156" Type="http://schemas.openxmlformats.org/officeDocument/2006/relationships/image" Target="../media/image181.png"/><Relationship Id="rId177" Type="http://schemas.openxmlformats.org/officeDocument/2006/relationships/image" Target="../media/image202.png"/><Relationship Id="rId198" Type="http://schemas.openxmlformats.org/officeDocument/2006/relationships/image" Target="../media/image223.png"/><Relationship Id="rId202" Type="http://schemas.openxmlformats.org/officeDocument/2006/relationships/image" Target="../media/image227.png"/><Relationship Id="rId223" Type="http://schemas.openxmlformats.org/officeDocument/2006/relationships/image" Target="../media/image248.png"/><Relationship Id="rId18" Type="http://schemas.openxmlformats.org/officeDocument/2006/relationships/image" Target="../media/image43.png"/><Relationship Id="rId39" Type="http://schemas.openxmlformats.org/officeDocument/2006/relationships/image" Target="../media/image64.png"/><Relationship Id="rId50" Type="http://schemas.openxmlformats.org/officeDocument/2006/relationships/image" Target="../media/image75.png"/><Relationship Id="rId104" Type="http://schemas.openxmlformats.org/officeDocument/2006/relationships/image" Target="../media/image129.png"/><Relationship Id="rId125" Type="http://schemas.openxmlformats.org/officeDocument/2006/relationships/image" Target="../media/image150.png"/><Relationship Id="rId146" Type="http://schemas.openxmlformats.org/officeDocument/2006/relationships/image" Target="../media/image171.png"/><Relationship Id="rId167" Type="http://schemas.openxmlformats.org/officeDocument/2006/relationships/image" Target="../media/image192.png"/><Relationship Id="rId188" Type="http://schemas.openxmlformats.org/officeDocument/2006/relationships/image" Target="../media/image213.png"/><Relationship Id="rId71" Type="http://schemas.openxmlformats.org/officeDocument/2006/relationships/image" Target="../media/image96.png"/><Relationship Id="rId92" Type="http://schemas.openxmlformats.org/officeDocument/2006/relationships/image" Target="../media/image117.png"/><Relationship Id="rId213" Type="http://schemas.openxmlformats.org/officeDocument/2006/relationships/image" Target="../media/image238.png"/><Relationship Id="rId234" Type="http://schemas.openxmlformats.org/officeDocument/2006/relationships/image" Target="../media/image259.png"/><Relationship Id="rId2" Type="http://schemas.openxmlformats.org/officeDocument/2006/relationships/image" Target="../media/image27.png"/><Relationship Id="rId29" Type="http://schemas.openxmlformats.org/officeDocument/2006/relationships/image" Target="../media/image54.png"/><Relationship Id="rId40" Type="http://schemas.openxmlformats.org/officeDocument/2006/relationships/image" Target="../media/image65.png"/><Relationship Id="rId115" Type="http://schemas.openxmlformats.org/officeDocument/2006/relationships/image" Target="../media/image140.png"/><Relationship Id="rId136" Type="http://schemas.openxmlformats.org/officeDocument/2006/relationships/image" Target="../media/image161.png"/><Relationship Id="rId157" Type="http://schemas.openxmlformats.org/officeDocument/2006/relationships/image" Target="../media/image182.png"/><Relationship Id="rId178" Type="http://schemas.openxmlformats.org/officeDocument/2006/relationships/image" Target="../media/image203.png"/><Relationship Id="rId61" Type="http://schemas.openxmlformats.org/officeDocument/2006/relationships/image" Target="../media/image86.png"/><Relationship Id="rId82" Type="http://schemas.openxmlformats.org/officeDocument/2006/relationships/image" Target="../media/image107.png"/><Relationship Id="rId199" Type="http://schemas.openxmlformats.org/officeDocument/2006/relationships/image" Target="../media/image224.png"/><Relationship Id="rId203" Type="http://schemas.openxmlformats.org/officeDocument/2006/relationships/image" Target="../media/image228.png"/><Relationship Id="rId19" Type="http://schemas.openxmlformats.org/officeDocument/2006/relationships/image" Target="../media/image44.png"/><Relationship Id="rId224" Type="http://schemas.openxmlformats.org/officeDocument/2006/relationships/image" Target="../media/image249.png"/><Relationship Id="rId30" Type="http://schemas.openxmlformats.org/officeDocument/2006/relationships/image" Target="../media/image55.png"/><Relationship Id="rId105" Type="http://schemas.openxmlformats.org/officeDocument/2006/relationships/image" Target="../media/image130.png"/><Relationship Id="rId126" Type="http://schemas.openxmlformats.org/officeDocument/2006/relationships/image" Target="../media/image151.png"/><Relationship Id="rId147" Type="http://schemas.openxmlformats.org/officeDocument/2006/relationships/image" Target="../media/image172.png"/><Relationship Id="rId168" Type="http://schemas.openxmlformats.org/officeDocument/2006/relationships/image" Target="../media/image19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93" Type="http://schemas.openxmlformats.org/officeDocument/2006/relationships/image" Target="../media/image118.png"/><Relationship Id="rId189" Type="http://schemas.openxmlformats.org/officeDocument/2006/relationships/image" Target="../media/image214.png"/><Relationship Id="rId3" Type="http://schemas.openxmlformats.org/officeDocument/2006/relationships/image" Target="../media/image28.png"/><Relationship Id="rId214" Type="http://schemas.openxmlformats.org/officeDocument/2006/relationships/image" Target="../media/image239.png"/><Relationship Id="rId235" Type="http://schemas.openxmlformats.org/officeDocument/2006/relationships/image" Target="../media/image260.png"/><Relationship Id="rId116" Type="http://schemas.openxmlformats.org/officeDocument/2006/relationships/image" Target="../media/image141.png"/><Relationship Id="rId137" Type="http://schemas.openxmlformats.org/officeDocument/2006/relationships/image" Target="../media/image162.png"/><Relationship Id="rId158" Type="http://schemas.openxmlformats.org/officeDocument/2006/relationships/image" Target="../media/image183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62" Type="http://schemas.openxmlformats.org/officeDocument/2006/relationships/image" Target="../media/image87.png"/><Relationship Id="rId83" Type="http://schemas.openxmlformats.org/officeDocument/2006/relationships/image" Target="../media/image108.png"/><Relationship Id="rId179" Type="http://schemas.openxmlformats.org/officeDocument/2006/relationships/image" Target="../media/image204.png"/><Relationship Id="rId190" Type="http://schemas.openxmlformats.org/officeDocument/2006/relationships/image" Target="../media/image215.png"/><Relationship Id="rId204" Type="http://schemas.openxmlformats.org/officeDocument/2006/relationships/image" Target="../media/image229.png"/><Relationship Id="rId225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3" Type="http://schemas.openxmlformats.org/officeDocument/2006/relationships/hyperlink" Target="mailto:marek.gawdzik@infuture.institute" TargetMode="External"/><Relationship Id="rId7" Type="http://schemas.openxmlformats.org/officeDocument/2006/relationships/image" Target="../media/image282.png"/><Relationship Id="rId12" Type="http://schemas.openxmlformats.org/officeDocument/2006/relationships/image" Target="../media/image287.png"/><Relationship Id="rId2" Type="http://schemas.openxmlformats.org/officeDocument/2006/relationships/hyperlink" Target="http://www.infuture.institute/mapa-trendow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280.png"/><Relationship Id="rId10" Type="http://schemas.openxmlformats.org/officeDocument/2006/relationships/image" Target="../media/image285.png"/><Relationship Id="rId4" Type="http://schemas.openxmlformats.org/officeDocument/2006/relationships/image" Target="../media/image269.png"/><Relationship Id="rId9" Type="http://schemas.openxmlformats.org/officeDocument/2006/relationships/image" Target="../media/image284.png"/><Relationship Id="rId14" Type="http://schemas.openxmlformats.org/officeDocument/2006/relationships/image" Target="../media/image2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ielonesasiedztwo/" TargetMode="External"/><Relationship Id="rId2" Type="http://schemas.openxmlformats.org/officeDocument/2006/relationships/hyperlink" Target="http://www.zielonesasiedztwo.org.p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7708C36-4B50-49F0-8C92-6321257E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1101"/>
            <a:ext cx="9144000" cy="1366887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SPOTKANIE KONSULTACYJNE </a:t>
            </a:r>
            <a:br>
              <a:rPr lang="pl-PL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 RAMACH PLANU WŁĄCZENIA SPOŁECZNOŚCI</a:t>
            </a:r>
            <a:br>
              <a:rPr lang="pl-PL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0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w celu budowy LSR na lata 2023-2027</a:t>
            </a:r>
            <a:endParaRPr lang="pl-PL" sz="2400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BD9FD8B-B45D-45DA-9865-2B1FC2EB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307" y="1854199"/>
            <a:ext cx="10689101" cy="7140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Europejski Fundusz Rolny na rzecz Rozwoju Obszarów Wiejskich: Europa inwestująca w obszary wiejskie.</a:t>
            </a:r>
          </a:p>
          <a:p>
            <a:pPr>
              <a:lnSpc>
                <a:spcPct val="107000"/>
              </a:lnSpc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Instytucja Zarządzająca PROW 2014-2020 – Minister Rolnictwa i Rozwoju Wsi.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F5DA4C-36F3-45F7-97D1-1770D5E4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05" y="271157"/>
            <a:ext cx="11266384" cy="13290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2716E26-25E2-4DF5-AC81-35C2A6B6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316" y="5441157"/>
            <a:ext cx="4569283" cy="11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C77E88-B38D-4A04-BF13-1BD74A75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094"/>
          </a:xfrm>
        </p:spPr>
        <p:txBody>
          <a:bodyPr/>
          <a:lstStyle/>
          <a:p>
            <a:r>
              <a:rPr lang="pl-PL" dirty="0"/>
              <a:t>Ogólna liczba ludności PTO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91A60D-1B03-499D-AB2C-9ACD08E3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955" y="1412819"/>
            <a:ext cx="6028417" cy="3623464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0BD08A5-10C1-4BEA-9F57-32E581870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6032" y="5133883"/>
            <a:ext cx="8909502" cy="14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6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2F058-43F5-412B-BC9B-7DD95BFF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Demografia 1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6A80C53-EB60-49A1-9737-BD573E10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7" y="1981200"/>
            <a:ext cx="10519833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8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F6005-62C7-422F-BDB6-C2EC4E55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Demografia 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4E8387-8AD6-414F-9EBF-452ED2B9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33" y="2031999"/>
            <a:ext cx="10011834" cy="40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E86E074-23CF-4CA5-B4EC-14D7BE2A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Demografia 3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953D007-A19D-48AE-A332-689997970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2096294"/>
            <a:ext cx="952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CDEA3-E3B1-446E-AF1D-E0FE64A7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Seniorzy (65+ w 2030) i zmiana ludności w %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5B9AE91-3E3C-429E-A7E6-20A55F1E0C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19379D1C-0AD9-46BC-9AAF-3AA0FE9D2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83486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DF8B0-9EF5-4EBC-88CA-A08B3F74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Liczba zarejestrowanych firm - wskaźniki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576F4A-C518-4CEF-B462-D5E615A49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90" y="1681802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0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3CEC9-B616-4539-A675-91C72558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85" y="468492"/>
            <a:ext cx="10515600" cy="835522"/>
          </a:xfrm>
        </p:spPr>
        <p:txBody>
          <a:bodyPr/>
          <a:lstStyle/>
          <a:p>
            <a:r>
              <a:rPr lang="pl-PL" dirty="0"/>
              <a:t>Wynagrodzenia mieszkańców PTO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03E8013-15AE-486E-A75A-755D694746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0458" y="1752117"/>
            <a:ext cx="7561424" cy="42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DF8B0-9EF5-4EBC-88CA-A08B3F74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Liczba zarejestrowanych firm - wskaźniki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35549AA-8C1B-4AC3-8D11-E4A072FD68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061" y="1621617"/>
            <a:ext cx="8536388" cy="48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3CEC9-B616-4539-A675-91C72558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85" y="468492"/>
            <a:ext cx="10515600" cy="835522"/>
          </a:xfrm>
        </p:spPr>
        <p:txBody>
          <a:bodyPr/>
          <a:lstStyle/>
          <a:p>
            <a:r>
              <a:rPr lang="pl-PL" dirty="0"/>
              <a:t>Wynagrodzenia mieszkańców PTO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212BAB4-1C95-4BFA-AAE5-1599DC9E6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8085" y="1587321"/>
            <a:ext cx="853722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DF8B0-9EF5-4EBC-88CA-A08B3F74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Liczba zarejestrowanych firm - wskaźniki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BD12C5-9885-4FB7-A6A8-B4C59C5F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25" y="1690688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4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196E805-9DA3-425D-84A5-0835BDBD96B1}"/>
              </a:ext>
            </a:extLst>
          </p:cNvPr>
          <p:cNvSpPr/>
          <p:nvPr/>
        </p:nvSpPr>
        <p:spPr>
          <a:xfrm>
            <a:off x="952107" y="584598"/>
            <a:ext cx="10765410" cy="6389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Prezentacja kluczowych założeń PS dla WPR na lata 2023-2027 w zakresie komponentu </a:t>
            </a:r>
            <a:r>
              <a:rPr lang="pl-PL" b="1" dirty="0">
                <a:latin typeface="Georgia" panose="02040502050405020303" pitchFamily="18" charset="0"/>
                <a:ea typeface="Times New Roman" panose="02020603050405020304" pitchFamily="18" charset="0"/>
              </a:rPr>
              <a:t>LEADER/Rozwój Lokalny Kierowany przez Społeczność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Zmiana podejścia do przygotowania dokumentu LSR  w perspektywie 2023-2027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Podsumowanie spotkań konsultacyjnych z mieszkańcami gmin wchodzących w skład obszaru LSR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Ogólne problemy i wyzwania – SWOT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Wypracowanie propozycji </a:t>
            </a:r>
            <a:r>
              <a:rPr lang="pl-PL" b="1" dirty="0">
                <a:latin typeface="Georgia" panose="02040502050405020303" pitchFamily="18" charset="0"/>
                <a:ea typeface="Times New Roman" panose="02020603050405020304" pitchFamily="18" charset="0"/>
              </a:rPr>
              <a:t>konkretnych priorytetowych celów / obszarów tematycznych, </a:t>
            </a: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z uwzględnieniem wniosków z konsultacji z mieszkańcami oraz wniosków z bieżącej dyskusji.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Wypracowanie propozycji kierunków wydatkowania środków (zakresów wsparcia) i przypisanie ich do </a:t>
            </a:r>
            <a:r>
              <a:rPr lang="pl-PL" b="1" dirty="0">
                <a:latin typeface="Georgia" panose="02040502050405020303" pitchFamily="18" charset="0"/>
                <a:ea typeface="Times New Roman" panose="02020603050405020304" pitchFamily="18" charset="0"/>
              </a:rPr>
              <a:t>priorytetowych celów / obszarów tematycznych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Podejście do wypracowanie propozycji wskaźników i podziału środków na przedsięwzięcia.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Grupy wsparcia/de faworyzowane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Kryteria wyboru projektów na podstawie dotychczasowych doświadczeń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Dostosowanie LSR do innych dokumentów strategicznych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Georgia" panose="02040502050405020303" pitchFamily="18" charset="0"/>
                <a:ea typeface="Times New Roman" panose="02020603050405020304" pitchFamily="18" charset="0"/>
              </a:rPr>
              <a:t>Kryteria wyboru LSR (analiza potrzeby posiadania dodatkowych dokumentów, aktualizacji statutu itd.)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3CEC9-B616-4539-A675-91C72558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85" y="468492"/>
            <a:ext cx="10515600" cy="835522"/>
          </a:xfrm>
        </p:spPr>
        <p:txBody>
          <a:bodyPr/>
          <a:lstStyle/>
          <a:p>
            <a:r>
              <a:rPr lang="pl-PL" dirty="0"/>
              <a:t>Wynagrodzenia mieszkańców PTO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C9EBC9C-A6A8-4D39-A3AF-88E15A0C4D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8842" y="1480066"/>
            <a:ext cx="8013570" cy="45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C854F-3777-4C98-B2AA-B28D268F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4"/>
            <a:ext cx="10515600" cy="875846"/>
          </a:xfrm>
        </p:spPr>
        <p:txBody>
          <a:bodyPr>
            <a:normAutofit/>
          </a:bodyPr>
          <a:lstStyle/>
          <a:p>
            <a:r>
              <a:rPr lang="pl-PL" sz="3600" dirty="0"/>
              <a:t>Podatnicy i ich dochody w 2020 r. w PTO wg POLTAX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ACD7936-B5B8-4A96-B408-E27FA0769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54" y="1816217"/>
            <a:ext cx="11594892" cy="32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6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59B2A-DAC9-42E8-9CA1-4FCA17B7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957"/>
          </a:xfrm>
        </p:spPr>
        <p:txBody>
          <a:bodyPr>
            <a:normAutofit/>
          </a:bodyPr>
          <a:lstStyle/>
          <a:p>
            <a:r>
              <a:rPr lang="pl-PL" sz="2800" dirty="0"/>
              <a:t>Przedsiębiorczość mieszkańców LGD (dochody)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D40770C-9B3B-41A1-A29F-0AF52B9F7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345" y="1476971"/>
            <a:ext cx="11067615" cy="33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6437C78-94EB-4AF8-B2C8-7EB8A7D2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5" y="1228318"/>
            <a:ext cx="11286067" cy="4152694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47FAACA9-8BD3-460B-BA28-684B1B4A626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18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/>
              <a:t>Liczba podatników PIT - mieszkańców LGD</a:t>
            </a:r>
          </a:p>
        </p:txBody>
      </p:sp>
    </p:spTree>
    <p:extLst>
      <p:ext uri="{BB962C8B-B14F-4D97-AF65-F5344CB8AC3E}">
        <p14:creationId xmlns:p14="http://schemas.microsoft.com/office/powerpoint/2010/main" val="30711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EAA0B-DEC3-491E-BCBF-41C10D67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"/>
            <a:ext cx="11908971" cy="1329178"/>
          </a:xfrm>
        </p:spPr>
        <p:txBody>
          <a:bodyPr>
            <a:normAutofit/>
          </a:bodyPr>
          <a:lstStyle/>
          <a:p>
            <a:r>
              <a:rPr lang="pl-PL" dirty="0"/>
              <a:t>Liczba podatników według poziomów dochodów Brwinów (dane POLTAX 2019)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6C14F5A-FEC8-4316-B427-7DCE447CC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89" b="11408"/>
          <a:stretch/>
        </p:blipFill>
        <p:spPr>
          <a:xfrm>
            <a:off x="1023446" y="1762812"/>
            <a:ext cx="8940410" cy="39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5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D671DA-F7B3-4F68-9AC0-2544AA5F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1" y="197785"/>
            <a:ext cx="10515600" cy="764428"/>
          </a:xfrm>
        </p:spPr>
        <p:txBody>
          <a:bodyPr>
            <a:normAutofit fontScale="90000"/>
          </a:bodyPr>
          <a:lstStyle/>
          <a:p>
            <a:r>
              <a:rPr lang="pl-PL" dirty="0"/>
              <a:t>Osoby korzystające z pomocy społecznej (LGD)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D455A53F-8A09-4ED3-A38C-A53BCABD7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1" y="1253610"/>
            <a:ext cx="10268208" cy="4107283"/>
          </a:xfrm>
        </p:spPr>
      </p:pic>
    </p:spTree>
    <p:extLst>
      <p:ext uri="{BB962C8B-B14F-4D97-AF65-F5344CB8AC3E}">
        <p14:creationId xmlns:p14="http://schemas.microsoft.com/office/powerpoint/2010/main" val="613391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EF851-4474-4AB7-962A-5B883723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Sytuacja materialna mieszkańców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F91D611-9987-470C-97A5-FB4448D36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2096294"/>
            <a:ext cx="952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64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E57AB-5639-40EC-AEB4-7CFCF48C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Sytuacja materialna mieszkańców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C6CAEE6-7A80-4C7B-80A1-0C9CDA0A2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6302"/>
            <a:ext cx="10515600" cy="33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2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4F72D56-7831-4E41-B1C9-96FDFEB1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104276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Środowisko przyrodnicze – obszar LGD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B9AA79E-04E0-43A4-A368-FB81A7B6FB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856" y="1461366"/>
            <a:ext cx="11544061" cy="46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1459C58-1DF2-422C-8847-C39FA686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Zaufanie społeczne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3398D30-8BF7-47F3-A2DB-74BCA7DE4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734" y="2209968"/>
            <a:ext cx="9082532" cy="21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3B7EABA-8C64-4A94-AC06-C1E2E71B0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470" y="484328"/>
            <a:ext cx="7753579" cy="58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0620" y="2077912"/>
            <a:ext cx="1959297" cy="134055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821" spc="10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821" spc="84" dirty="0">
                <a:solidFill>
                  <a:srgbClr val="231F20"/>
                </a:solidFill>
                <a:latin typeface="Verdana"/>
                <a:cs typeface="Verdana"/>
              </a:rPr>
              <a:t>CZYTAĆ </a:t>
            </a:r>
            <a:r>
              <a:rPr sz="821" spc="135" dirty="0">
                <a:solidFill>
                  <a:srgbClr val="231F20"/>
                </a:solidFill>
                <a:latin typeface="Verdana"/>
                <a:cs typeface="Verdana"/>
              </a:rPr>
              <a:t>MAPĘ </a:t>
            </a:r>
            <a:r>
              <a:rPr sz="821" spc="98" dirty="0">
                <a:solidFill>
                  <a:srgbClr val="231F20"/>
                </a:solidFill>
                <a:latin typeface="Verdana"/>
                <a:cs typeface="Verdana"/>
              </a:rPr>
              <a:t>TRENDÓW?</a:t>
            </a:r>
            <a:r>
              <a:rPr sz="821" spc="-19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821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0619" y="2417469"/>
            <a:ext cx="2086831" cy="2211229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35800"/>
              </a:lnSpc>
              <a:spcBef>
                <a:spcPts val="46"/>
              </a:spcBef>
            </a:pPr>
            <a:r>
              <a:rPr sz="531" spc="12" dirty="0">
                <a:solidFill>
                  <a:srgbClr val="231F20"/>
                </a:solidFill>
                <a:latin typeface="Verdana"/>
                <a:cs typeface="Verdana"/>
              </a:rPr>
              <a:t>Mapa</a:t>
            </a:r>
            <a:r>
              <a:rPr sz="531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Trendów</a:t>
            </a:r>
            <a:r>
              <a:rPr sz="531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24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531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autorskim</a:t>
            </a:r>
            <a:r>
              <a:rPr sz="531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narzędziem</a:t>
            </a:r>
            <a:r>
              <a:rPr sz="531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9" dirty="0">
                <a:solidFill>
                  <a:srgbClr val="231F20"/>
                </a:solidFill>
                <a:latin typeface="Verdana"/>
                <a:cs typeface="Verdana"/>
              </a:rPr>
              <a:t>infuture.institute,</a:t>
            </a:r>
            <a:r>
              <a:rPr sz="53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7" dirty="0">
                <a:solidFill>
                  <a:srgbClr val="231F20"/>
                </a:solidFill>
                <a:latin typeface="Verdana"/>
                <a:cs typeface="Verdana"/>
              </a:rPr>
              <a:t>wy-  </a:t>
            </a:r>
            <a:r>
              <a:rPr sz="531" spc="2" dirty="0">
                <a:solidFill>
                  <a:srgbClr val="231F20"/>
                </a:solidFill>
                <a:latin typeface="Verdana"/>
                <a:cs typeface="Verdana"/>
              </a:rPr>
              <a:t>dawanym</a:t>
            </a:r>
            <a:r>
              <a:rPr sz="531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24" dirty="0">
                <a:solidFill>
                  <a:srgbClr val="231F20"/>
                </a:solidFill>
                <a:latin typeface="Verdana"/>
                <a:cs typeface="Verdana"/>
              </a:rPr>
              <a:t>od</a:t>
            </a:r>
            <a:r>
              <a:rPr sz="531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43" dirty="0">
                <a:solidFill>
                  <a:srgbClr val="231F20"/>
                </a:solidFill>
                <a:latin typeface="Verdana"/>
                <a:cs typeface="Verdana"/>
              </a:rPr>
              <a:t>2018 </a:t>
            </a:r>
            <a:r>
              <a:rPr sz="531" spc="-27" dirty="0">
                <a:solidFill>
                  <a:srgbClr val="231F20"/>
                </a:solidFill>
                <a:latin typeface="Verdana"/>
                <a:cs typeface="Verdana"/>
              </a:rPr>
              <a:t>roku.</a:t>
            </a:r>
            <a:r>
              <a:rPr sz="531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31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531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5" dirty="0">
                <a:solidFill>
                  <a:srgbClr val="231F20"/>
                </a:solidFill>
                <a:latin typeface="Verdana"/>
                <a:cs typeface="Verdana"/>
              </a:rPr>
              <a:t>tym</a:t>
            </a:r>
            <a:r>
              <a:rPr sz="531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roku</a:t>
            </a:r>
            <a:r>
              <a:rPr sz="531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22" dirty="0">
                <a:solidFill>
                  <a:srgbClr val="231F20"/>
                </a:solidFill>
                <a:latin typeface="Verdana"/>
                <a:cs typeface="Verdana"/>
              </a:rPr>
              <a:t>po</a:t>
            </a:r>
            <a:r>
              <a:rPr sz="531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7" dirty="0">
                <a:solidFill>
                  <a:srgbClr val="231F20"/>
                </a:solidFill>
                <a:latin typeface="Verdana"/>
                <a:cs typeface="Verdana"/>
              </a:rPr>
              <a:t>raz</a:t>
            </a:r>
            <a:r>
              <a:rPr sz="531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pierwszy</a:t>
            </a:r>
            <a:r>
              <a:rPr sz="531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12" dirty="0">
                <a:solidFill>
                  <a:srgbClr val="231F20"/>
                </a:solidFill>
                <a:latin typeface="Verdana"/>
                <a:cs typeface="Verdana"/>
              </a:rPr>
              <a:t>mapa</a:t>
            </a:r>
            <a:r>
              <a:rPr sz="531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dirty="0">
                <a:solidFill>
                  <a:srgbClr val="231F20"/>
                </a:solidFill>
                <a:latin typeface="Verdana"/>
                <a:cs typeface="Verdana"/>
              </a:rPr>
              <a:t>po- 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dzielona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została </a:t>
            </a:r>
            <a:r>
              <a:rPr sz="531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531" spc="-31" dirty="0">
                <a:solidFill>
                  <a:srgbClr val="231F20"/>
                </a:solidFill>
                <a:latin typeface="Verdana"/>
                <a:cs typeface="Verdana"/>
              </a:rPr>
              <a:t>7 </a:t>
            </a:r>
            <a:r>
              <a:rPr sz="531" spc="5" dirty="0">
                <a:solidFill>
                  <a:srgbClr val="231F20"/>
                </a:solidFill>
                <a:latin typeface="Verdana"/>
                <a:cs typeface="Verdana"/>
              </a:rPr>
              <a:t>megatrendów </a:t>
            </a:r>
            <a:r>
              <a:rPr sz="531" spc="-29" dirty="0">
                <a:solidFill>
                  <a:srgbClr val="231F20"/>
                </a:solidFill>
                <a:latin typeface="Verdana"/>
                <a:cs typeface="Verdana"/>
              </a:rPr>
              <a:t>(Świat </a:t>
            </a:r>
            <a:r>
              <a:rPr sz="531" spc="-27" dirty="0">
                <a:solidFill>
                  <a:srgbClr val="231F20"/>
                </a:solidFill>
                <a:latin typeface="Verdana"/>
                <a:cs typeface="Verdana"/>
              </a:rPr>
              <a:t>lustrzany,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Biologia 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technocentryczna, </a:t>
            </a:r>
            <a:r>
              <a:rPr sz="531" spc="-17" dirty="0">
                <a:solidFill>
                  <a:srgbClr val="231F20"/>
                </a:solidFill>
                <a:latin typeface="Verdana"/>
                <a:cs typeface="Verdana"/>
              </a:rPr>
              <a:t>Transformacja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klimatyczna, </a:t>
            </a:r>
            <a:r>
              <a:rPr sz="531" spc="-12" dirty="0">
                <a:solidFill>
                  <a:srgbClr val="231F20"/>
                </a:solidFill>
                <a:latin typeface="Verdana"/>
                <a:cs typeface="Verdana"/>
              </a:rPr>
              <a:t>Deglobalizacja,  Utrata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spójności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społecznej,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demograficzne, </a:t>
            </a:r>
            <a:r>
              <a:rPr sz="531" spc="-24" dirty="0">
                <a:solidFill>
                  <a:srgbClr val="231F20"/>
                </a:solidFill>
                <a:latin typeface="Verdana"/>
                <a:cs typeface="Verdana"/>
              </a:rPr>
              <a:t>Kryzysy  </a:t>
            </a:r>
            <a:r>
              <a:rPr sz="531" spc="-19" dirty="0">
                <a:solidFill>
                  <a:srgbClr val="231F20"/>
                </a:solidFill>
                <a:latin typeface="Verdana"/>
                <a:cs typeface="Verdana"/>
              </a:rPr>
              <a:t>zdrowotne),</a:t>
            </a:r>
            <a:r>
              <a:rPr sz="531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19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531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których</a:t>
            </a:r>
            <a:r>
              <a:rPr sz="531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zostały</a:t>
            </a:r>
            <a:r>
              <a:rPr sz="531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przypisane</a:t>
            </a:r>
            <a:r>
              <a:rPr sz="531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54</a:t>
            </a:r>
            <a:r>
              <a:rPr sz="531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27" dirty="0">
                <a:solidFill>
                  <a:srgbClr val="231F20"/>
                </a:solidFill>
                <a:latin typeface="Verdana"/>
                <a:cs typeface="Verdana"/>
              </a:rPr>
              <a:t>trendy.</a:t>
            </a:r>
            <a:r>
              <a:rPr sz="531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Wszystkie 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trendy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analizowane </a:t>
            </a:r>
            <a:r>
              <a:rPr sz="531" spc="-22" dirty="0">
                <a:solidFill>
                  <a:srgbClr val="231F20"/>
                </a:solidFill>
                <a:latin typeface="Verdana"/>
                <a:cs typeface="Verdana"/>
              </a:rPr>
              <a:t>są </a:t>
            </a:r>
            <a:r>
              <a:rPr sz="531" spc="17" dirty="0">
                <a:solidFill>
                  <a:srgbClr val="231F20"/>
                </a:solidFill>
                <a:latin typeface="Verdana"/>
                <a:cs typeface="Verdana"/>
              </a:rPr>
              <a:t>według </a:t>
            </a:r>
            <a:r>
              <a:rPr sz="531" spc="2" dirty="0">
                <a:solidFill>
                  <a:srgbClr val="231F20"/>
                </a:solidFill>
                <a:latin typeface="Verdana"/>
                <a:cs typeface="Verdana"/>
              </a:rPr>
              <a:t>metody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STEEP </a:t>
            </a:r>
            <a:r>
              <a:rPr sz="531" spc="-118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dotyczą</a:t>
            </a:r>
            <a:r>
              <a:rPr sz="531" spc="-12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takich  </a:t>
            </a:r>
            <a:r>
              <a:rPr sz="531" spc="-17" dirty="0">
                <a:solidFill>
                  <a:srgbClr val="231F20"/>
                </a:solidFill>
                <a:latin typeface="Verdana"/>
                <a:cs typeface="Verdana"/>
              </a:rPr>
              <a:t>obszarów, </a:t>
            </a:r>
            <a:r>
              <a:rPr sz="531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społeczeństwo,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technologia,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ekonomia, środowi-  </a:t>
            </a:r>
            <a:r>
              <a:rPr sz="531" spc="-17" dirty="0">
                <a:solidFill>
                  <a:srgbClr val="231F20"/>
                </a:solidFill>
                <a:latin typeface="Verdana"/>
                <a:cs typeface="Verdana"/>
              </a:rPr>
              <a:t>sko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531" spc="-12" dirty="0">
                <a:solidFill>
                  <a:srgbClr val="231F20"/>
                </a:solidFill>
                <a:latin typeface="Verdana"/>
                <a:cs typeface="Verdana"/>
              </a:rPr>
              <a:t>regulacje</a:t>
            </a:r>
            <a:r>
              <a:rPr sz="531" spc="-9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2" dirty="0">
                <a:solidFill>
                  <a:srgbClr val="231F20"/>
                </a:solidFill>
                <a:latin typeface="Verdana"/>
                <a:cs typeface="Verdana"/>
              </a:rPr>
              <a:t>prawne.</a:t>
            </a:r>
            <a:endParaRPr sz="531">
              <a:latin typeface="Verdana"/>
              <a:cs typeface="Verdana"/>
            </a:endParaRPr>
          </a:p>
          <a:p>
            <a:pPr>
              <a:spcBef>
                <a:spcPts val="14"/>
              </a:spcBef>
            </a:pPr>
            <a:endParaRPr sz="700">
              <a:latin typeface="Verdana"/>
              <a:cs typeface="Verdana"/>
            </a:endParaRPr>
          </a:p>
          <a:p>
            <a:pPr marL="6132" marR="2453" algn="just">
              <a:lnSpc>
                <a:spcPct val="135800"/>
              </a:lnSpc>
            </a:pPr>
            <a:r>
              <a:rPr sz="531" spc="5" dirty="0">
                <a:solidFill>
                  <a:srgbClr val="231F20"/>
                </a:solidFill>
                <a:latin typeface="Verdana"/>
                <a:cs typeface="Verdana"/>
              </a:rPr>
              <a:t>Ponieważ </a:t>
            </a:r>
            <a:r>
              <a:rPr sz="531" spc="12" dirty="0">
                <a:solidFill>
                  <a:srgbClr val="231F20"/>
                </a:solidFill>
                <a:latin typeface="Verdana"/>
                <a:cs typeface="Verdana"/>
              </a:rPr>
              <a:t>Mapa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Trendów </a:t>
            </a:r>
            <a:r>
              <a:rPr sz="531" spc="-24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narzędziem </a:t>
            </a:r>
            <a:r>
              <a:rPr sz="531" spc="19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531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wykorzystywania  </a:t>
            </a:r>
            <a:r>
              <a:rPr sz="531" spc="31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codziennej </a:t>
            </a:r>
            <a:r>
              <a:rPr sz="531" spc="-27" dirty="0">
                <a:solidFill>
                  <a:srgbClr val="231F20"/>
                </a:solidFill>
                <a:latin typeface="Verdana"/>
                <a:cs typeface="Verdana"/>
              </a:rPr>
              <a:t>pracy, </a:t>
            </a:r>
            <a:r>
              <a:rPr sz="531" spc="5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założenia </a:t>
            </a:r>
            <a:r>
              <a:rPr sz="531" spc="17" dirty="0">
                <a:solidFill>
                  <a:srgbClr val="231F20"/>
                </a:solidFill>
                <a:latin typeface="Verdana"/>
                <a:cs typeface="Verdana"/>
              </a:rPr>
              <a:t>ma </a:t>
            </a:r>
            <a:r>
              <a:rPr sz="531" spc="5" dirty="0">
                <a:solidFill>
                  <a:srgbClr val="231F20"/>
                </a:solidFill>
                <a:latin typeface="Verdana"/>
                <a:cs typeface="Verdana"/>
              </a:rPr>
              <a:t>przypominać </a:t>
            </a:r>
            <a:r>
              <a:rPr sz="531" spc="-31" dirty="0">
                <a:solidFill>
                  <a:srgbClr val="231F20"/>
                </a:solidFill>
                <a:latin typeface="Verdana"/>
                <a:cs typeface="Verdana"/>
              </a:rPr>
              <a:t>radar.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Ozna-  </a:t>
            </a:r>
            <a:r>
              <a:rPr sz="531" spc="2" dirty="0">
                <a:solidFill>
                  <a:srgbClr val="231F20"/>
                </a:solidFill>
                <a:latin typeface="Verdana"/>
                <a:cs typeface="Verdana"/>
              </a:rPr>
              <a:t>cza </a:t>
            </a:r>
            <a:r>
              <a:rPr sz="531" spc="-34" dirty="0">
                <a:solidFill>
                  <a:srgbClr val="231F20"/>
                </a:solidFill>
                <a:latin typeface="Verdana"/>
                <a:cs typeface="Verdana"/>
              </a:rPr>
              <a:t>to,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531" spc="-27" dirty="0">
                <a:solidFill>
                  <a:srgbClr val="231F20"/>
                </a:solidFill>
                <a:latin typeface="Verdana"/>
                <a:cs typeface="Verdana"/>
              </a:rPr>
              <a:t>trendy, </a:t>
            </a:r>
            <a:r>
              <a:rPr sz="531" spc="-12" dirty="0">
                <a:solidFill>
                  <a:srgbClr val="231F20"/>
                </a:solidFill>
                <a:latin typeface="Verdana"/>
                <a:cs typeface="Verdana"/>
              </a:rPr>
              <a:t>które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znajdują </a:t>
            </a:r>
            <a:r>
              <a:rPr sz="531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531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531" spc="-12" dirty="0">
                <a:solidFill>
                  <a:srgbClr val="231F20"/>
                </a:solidFill>
                <a:latin typeface="Verdana"/>
                <a:cs typeface="Verdana"/>
              </a:rPr>
              <a:t>szarym </a:t>
            </a:r>
            <a:r>
              <a:rPr sz="531" spc="10" dirty="0">
                <a:solidFill>
                  <a:srgbClr val="231F20"/>
                </a:solidFill>
                <a:latin typeface="Verdana"/>
                <a:cs typeface="Verdana"/>
              </a:rPr>
              <a:t>polu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531" spc="-17" dirty="0">
                <a:solidFill>
                  <a:srgbClr val="231F20"/>
                </a:solidFill>
                <a:latin typeface="Verdana"/>
                <a:cs typeface="Verdana"/>
              </a:rPr>
              <a:t>najbliżej 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środka koła, </a:t>
            </a:r>
            <a:r>
              <a:rPr sz="531" spc="-22" dirty="0">
                <a:solidFill>
                  <a:srgbClr val="231F20"/>
                </a:solidFill>
                <a:latin typeface="Verdana"/>
                <a:cs typeface="Verdana"/>
              </a:rPr>
              <a:t>są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najbardziej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dojrzałe i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wymagają </a:t>
            </a:r>
            <a:r>
              <a:rPr sz="531" spc="-19" dirty="0">
                <a:solidFill>
                  <a:srgbClr val="231F20"/>
                </a:solidFill>
                <a:latin typeface="Verdana"/>
                <a:cs typeface="Verdana"/>
              </a:rPr>
              <a:t>najszybszej </a:t>
            </a:r>
            <a:r>
              <a:rPr sz="531" spc="-29" dirty="0">
                <a:solidFill>
                  <a:srgbClr val="231F20"/>
                </a:solidFill>
                <a:latin typeface="Verdana"/>
                <a:cs typeface="Verdana"/>
              </a:rPr>
              <a:t>re-  </a:t>
            </a:r>
            <a:r>
              <a:rPr sz="531" spc="-34" dirty="0">
                <a:solidFill>
                  <a:srgbClr val="231F20"/>
                </a:solidFill>
                <a:latin typeface="Verdana"/>
                <a:cs typeface="Verdana"/>
              </a:rPr>
              <a:t>akcji, </a:t>
            </a:r>
            <a:r>
              <a:rPr sz="531" spc="12" dirty="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sz="531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została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jeszcze </a:t>
            </a:r>
            <a:r>
              <a:rPr sz="531" spc="2" dirty="0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podjęta. Im </a:t>
            </a:r>
            <a:r>
              <a:rPr sz="531" spc="-12" dirty="0">
                <a:solidFill>
                  <a:srgbClr val="231F20"/>
                </a:solidFill>
                <a:latin typeface="Verdana"/>
                <a:cs typeface="Verdana"/>
              </a:rPr>
              <a:t>dalej </a:t>
            </a:r>
            <a:r>
              <a:rPr sz="531" spc="24" dirty="0">
                <a:solidFill>
                  <a:srgbClr val="231F20"/>
                </a:solidFill>
                <a:latin typeface="Verdana"/>
                <a:cs typeface="Verdana"/>
              </a:rPr>
              <a:t>od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środka  koła, </a:t>
            </a:r>
            <a:r>
              <a:rPr sz="531" spc="5" dirty="0">
                <a:solidFill>
                  <a:srgbClr val="231F20"/>
                </a:solidFill>
                <a:latin typeface="Verdana"/>
                <a:cs typeface="Verdana"/>
              </a:rPr>
              <a:t>tym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więcej czasu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dany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potrzebuje </a:t>
            </a:r>
            <a:r>
              <a:rPr sz="531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531" spc="-34" dirty="0">
                <a:solidFill>
                  <a:srgbClr val="231F20"/>
                </a:solidFill>
                <a:latin typeface="Verdana"/>
                <a:cs typeface="Verdana"/>
              </a:rPr>
              <a:t>to,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aby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stał  </a:t>
            </a:r>
            <a:r>
              <a:rPr sz="531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531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5" dirty="0">
                <a:solidFill>
                  <a:srgbClr val="231F20"/>
                </a:solidFill>
                <a:latin typeface="Verdana"/>
                <a:cs typeface="Verdana"/>
              </a:rPr>
              <a:t>trendem</a:t>
            </a:r>
            <a:r>
              <a:rPr sz="531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wiodącym.</a:t>
            </a:r>
            <a:r>
              <a:rPr sz="531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dirty="0">
                <a:solidFill>
                  <a:srgbClr val="231F20"/>
                </a:solidFill>
                <a:latin typeface="Verdana"/>
                <a:cs typeface="Verdana"/>
              </a:rPr>
              <a:t>Poszczególne</a:t>
            </a:r>
            <a:r>
              <a:rPr sz="531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22" dirty="0">
                <a:solidFill>
                  <a:srgbClr val="231F20"/>
                </a:solidFill>
                <a:latin typeface="Verdana"/>
                <a:cs typeface="Verdana"/>
              </a:rPr>
              <a:t>strefy</a:t>
            </a:r>
            <a:r>
              <a:rPr sz="531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24" dirty="0">
                <a:solidFill>
                  <a:srgbClr val="231F20"/>
                </a:solidFill>
                <a:latin typeface="Verdana"/>
                <a:cs typeface="Verdana"/>
              </a:rPr>
              <a:t>wskazują,</a:t>
            </a:r>
            <a:r>
              <a:rPr sz="531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ile</a:t>
            </a:r>
            <a:r>
              <a:rPr sz="531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czasu  </a:t>
            </a:r>
            <a:r>
              <a:rPr sz="531" spc="-10" dirty="0">
                <a:solidFill>
                  <a:srgbClr val="231F20"/>
                </a:solidFill>
                <a:latin typeface="Verdana"/>
                <a:cs typeface="Verdana"/>
              </a:rPr>
              <a:t>dany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potrzebuje, </a:t>
            </a:r>
            <a:r>
              <a:rPr sz="531" spc="-12" dirty="0">
                <a:solidFill>
                  <a:srgbClr val="231F20"/>
                </a:solidFill>
                <a:latin typeface="Verdana"/>
                <a:cs typeface="Verdana"/>
              </a:rPr>
              <a:t>żeby </a:t>
            </a:r>
            <a:r>
              <a:rPr sz="531" spc="-7" dirty="0">
                <a:solidFill>
                  <a:srgbClr val="231F20"/>
                </a:solidFill>
                <a:latin typeface="Verdana"/>
                <a:cs typeface="Verdana"/>
              </a:rPr>
              <a:t>dojrzeć </a:t>
            </a:r>
            <a:r>
              <a:rPr sz="531" spc="-14" dirty="0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sz="531" i="1" spc="-14" dirty="0">
                <a:solidFill>
                  <a:srgbClr val="231F20"/>
                </a:solidFill>
                <a:latin typeface="Verdana"/>
                <a:cs typeface="Verdana"/>
              </a:rPr>
              <a:t>new </a:t>
            </a:r>
            <a:r>
              <a:rPr sz="531" i="1" spc="14" dirty="0">
                <a:solidFill>
                  <a:srgbClr val="231F20"/>
                </a:solidFill>
                <a:latin typeface="Verdana"/>
                <a:cs typeface="Verdana"/>
              </a:rPr>
              <a:t>normal </a:t>
            </a:r>
            <a:r>
              <a:rPr sz="531" spc="-118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531" spc="-2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wio-  </a:t>
            </a:r>
            <a:r>
              <a:rPr sz="531" spc="-27" dirty="0">
                <a:solidFill>
                  <a:srgbClr val="231F20"/>
                </a:solidFill>
                <a:latin typeface="Verdana"/>
                <a:cs typeface="Verdana"/>
              </a:rPr>
              <a:t>dący,</a:t>
            </a:r>
            <a:r>
              <a:rPr sz="531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i="1" spc="-2" dirty="0">
                <a:solidFill>
                  <a:srgbClr val="231F20"/>
                </a:solidFill>
                <a:latin typeface="Verdana"/>
                <a:cs typeface="Verdana"/>
              </a:rPr>
              <a:t>reactive</a:t>
            </a:r>
            <a:r>
              <a:rPr sz="531" i="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i="1" spc="5" dirty="0">
                <a:solidFill>
                  <a:srgbClr val="231F20"/>
                </a:solidFill>
                <a:latin typeface="Verdana"/>
                <a:cs typeface="Verdana"/>
              </a:rPr>
              <a:t>zone</a:t>
            </a:r>
            <a:r>
              <a:rPr sz="531" i="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18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53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72" dirty="0">
                <a:solidFill>
                  <a:srgbClr val="231F20"/>
                </a:solidFill>
                <a:latin typeface="Verdana"/>
                <a:cs typeface="Verdana"/>
              </a:rPr>
              <a:t>1-5</a:t>
            </a:r>
            <a:r>
              <a:rPr sz="53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31" dirty="0">
                <a:solidFill>
                  <a:srgbClr val="231F20"/>
                </a:solidFill>
                <a:latin typeface="Verdana"/>
                <a:cs typeface="Verdana"/>
              </a:rPr>
              <a:t>lat,</a:t>
            </a:r>
            <a:r>
              <a:rPr sz="531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i="1" dirty="0">
                <a:solidFill>
                  <a:srgbClr val="231F20"/>
                </a:solidFill>
                <a:latin typeface="Verdana"/>
                <a:cs typeface="Verdana"/>
              </a:rPr>
              <a:t>innovation</a:t>
            </a:r>
            <a:r>
              <a:rPr sz="531" i="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i="1" spc="5" dirty="0">
                <a:solidFill>
                  <a:srgbClr val="231F20"/>
                </a:solidFill>
                <a:latin typeface="Verdana"/>
                <a:cs typeface="Verdana"/>
              </a:rPr>
              <a:t>zone</a:t>
            </a:r>
            <a:r>
              <a:rPr sz="531" i="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118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53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29" dirty="0">
                <a:solidFill>
                  <a:srgbClr val="231F20"/>
                </a:solidFill>
                <a:latin typeface="Verdana"/>
                <a:cs typeface="Verdana"/>
              </a:rPr>
              <a:t>5-25</a:t>
            </a:r>
            <a:r>
              <a:rPr sz="531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31" dirty="0">
                <a:solidFill>
                  <a:srgbClr val="231F20"/>
                </a:solidFill>
                <a:latin typeface="Verdana"/>
                <a:cs typeface="Verdana"/>
              </a:rPr>
              <a:t>lat,</a:t>
            </a:r>
            <a:r>
              <a:rPr sz="531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i="1" spc="-10" dirty="0">
                <a:solidFill>
                  <a:srgbClr val="231F20"/>
                </a:solidFill>
                <a:latin typeface="Verdana"/>
                <a:cs typeface="Verdana"/>
              </a:rPr>
              <a:t>foresight  </a:t>
            </a:r>
            <a:r>
              <a:rPr sz="531" i="1" spc="5" dirty="0">
                <a:solidFill>
                  <a:srgbClr val="231F20"/>
                </a:solidFill>
                <a:latin typeface="Verdana"/>
                <a:cs typeface="Verdana"/>
              </a:rPr>
              <a:t>zone </a:t>
            </a:r>
            <a:r>
              <a:rPr sz="531" spc="-118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531" spc="-19" dirty="0">
                <a:solidFill>
                  <a:srgbClr val="231F20"/>
                </a:solidFill>
                <a:latin typeface="Verdana"/>
                <a:cs typeface="Verdana"/>
              </a:rPr>
              <a:t>25 </a:t>
            </a:r>
            <a:r>
              <a:rPr sz="531" spc="-12" dirty="0">
                <a:solidFill>
                  <a:srgbClr val="231F20"/>
                </a:solidFill>
                <a:latin typeface="Verdana"/>
                <a:cs typeface="Verdana"/>
              </a:rPr>
              <a:t>lat </a:t>
            </a:r>
            <a:r>
              <a:rPr sz="531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531" spc="-12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-29" dirty="0">
                <a:solidFill>
                  <a:srgbClr val="231F20"/>
                </a:solidFill>
                <a:latin typeface="Verdana"/>
                <a:cs typeface="Verdana"/>
              </a:rPr>
              <a:t>więcej).</a:t>
            </a:r>
            <a:endParaRPr sz="531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10619" y="488192"/>
            <a:ext cx="1966626" cy="1083901"/>
          </a:xfrm>
          <a:prstGeom prst="rect">
            <a:avLst/>
          </a:prstGeom>
        </p:spPr>
        <p:txBody>
          <a:bodyPr vert="horz" wrap="square" lIns="0" tIns="6745" rIns="0" bIns="0" rtlCol="0" anchor="ctr">
            <a:spAutoFit/>
          </a:bodyPr>
          <a:lstStyle/>
          <a:p>
            <a:pPr marL="6132">
              <a:lnSpc>
                <a:spcPct val="100000"/>
              </a:lnSpc>
              <a:spcBef>
                <a:spcPts val="53"/>
              </a:spcBef>
            </a:pPr>
            <a:r>
              <a:rPr sz="2800" spc="239" dirty="0"/>
              <a:t>MAPA</a:t>
            </a:r>
          </a:p>
          <a:p>
            <a:pPr marL="6132" marR="2453">
              <a:lnSpc>
                <a:spcPts val="2380"/>
              </a:lnSpc>
              <a:spcBef>
                <a:spcPts val="82"/>
              </a:spcBef>
            </a:pPr>
            <a:r>
              <a:rPr sz="2800" spc="75" dirty="0"/>
              <a:t>T</a:t>
            </a:r>
            <a:r>
              <a:rPr sz="2800" spc="225" dirty="0"/>
              <a:t>R</a:t>
            </a:r>
            <a:r>
              <a:rPr sz="2800" spc="191" dirty="0"/>
              <a:t>E</a:t>
            </a:r>
            <a:r>
              <a:rPr sz="2800" spc="263" dirty="0"/>
              <a:t>N</a:t>
            </a:r>
            <a:r>
              <a:rPr sz="2800" spc="237" dirty="0"/>
              <a:t>D</a:t>
            </a:r>
            <a:r>
              <a:rPr sz="2800" spc="212" dirty="0"/>
              <a:t>Ó</a:t>
            </a:r>
            <a:r>
              <a:rPr sz="2800" spc="68" dirty="0"/>
              <a:t>W  </a:t>
            </a:r>
            <a:r>
              <a:rPr sz="2800" spc="80" dirty="0"/>
              <a:t>2022</a:t>
            </a:r>
          </a:p>
        </p:txBody>
      </p:sp>
      <p:sp>
        <p:nvSpPr>
          <p:cNvPr id="5" name="object 5"/>
          <p:cNvSpPr/>
          <p:nvPr/>
        </p:nvSpPr>
        <p:spPr>
          <a:xfrm>
            <a:off x="1600748" y="332880"/>
            <a:ext cx="25138" cy="25138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71" y="0"/>
                </a:moveTo>
                <a:lnTo>
                  <a:pt x="15536" y="2002"/>
                </a:lnTo>
                <a:lnTo>
                  <a:pt x="7367" y="7511"/>
                </a:lnTo>
                <a:lnTo>
                  <a:pt x="1957" y="15782"/>
                </a:lnTo>
                <a:lnTo>
                  <a:pt x="0" y="26066"/>
                </a:lnTo>
                <a:lnTo>
                  <a:pt x="1957" y="36309"/>
                </a:lnTo>
                <a:lnTo>
                  <a:pt x="7367" y="44477"/>
                </a:lnTo>
                <a:lnTo>
                  <a:pt x="15536" y="49883"/>
                </a:lnTo>
                <a:lnTo>
                  <a:pt x="25771" y="51838"/>
                </a:lnTo>
                <a:lnTo>
                  <a:pt x="36054" y="49883"/>
                </a:lnTo>
                <a:lnTo>
                  <a:pt x="44327" y="44477"/>
                </a:lnTo>
                <a:lnTo>
                  <a:pt x="49842" y="36309"/>
                </a:lnTo>
                <a:lnTo>
                  <a:pt x="51846" y="26066"/>
                </a:lnTo>
                <a:lnTo>
                  <a:pt x="49842" y="15782"/>
                </a:lnTo>
                <a:lnTo>
                  <a:pt x="44327" y="7511"/>
                </a:lnTo>
                <a:lnTo>
                  <a:pt x="36054" y="2002"/>
                </a:lnTo>
                <a:lnTo>
                  <a:pt x="257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7" name="object 7"/>
          <p:cNvSpPr txBox="1"/>
          <p:nvPr/>
        </p:nvSpPr>
        <p:spPr>
          <a:xfrm>
            <a:off x="8510619" y="5426347"/>
            <a:ext cx="1169570" cy="77471"/>
          </a:xfrm>
          <a:prstGeom prst="rect">
            <a:avLst/>
          </a:prstGeom>
        </p:spPr>
        <p:txBody>
          <a:bodyPr vert="horz" wrap="square" lIns="0" tIns="6745" rIns="0" bIns="0" rtlCol="0">
            <a:spAutoFit/>
          </a:bodyPr>
          <a:lstStyle/>
          <a:p>
            <a:pPr marL="6132">
              <a:spcBef>
                <a:spcPts val="53"/>
              </a:spcBef>
            </a:pPr>
            <a:r>
              <a:rPr sz="459" spc="41" dirty="0">
                <a:solidFill>
                  <a:srgbClr val="231F20"/>
                </a:solidFill>
                <a:latin typeface="Verdana"/>
                <a:cs typeface="Verdana"/>
              </a:rPr>
              <a:t>LEGENDA </a:t>
            </a:r>
            <a:r>
              <a:rPr sz="459" spc="-104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43" dirty="0">
                <a:solidFill>
                  <a:srgbClr val="231F20"/>
                </a:solidFill>
                <a:latin typeface="Verdana"/>
                <a:cs typeface="Verdana"/>
              </a:rPr>
              <a:t>DOJRZAŁOŚĆ</a:t>
            </a:r>
            <a:r>
              <a:rPr sz="459" spc="1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43" dirty="0">
                <a:solidFill>
                  <a:srgbClr val="231F20"/>
                </a:solidFill>
                <a:latin typeface="Verdana"/>
                <a:cs typeface="Verdana"/>
              </a:rPr>
              <a:t>TRENDU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0619" y="5545636"/>
            <a:ext cx="435331" cy="174442"/>
          </a:xfrm>
          <a:prstGeom prst="rect">
            <a:avLst/>
          </a:prstGeom>
        </p:spPr>
        <p:txBody>
          <a:bodyPr vert="horz" wrap="square" lIns="0" tIns="6131" rIns="0" bIns="0" rtlCol="0">
            <a:spAutoFit/>
          </a:bodyPr>
          <a:lstStyle/>
          <a:p>
            <a:pPr marL="6132" marR="2453">
              <a:lnSpc>
                <a:spcPct val="152200"/>
              </a:lnSpc>
              <a:spcBef>
                <a:spcPts val="48"/>
              </a:spcBef>
            </a:pPr>
            <a:r>
              <a:rPr sz="386" spc="22" dirty="0">
                <a:solidFill>
                  <a:srgbClr val="231F20"/>
                </a:solidFill>
                <a:latin typeface="Verdana"/>
                <a:cs typeface="Verdana"/>
              </a:rPr>
              <a:t>NEW NORMAL  </a:t>
            </a:r>
            <a:r>
              <a:rPr sz="386" spc="5" dirty="0">
                <a:solidFill>
                  <a:srgbClr val="231F20"/>
                </a:solidFill>
                <a:latin typeface="Verdana"/>
                <a:cs typeface="Verdana"/>
              </a:rPr>
              <a:t>REACTIVE</a:t>
            </a:r>
            <a:r>
              <a:rPr sz="386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86" spc="10" dirty="0">
                <a:solidFill>
                  <a:srgbClr val="231F20"/>
                </a:solidFill>
                <a:latin typeface="Verdana"/>
                <a:cs typeface="Verdana"/>
              </a:rPr>
              <a:t>ZONE</a:t>
            </a:r>
            <a:endParaRPr sz="386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8048" y="5545636"/>
            <a:ext cx="1389075" cy="264775"/>
          </a:xfrm>
          <a:prstGeom prst="rect">
            <a:avLst/>
          </a:prstGeom>
        </p:spPr>
        <p:txBody>
          <a:bodyPr vert="horz" wrap="square" lIns="0" tIns="36789" rIns="0" bIns="0" rtlCol="0">
            <a:spAutoFit/>
          </a:bodyPr>
          <a:lstStyle/>
          <a:p>
            <a:pPr marL="52425" indent="-46600">
              <a:spcBef>
                <a:spcPts val="290"/>
              </a:spcBef>
              <a:buChar char="–"/>
              <a:tabLst>
                <a:tab pos="52731" algn="l"/>
              </a:tabLst>
            </a:pPr>
            <a:r>
              <a:rPr sz="386" spc="-19" dirty="0">
                <a:solidFill>
                  <a:srgbClr val="231F20"/>
                </a:solidFill>
                <a:latin typeface="Verdana"/>
                <a:cs typeface="Verdana"/>
              </a:rPr>
              <a:t>aktualne, </a:t>
            </a:r>
            <a:r>
              <a:rPr sz="386" spc="-2" dirty="0">
                <a:solidFill>
                  <a:srgbClr val="231F20"/>
                </a:solidFill>
                <a:latin typeface="Verdana"/>
                <a:cs typeface="Verdana"/>
              </a:rPr>
              <a:t>wiodące</a:t>
            </a:r>
            <a:r>
              <a:rPr sz="386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86" spc="-12" dirty="0">
                <a:solidFill>
                  <a:srgbClr val="231F20"/>
                </a:solidFill>
                <a:latin typeface="Verdana"/>
                <a:cs typeface="Verdana"/>
              </a:rPr>
              <a:t>trendy</a:t>
            </a:r>
            <a:endParaRPr sz="386">
              <a:latin typeface="Verdana"/>
              <a:cs typeface="Verdana"/>
            </a:endParaRPr>
          </a:p>
          <a:p>
            <a:pPr marL="54877" marR="2453" indent="-49052">
              <a:lnSpc>
                <a:spcPct val="152200"/>
              </a:lnSpc>
              <a:buChar char="–"/>
              <a:tabLst>
                <a:tab pos="52731" algn="l"/>
              </a:tabLst>
            </a:pPr>
            <a:r>
              <a:rPr sz="386" spc="-7" dirty="0">
                <a:solidFill>
                  <a:srgbClr val="231F20"/>
                </a:solidFill>
                <a:latin typeface="Verdana"/>
                <a:cs typeface="Verdana"/>
              </a:rPr>
              <a:t>perspektywa </a:t>
            </a:r>
            <a:r>
              <a:rPr sz="386" spc="-14" dirty="0">
                <a:solidFill>
                  <a:srgbClr val="231F20"/>
                </a:solidFill>
                <a:latin typeface="Verdana"/>
                <a:cs typeface="Verdana"/>
              </a:rPr>
              <a:t>krótkoterminowa, </a:t>
            </a:r>
            <a:r>
              <a:rPr sz="386" spc="-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386" spc="-10" dirty="0">
                <a:solidFill>
                  <a:srgbClr val="231F20"/>
                </a:solidFill>
                <a:latin typeface="Verdana"/>
                <a:cs typeface="Verdana"/>
              </a:rPr>
              <a:t>potrzebuje </a:t>
            </a:r>
            <a:r>
              <a:rPr sz="386" spc="-109" dirty="0">
                <a:solidFill>
                  <a:srgbClr val="231F20"/>
                </a:solidFill>
                <a:latin typeface="Verdana"/>
                <a:cs typeface="Verdana"/>
              </a:rPr>
              <a:t>1 </a:t>
            </a:r>
            <a:r>
              <a:rPr sz="386" spc="-128" dirty="0">
                <a:solidFill>
                  <a:srgbClr val="231F20"/>
                </a:solidFill>
                <a:latin typeface="Verdana"/>
                <a:cs typeface="Verdana"/>
              </a:rPr>
              <a:t>&gt; </a:t>
            </a:r>
            <a:r>
              <a:rPr sz="386" spc="-12" dirty="0">
                <a:solidFill>
                  <a:srgbClr val="231F20"/>
                </a:solidFill>
                <a:latin typeface="Verdana"/>
                <a:cs typeface="Verdana"/>
              </a:rPr>
              <a:t>5</a:t>
            </a:r>
            <a:r>
              <a:rPr sz="386" spc="-9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86" spc="-27" dirty="0">
                <a:solidFill>
                  <a:srgbClr val="231F20"/>
                </a:solidFill>
                <a:latin typeface="Verdana"/>
                <a:cs typeface="Verdana"/>
              </a:rPr>
              <a:t>lat,  </a:t>
            </a:r>
            <a:r>
              <a:rPr sz="386" spc="-14" dirty="0">
                <a:solidFill>
                  <a:srgbClr val="231F20"/>
                </a:solidFill>
                <a:latin typeface="Verdana"/>
                <a:cs typeface="Verdana"/>
              </a:rPr>
              <a:t>żeby </a:t>
            </a:r>
            <a:r>
              <a:rPr sz="386" spc="-12" dirty="0">
                <a:solidFill>
                  <a:srgbClr val="231F20"/>
                </a:solidFill>
                <a:latin typeface="Verdana"/>
                <a:cs typeface="Verdana"/>
              </a:rPr>
              <a:t>wejść </a:t>
            </a:r>
            <a:r>
              <a:rPr sz="386" spc="7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386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86" spc="-10" dirty="0">
                <a:solidFill>
                  <a:srgbClr val="231F20"/>
                </a:solidFill>
                <a:latin typeface="Verdana"/>
                <a:cs typeface="Verdana"/>
              </a:rPr>
              <a:t>mainstreamu</a:t>
            </a:r>
            <a:endParaRPr sz="386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0619" y="5814350"/>
            <a:ext cx="1993940" cy="356800"/>
          </a:xfrm>
          <a:prstGeom prst="rect">
            <a:avLst/>
          </a:prstGeom>
        </p:spPr>
        <p:txBody>
          <a:bodyPr vert="horz" wrap="square" lIns="0" tIns="6131" rIns="0" bIns="0" rtlCol="0">
            <a:spAutoFit/>
          </a:bodyPr>
          <a:lstStyle/>
          <a:p>
            <a:pPr marL="592309" marR="2453" indent="-586484">
              <a:lnSpc>
                <a:spcPct val="152200"/>
              </a:lnSpc>
              <a:spcBef>
                <a:spcPts val="48"/>
              </a:spcBef>
            </a:pPr>
            <a:r>
              <a:rPr sz="386" spc="2" dirty="0">
                <a:solidFill>
                  <a:srgbClr val="231F20"/>
                </a:solidFill>
                <a:latin typeface="Verdana"/>
                <a:cs typeface="Verdana"/>
              </a:rPr>
              <a:t>INNOVATION </a:t>
            </a:r>
            <a:r>
              <a:rPr sz="386" spc="10" dirty="0">
                <a:solidFill>
                  <a:srgbClr val="231F20"/>
                </a:solidFill>
                <a:latin typeface="Verdana"/>
                <a:cs typeface="Verdana"/>
              </a:rPr>
              <a:t>ZONE </a:t>
            </a:r>
            <a:r>
              <a:rPr sz="386" spc="-92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386" spc="-7" dirty="0">
                <a:solidFill>
                  <a:srgbClr val="231F20"/>
                </a:solidFill>
                <a:latin typeface="Verdana"/>
                <a:cs typeface="Verdana"/>
              </a:rPr>
              <a:t>perspektywa </a:t>
            </a:r>
            <a:r>
              <a:rPr sz="386" spc="-12" dirty="0">
                <a:solidFill>
                  <a:srgbClr val="231F20"/>
                </a:solidFill>
                <a:latin typeface="Verdana"/>
                <a:cs typeface="Verdana"/>
              </a:rPr>
              <a:t>średnioterminowa, </a:t>
            </a:r>
            <a:r>
              <a:rPr sz="386" spc="-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386" spc="-10" dirty="0">
                <a:solidFill>
                  <a:srgbClr val="231F20"/>
                </a:solidFill>
                <a:latin typeface="Verdana"/>
                <a:cs typeface="Verdana"/>
              </a:rPr>
              <a:t>potrzebuje </a:t>
            </a:r>
            <a:r>
              <a:rPr sz="386" spc="-12" dirty="0">
                <a:solidFill>
                  <a:srgbClr val="231F20"/>
                </a:solidFill>
                <a:latin typeface="Verdana"/>
                <a:cs typeface="Verdana"/>
              </a:rPr>
              <a:t>5 </a:t>
            </a:r>
            <a:r>
              <a:rPr sz="386" spc="-128" dirty="0">
                <a:solidFill>
                  <a:srgbClr val="231F20"/>
                </a:solidFill>
                <a:latin typeface="Verdana"/>
                <a:cs typeface="Verdana"/>
              </a:rPr>
              <a:t>&gt; </a:t>
            </a:r>
            <a:r>
              <a:rPr sz="386" spc="-10" dirty="0">
                <a:solidFill>
                  <a:srgbClr val="231F20"/>
                </a:solidFill>
                <a:latin typeface="Verdana"/>
                <a:cs typeface="Verdana"/>
              </a:rPr>
              <a:t>20 </a:t>
            </a:r>
            <a:r>
              <a:rPr sz="386" spc="-27" dirty="0">
                <a:solidFill>
                  <a:srgbClr val="231F20"/>
                </a:solidFill>
                <a:latin typeface="Verdana"/>
                <a:cs typeface="Verdana"/>
              </a:rPr>
              <a:t>lat,  </a:t>
            </a:r>
            <a:r>
              <a:rPr sz="386" spc="-14" dirty="0">
                <a:solidFill>
                  <a:srgbClr val="231F20"/>
                </a:solidFill>
                <a:latin typeface="Verdana"/>
                <a:cs typeface="Verdana"/>
              </a:rPr>
              <a:t>żeby </a:t>
            </a:r>
            <a:r>
              <a:rPr sz="386" spc="-12" dirty="0">
                <a:solidFill>
                  <a:srgbClr val="231F20"/>
                </a:solidFill>
                <a:latin typeface="Verdana"/>
                <a:cs typeface="Verdana"/>
              </a:rPr>
              <a:t>wejść </a:t>
            </a:r>
            <a:r>
              <a:rPr sz="386" spc="7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386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86" spc="-10" dirty="0">
                <a:solidFill>
                  <a:srgbClr val="231F20"/>
                </a:solidFill>
                <a:latin typeface="Verdana"/>
                <a:cs typeface="Verdana"/>
              </a:rPr>
              <a:t>mainstreamu</a:t>
            </a:r>
            <a:endParaRPr sz="386">
              <a:latin typeface="Verdana"/>
              <a:cs typeface="Verdana"/>
            </a:endParaRPr>
          </a:p>
          <a:p>
            <a:pPr marL="6132">
              <a:spcBef>
                <a:spcPts val="241"/>
              </a:spcBef>
              <a:tabLst>
                <a:tab pos="543256" algn="l"/>
              </a:tabLst>
            </a:pPr>
            <a:r>
              <a:rPr sz="386" spc="2" dirty="0">
                <a:solidFill>
                  <a:srgbClr val="231F20"/>
                </a:solidFill>
                <a:latin typeface="Verdana"/>
                <a:cs typeface="Verdana"/>
              </a:rPr>
              <a:t>FORESIGHT</a:t>
            </a:r>
            <a:r>
              <a:rPr sz="386" spc="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86" spc="10" dirty="0">
                <a:solidFill>
                  <a:srgbClr val="231F20"/>
                </a:solidFill>
                <a:latin typeface="Verdana"/>
                <a:cs typeface="Verdana"/>
              </a:rPr>
              <a:t>ZONE	</a:t>
            </a:r>
            <a:r>
              <a:rPr sz="386" spc="-92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386" spc="-7" dirty="0">
                <a:solidFill>
                  <a:srgbClr val="231F20"/>
                </a:solidFill>
                <a:latin typeface="Verdana"/>
                <a:cs typeface="Verdana"/>
              </a:rPr>
              <a:t>perspektywa długoterminowa, trend </a:t>
            </a:r>
            <a:r>
              <a:rPr sz="386" spc="-10" dirty="0">
                <a:solidFill>
                  <a:srgbClr val="231F20"/>
                </a:solidFill>
                <a:latin typeface="Verdana"/>
                <a:cs typeface="Verdana"/>
              </a:rPr>
              <a:t>potrzebuje </a:t>
            </a:r>
            <a:r>
              <a:rPr sz="386" spc="-128" dirty="0">
                <a:solidFill>
                  <a:srgbClr val="231F20"/>
                </a:solidFill>
                <a:latin typeface="Verdana"/>
                <a:cs typeface="Verdana"/>
              </a:rPr>
              <a:t>&gt; </a:t>
            </a:r>
            <a:r>
              <a:rPr sz="386" spc="-10" dirty="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r>
              <a:rPr sz="386" spc="-8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86" spc="-27" dirty="0">
                <a:solidFill>
                  <a:srgbClr val="231F20"/>
                </a:solidFill>
                <a:latin typeface="Verdana"/>
                <a:cs typeface="Verdana"/>
              </a:rPr>
              <a:t>lat,</a:t>
            </a:r>
            <a:endParaRPr sz="386">
              <a:latin typeface="Verdana"/>
              <a:cs typeface="Verdana"/>
            </a:endParaRPr>
          </a:p>
          <a:p>
            <a:pPr marL="592309">
              <a:spcBef>
                <a:spcPts val="241"/>
              </a:spcBef>
            </a:pPr>
            <a:r>
              <a:rPr sz="386" spc="-14" dirty="0">
                <a:solidFill>
                  <a:srgbClr val="231F20"/>
                </a:solidFill>
                <a:latin typeface="Verdana"/>
                <a:cs typeface="Verdana"/>
              </a:rPr>
              <a:t>żeby </a:t>
            </a:r>
            <a:r>
              <a:rPr sz="386" spc="-12" dirty="0">
                <a:solidFill>
                  <a:srgbClr val="231F20"/>
                </a:solidFill>
                <a:latin typeface="Verdana"/>
                <a:cs typeface="Verdana"/>
              </a:rPr>
              <a:t>wejść </a:t>
            </a:r>
            <a:r>
              <a:rPr sz="386" spc="7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386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86" spc="-10" dirty="0">
                <a:solidFill>
                  <a:srgbClr val="231F20"/>
                </a:solidFill>
                <a:latin typeface="Verdana"/>
                <a:cs typeface="Verdana"/>
              </a:rPr>
              <a:t>mainstreamu</a:t>
            </a:r>
            <a:endParaRPr sz="386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01516" y="334818"/>
            <a:ext cx="6140930" cy="6175572"/>
            <a:chOff x="1156900" y="693507"/>
            <a:chExt cx="12719685" cy="12791440"/>
          </a:xfrm>
        </p:grpSpPr>
        <p:sp>
          <p:nvSpPr>
            <p:cNvPr id="12" name="object 12"/>
            <p:cNvSpPr/>
            <p:nvPr/>
          </p:nvSpPr>
          <p:spPr>
            <a:xfrm>
              <a:off x="1156900" y="693507"/>
              <a:ext cx="12719393" cy="127908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5822" y="764961"/>
              <a:ext cx="12402185" cy="12091035"/>
            </a:xfrm>
            <a:custGeom>
              <a:avLst/>
              <a:gdLst/>
              <a:ahLst/>
              <a:cxnLst/>
              <a:rect l="l" t="t" r="r" b="b"/>
              <a:pathLst>
                <a:path w="12402185" h="12091035">
                  <a:moveTo>
                    <a:pt x="12401691" y="7775524"/>
                  </a:moveTo>
                  <a:lnTo>
                    <a:pt x="6200778" y="6359667"/>
                  </a:lnTo>
                </a:path>
                <a:path w="12402185" h="12091035">
                  <a:moveTo>
                    <a:pt x="11173497" y="2394741"/>
                  </a:moveTo>
                  <a:lnTo>
                    <a:pt x="6200778" y="6359667"/>
                  </a:lnTo>
                </a:path>
                <a:path w="12402185" h="12091035">
                  <a:moveTo>
                    <a:pt x="6200778" y="0"/>
                  </a:moveTo>
                  <a:lnTo>
                    <a:pt x="6200778" y="6359667"/>
                  </a:lnTo>
                </a:path>
                <a:path w="12402185" h="12091035">
                  <a:moveTo>
                    <a:pt x="1228118" y="2394741"/>
                  </a:moveTo>
                  <a:lnTo>
                    <a:pt x="6200778" y="6359667"/>
                  </a:lnTo>
                </a:path>
                <a:path w="12402185" h="12091035">
                  <a:moveTo>
                    <a:pt x="0" y="7775524"/>
                  </a:moveTo>
                  <a:lnTo>
                    <a:pt x="6200778" y="6359667"/>
                  </a:lnTo>
                </a:path>
                <a:path w="12402185" h="12091035">
                  <a:moveTo>
                    <a:pt x="3441058" y="12090930"/>
                  </a:moveTo>
                  <a:lnTo>
                    <a:pt x="6200795" y="6359667"/>
                  </a:lnTo>
                </a:path>
                <a:path w="12402185" h="12091035">
                  <a:moveTo>
                    <a:pt x="8960548" y="12090728"/>
                  </a:moveTo>
                  <a:lnTo>
                    <a:pt x="6200778" y="6359667"/>
                  </a:lnTo>
                </a:path>
              </a:pathLst>
            </a:custGeom>
            <a:ln w="12970">
              <a:solidFill>
                <a:srgbClr val="A5A7AA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3255024" y="5180394"/>
              <a:ext cx="141786" cy="1085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94221" y="5343912"/>
              <a:ext cx="149275" cy="130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50772" y="5513537"/>
              <a:ext cx="131609" cy="127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83292" y="5679635"/>
              <a:ext cx="149468" cy="140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24108" y="5868411"/>
              <a:ext cx="146584" cy="1370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65085" y="6058754"/>
              <a:ext cx="131325" cy="1365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91459" y="6248119"/>
              <a:ext cx="131303" cy="122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" name="object 21"/>
            <p:cNvSpPr/>
            <p:nvPr/>
          </p:nvSpPr>
          <p:spPr>
            <a:xfrm>
              <a:off x="13507057" y="6424636"/>
              <a:ext cx="135604" cy="1102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32904" y="6776020"/>
              <a:ext cx="129128" cy="1069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21789" y="6595458"/>
              <a:ext cx="133977" cy="1227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35932" y="6947449"/>
              <a:ext cx="127158" cy="1107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33149" y="7113455"/>
              <a:ext cx="129237" cy="1219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" name="object 26"/>
            <p:cNvSpPr/>
            <p:nvPr/>
          </p:nvSpPr>
          <p:spPr>
            <a:xfrm>
              <a:off x="13523774" y="7282455"/>
              <a:ext cx="130823" cy="12021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08768" y="7451269"/>
              <a:ext cx="136220" cy="1205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87956" y="7627337"/>
              <a:ext cx="140057" cy="12958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458726" y="7800713"/>
              <a:ext cx="138438" cy="13743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" name="object 30"/>
            <p:cNvSpPr/>
            <p:nvPr/>
          </p:nvSpPr>
          <p:spPr>
            <a:xfrm>
              <a:off x="4024741" y="3788006"/>
              <a:ext cx="88265" cy="85090"/>
            </a:xfrm>
            <a:custGeom>
              <a:avLst/>
              <a:gdLst/>
              <a:ahLst/>
              <a:cxnLst/>
              <a:rect l="l" t="t" r="r" b="b"/>
              <a:pathLst>
                <a:path w="88264" h="85089">
                  <a:moveTo>
                    <a:pt x="15424" y="0"/>
                  </a:moveTo>
                  <a:lnTo>
                    <a:pt x="0" y="16436"/>
                  </a:lnTo>
                  <a:lnTo>
                    <a:pt x="72811" y="84761"/>
                  </a:lnTo>
                  <a:lnTo>
                    <a:pt x="88244" y="68333"/>
                  </a:lnTo>
                  <a:lnTo>
                    <a:pt x="15424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" name="object 31"/>
            <p:cNvSpPr/>
            <p:nvPr/>
          </p:nvSpPr>
          <p:spPr>
            <a:xfrm>
              <a:off x="4161661" y="3600386"/>
              <a:ext cx="134449" cy="13464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2" name="object 32"/>
            <p:cNvSpPr/>
            <p:nvPr/>
          </p:nvSpPr>
          <p:spPr>
            <a:xfrm>
              <a:off x="4355033" y="3422877"/>
              <a:ext cx="133774" cy="13470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2010" y="3269865"/>
              <a:ext cx="106491" cy="105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1612" y="3100039"/>
              <a:ext cx="108357" cy="11790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5" name="object 35"/>
            <p:cNvSpPr/>
            <p:nvPr/>
          </p:nvSpPr>
          <p:spPr>
            <a:xfrm>
              <a:off x="5002344" y="2985390"/>
              <a:ext cx="108762" cy="11997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6" name="object 36"/>
            <p:cNvSpPr/>
            <p:nvPr/>
          </p:nvSpPr>
          <p:spPr>
            <a:xfrm>
              <a:off x="5181026" y="2850081"/>
              <a:ext cx="94847" cy="11304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9174" y="2763995"/>
              <a:ext cx="65405" cy="99695"/>
            </a:xfrm>
            <a:custGeom>
              <a:avLst/>
              <a:gdLst/>
              <a:ahLst/>
              <a:cxnLst/>
              <a:rect l="l" t="t" r="r" b="b"/>
              <a:pathLst>
                <a:path w="65404" h="99694">
                  <a:moveTo>
                    <a:pt x="20163" y="0"/>
                  </a:moveTo>
                  <a:lnTo>
                    <a:pt x="0" y="10086"/>
                  </a:lnTo>
                  <a:lnTo>
                    <a:pt x="44678" y="99384"/>
                  </a:lnTo>
                  <a:lnTo>
                    <a:pt x="64825" y="89298"/>
                  </a:lnTo>
                  <a:lnTo>
                    <a:pt x="20163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8" name="object 38"/>
            <p:cNvSpPr/>
            <p:nvPr/>
          </p:nvSpPr>
          <p:spPr>
            <a:xfrm>
              <a:off x="5585770" y="2663728"/>
              <a:ext cx="107134" cy="10420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23226" y="2553335"/>
              <a:ext cx="119893" cy="1253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0" name="object 40"/>
            <p:cNvSpPr/>
            <p:nvPr/>
          </p:nvSpPr>
          <p:spPr>
            <a:xfrm>
              <a:off x="6244723" y="2421087"/>
              <a:ext cx="108585" cy="1192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1" name="object 41"/>
            <p:cNvSpPr/>
            <p:nvPr/>
          </p:nvSpPr>
          <p:spPr>
            <a:xfrm>
              <a:off x="6492112" y="2367341"/>
              <a:ext cx="107249" cy="10344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2" name="object 42"/>
            <p:cNvSpPr/>
            <p:nvPr/>
          </p:nvSpPr>
          <p:spPr>
            <a:xfrm>
              <a:off x="6751665" y="2312780"/>
              <a:ext cx="105422" cy="11318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3" name="object 43"/>
            <p:cNvSpPr/>
            <p:nvPr/>
          </p:nvSpPr>
          <p:spPr>
            <a:xfrm>
              <a:off x="7013488" y="2280962"/>
              <a:ext cx="88134" cy="10764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1654566" y="4797891"/>
              <a:ext cx="131143" cy="12743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1789117" y="5042118"/>
              <a:ext cx="104309" cy="1069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1896302" y="5263375"/>
              <a:ext cx="116427" cy="962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7" name="object 47"/>
            <p:cNvSpPr/>
            <p:nvPr/>
          </p:nvSpPr>
          <p:spPr>
            <a:xfrm>
              <a:off x="11971129" y="5525545"/>
              <a:ext cx="116529" cy="10279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60259" y="5729644"/>
              <a:ext cx="111005" cy="8541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9" name="object 49"/>
            <p:cNvSpPr/>
            <p:nvPr/>
          </p:nvSpPr>
          <p:spPr>
            <a:xfrm>
              <a:off x="12118372" y="5967442"/>
              <a:ext cx="102870" cy="46990"/>
            </a:xfrm>
            <a:custGeom>
              <a:avLst/>
              <a:gdLst/>
              <a:ahLst/>
              <a:cxnLst/>
              <a:rect l="l" t="t" r="r" b="b"/>
              <a:pathLst>
                <a:path w="102870" h="46989">
                  <a:moveTo>
                    <a:pt x="96694" y="0"/>
                  </a:moveTo>
                  <a:lnTo>
                    <a:pt x="0" y="24936"/>
                  </a:lnTo>
                  <a:lnTo>
                    <a:pt x="5624" y="46744"/>
                  </a:lnTo>
                  <a:lnTo>
                    <a:pt x="102319" y="21824"/>
                  </a:lnTo>
                  <a:lnTo>
                    <a:pt x="96694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0" name="object 50"/>
            <p:cNvSpPr/>
            <p:nvPr/>
          </p:nvSpPr>
          <p:spPr>
            <a:xfrm>
              <a:off x="12169842" y="6160919"/>
              <a:ext cx="103289" cy="10716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1" name="object 51"/>
            <p:cNvSpPr/>
            <p:nvPr/>
          </p:nvSpPr>
          <p:spPr>
            <a:xfrm>
              <a:off x="12260824" y="6863539"/>
              <a:ext cx="104722" cy="9073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69848" y="7109373"/>
              <a:ext cx="102985" cy="10727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3" name="object 53"/>
            <p:cNvSpPr/>
            <p:nvPr/>
          </p:nvSpPr>
          <p:spPr>
            <a:xfrm>
              <a:off x="12263548" y="7378694"/>
              <a:ext cx="104174" cy="952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4" name="object 54"/>
            <p:cNvSpPr/>
            <p:nvPr/>
          </p:nvSpPr>
          <p:spPr>
            <a:xfrm>
              <a:off x="12242819" y="7637482"/>
              <a:ext cx="107176" cy="8572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5" name="object 55"/>
            <p:cNvSpPr/>
            <p:nvPr/>
          </p:nvSpPr>
          <p:spPr>
            <a:xfrm>
              <a:off x="9496542" y="5939739"/>
              <a:ext cx="130477" cy="12652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6" name="object 56"/>
            <p:cNvSpPr/>
            <p:nvPr/>
          </p:nvSpPr>
          <p:spPr>
            <a:xfrm>
              <a:off x="9568510" y="6087546"/>
              <a:ext cx="200320" cy="27555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7" name="object 57"/>
            <p:cNvSpPr/>
            <p:nvPr/>
          </p:nvSpPr>
          <p:spPr>
            <a:xfrm>
              <a:off x="9714235" y="6504093"/>
              <a:ext cx="118865" cy="11201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8" name="object 58"/>
            <p:cNvSpPr/>
            <p:nvPr/>
          </p:nvSpPr>
          <p:spPr>
            <a:xfrm>
              <a:off x="9756919" y="6666459"/>
              <a:ext cx="103150" cy="10718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9" name="object 59"/>
            <p:cNvSpPr/>
            <p:nvPr/>
          </p:nvSpPr>
          <p:spPr>
            <a:xfrm>
              <a:off x="9778065" y="6831248"/>
              <a:ext cx="104909" cy="9828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0" name="object 60"/>
            <p:cNvSpPr/>
            <p:nvPr/>
          </p:nvSpPr>
          <p:spPr>
            <a:xfrm>
              <a:off x="9794501" y="6987194"/>
              <a:ext cx="105861" cy="11729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1" name="object 61"/>
            <p:cNvSpPr/>
            <p:nvPr/>
          </p:nvSpPr>
          <p:spPr>
            <a:xfrm>
              <a:off x="9800422" y="7161836"/>
              <a:ext cx="100708" cy="10927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2" name="object 62"/>
            <p:cNvSpPr/>
            <p:nvPr/>
          </p:nvSpPr>
          <p:spPr>
            <a:xfrm>
              <a:off x="9792596" y="7328525"/>
              <a:ext cx="104284" cy="6656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3" name="object 63"/>
            <p:cNvSpPr/>
            <p:nvPr/>
          </p:nvSpPr>
          <p:spPr>
            <a:xfrm>
              <a:off x="5139231" y="7273204"/>
              <a:ext cx="105675" cy="9687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4" name="object 64"/>
            <p:cNvSpPr/>
            <p:nvPr/>
          </p:nvSpPr>
          <p:spPr>
            <a:xfrm>
              <a:off x="5136642" y="7126754"/>
              <a:ext cx="100109" cy="7793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5" name="object 65"/>
            <p:cNvSpPr/>
            <p:nvPr/>
          </p:nvSpPr>
          <p:spPr>
            <a:xfrm>
              <a:off x="5137258" y="6910823"/>
              <a:ext cx="107809" cy="15570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6" name="object 66"/>
            <p:cNvSpPr/>
            <p:nvPr/>
          </p:nvSpPr>
          <p:spPr>
            <a:xfrm>
              <a:off x="3821570" y="7334184"/>
              <a:ext cx="104773" cy="9439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7" name="object 67"/>
            <p:cNvSpPr/>
            <p:nvPr/>
          </p:nvSpPr>
          <p:spPr>
            <a:xfrm>
              <a:off x="3816982" y="7156540"/>
              <a:ext cx="102698" cy="7977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8" name="object 68"/>
            <p:cNvSpPr/>
            <p:nvPr/>
          </p:nvSpPr>
          <p:spPr>
            <a:xfrm>
              <a:off x="3821334" y="6957290"/>
              <a:ext cx="105953" cy="11216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9" name="object 69"/>
            <p:cNvSpPr/>
            <p:nvPr/>
          </p:nvSpPr>
          <p:spPr>
            <a:xfrm>
              <a:off x="3835155" y="6772697"/>
              <a:ext cx="106291" cy="9853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0" name="object 70"/>
            <p:cNvSpPr/>
            <p:nvPr/>
          </p:nvSpPr>
          <p:spPr>
            <a:xfrm>
              <a:off x="3852342" y="6597490"/>
              <a:ext cx="109521" cy="8772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1" name="object 71"/>
            <p:cNvSpPr/>
            <p:nvPr/>
          </p:nvSpPr>
          <p:spPr>
            <a:xfrm>
              <a:off x="3881723" y="6478768"/>
              <a:ext cx="105410" cy="41910"/>
            </a:xfrm>
            <a:custGeom>
              <a:avLst/>
              <a:gdLst/>
              <a:ahLst/>
              <a:cxnLst/>
              <a:rect l="l" t="t" r="r" b="b"/>
              <a:pathLst>
                <a:path w="105410" h="41909">
                  <a:moveTo>
                    <a:pt x="4300" y="0"/>
                  </a:moveTo>
                  <a:lnTo>
                    <a:pt x="0" y="22752"/>
                  </a:lnTo>
                  <a:lnTo>
                    <a:pt x="100860" y="41786"/>
                  </a:lnTo>
                  <a:lnTo>
                    <a:pt x="105152" y="19025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2" name="object 72"/>
            <p:cNvSpPr/>
            <p:nvPr/>
          </p:nvSpPr>
          <p:spPr>
            <a:xfrm>
              <a:off x="4042855" y="5822375"/>
              <a:ext cx="126632" cy="118763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3" name="object 73"/>
            <p:cNvSpPr/>
            <p:nvPr/>
          </p:nvSpPr>
          <p:spPr>
            <a:xfrm>
              <a:off x="4123825" y="5648163"/>
              <a:ext cx="106995" cy="11019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4" name="object 74"/>
            <p:cNvSpPr/>
            <p:nvPr/>
          </p:nvSpPr>
          <p:spPr>
            <a:xfrm>
              <a:off x="4195183" y="5457228"/>
              <a:ext cx="133386" cy="12906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8420" y="5293347"/>
              <a:ext cx="128698" cy="11876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34679" y="5315189"/>
              <a:ext cx="118907" cy="12777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722543" y="5484830"/>
              <a:ext cx="126497" cy="11666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8" name="object 78"/>
            <p:cNvSpPr/>
            <p:nvPr/>
          </p:nvSpPr>
          <p:spPr>
            <a:xfrm>
              <a:off x="10794031" y="5680808"/>
              <a:ext cx="121260" cy="10335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9" name="object 79"/>
            <p:cNvSpPr/>
            <p:nvPr/>
          </p:nvSpPr>
          <p:spPr>
            <a:xfrm>
              <a:off x="10881357" y="5838748"/>
              <a:ext cx="106906" cy="10480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0" name="object 80"/>
            <p:cNvSpPr/>
            <p:nvPr/>
          </p:nvSpPr>
          <p:spPr>
            <a:xfrm>
              <a:off x="10937462" y="5998501"/>
              <a:ext cx="114311" cy="8770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1" name="object 81"/>
            <p:cNvSpPr/>
            <p:nvPr/>
          </p:nvSpPr>
          <p:spPr>
            <a:xfrm>
              <a:off x="10979703" y="6173885"/>
              <a:ext cx="105410" cy="49530"/>
            </a:xfrm>
            <a:custGeom>
              <a:avLst/>
              <a:gdLst/>
              <a:ahLst/>
              <a:cxnLst/>
              <a:rect l="l" t="t" r="r" b="b"/>
              <a:pathLst>
                <a:path w="105409" h="49529">
                  <a:moveTo>
                    <a:pt x="98996" y="0"/>
                  </a:moveTo>
                  <a:lnTo>
                    <a:pt x="0" y="27078"/>
                  </a:lnTo>
                  <a:lnTo>
                    <a:pt x="6114" y="49426"/>
                  </a:lnTo>
                  <a:lnTo>
                    <a:pt x="105110" y="22339"/>
                  </a:lnTo>
                  <a:lnTo>
                    <a:pt x="98996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2" name="object 82"/>
            <p:cNvSpPr/>
            <p:nvPr/>
          </p:nvSpPr>
          <p:spPr>
            <a:xfrm>
              <a:off x="11018201" y="6289967"/>
              <a:ext cx="114505" cy="10232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3" name="object 83"/>
            <p:cNvSpPr/>
            <p:nvPr/>
          </p:nvSpPr>
          <p:spPr>
            <a:xfrm>
              <a:off x="11050778" y="6487412"/>
              <a:ext cx="114817" cy="9661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4" name="object 84"/>
            <p:cNvSpPr/>
            <p:nvPr/>
          </p:nvSpPr>
          <p:spPr>
            <a:xfrm>
              <a:off x="11093509" y="6781965"/>
              <a:ext cx="110803" cy="96989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5" name="object 85"/>
            <p:cNvSpPr/>
            <p:nvPr/>
          </p:nvSpPr>
          <p:spPr>
            <a:xfrm>
              <a:off x="11109852" y="6965917"/>
              <a:ext cx="105751" cy="11014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6" name="object 86"/>
            <p:cNvSpPr/>
            <p:nvPr/>
          </p:nvSpPr>
          <p:spPr>
            <a:xfrm>
              <a:off x="11114482" y="7174156"/>
              <a:ext cx="103609" cy="9402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7" name="object 87"/>
            <p:cNvSpPr/>
            <p:nvPr/>
          </p:nvSpPr>
          <p:spPr>
            <a:xfrm>
              <a:off x="11105155" y="7370438"/>
              <a:ext cx="107632" cy="84694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8" name="object 88"/>
            <p:cNvSpPr/>
            <p:nvPr/>
          </p:nvSpPr>
          <p:spPr>
            <a:xfrm>
              <a:off x="2911743" y="8693775"/>
              <a:ext cx="102235" cy="52705"/>
            </a:xfrm>
            <a:custGeom>
              <a:avLst/>
              <a:gdLst/>
              <a:ahLst/>
              <a:cxnLst/>
              <a:rect l="l" t="t" r="r" b="b"/>
              <a:pathLst>
                <a:path w="102235" h="52704">
                  <a:moveTo>
                    <a:pt x="94974" y="0"/>
                  </a:moveTo>
                  <a:lnTo>
                    <a:pt x="0" y="30848"/>
                  </a:lnTo>
                  <a:lnTo>
                    <a:pt x="6965" y="52293"/>
                  </a:lnTo>
                  <a:lnTo>
                    <a:pt x="101939" y="21437"/>
                  </a:lnTo>
                  <a:lnTo>
                    <a:pt x="94974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89" name="object 89"/>
            <p:cNvSpPr/>
            <p:nvPr/>
          </p:nvSpPr>
          <p:spPr>
            <a:xfrm>
              <a:off x="3067141" y="9086945"/>
              <a:ext cx="128529" cy="123908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0" name="object 90"/>
            <p:cNvSpPr/>
            <p:nvPr/>
          </p:nvSpPr>
          <p:spPr>
            <a:xfrm>
              <a:off x="2971610" y="8860734"/>
              <a:ext cx="125873" cy="120518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1" name="object 91"/>
            <p:cNvSpPr/>
            <p:nvPr/>
          </p:nvSpPr>
          <p:spPr>
            <a:xfrm>
              <a:off x="3189649" y="9318805"/>
              <a:ext cx="104613" cy="10684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2" name="object 92"/>
            <p:cNvSpPr/>
            <p:nvPr/>
          </p:nvSpPr>
          <p:spPr>
            <a:xfrm>
              <a:off x="3312014" y="9514513"/>
              <a:ext cx="117988" cy="10477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3" name="object 93"/>
            <p:cNvSpPr/>
            <p:nvPr/>
          </p:nvSpPr>
          <p:spPr>
            <a:xfrm>
              <a:off x="3413549" y="9745101"/>
              <a:ext cx="120037" cy="11002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4" name="object 94"/>
            <p:cNvSpPr/>
            <p:nvPr/>
          </p:nvSpPr>
          <p:spPr>
            <a:xfrm>
              <a:off x="3564932" y="9902117"/>
              <a:ext cx="112000" cy="10141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5" name="object 95"/>
            <p:cNvSpPr/>
            <p:nvPr/>
          </p:nvSpPr>
          <p:spPr>
            <a:xfrm>
              <a:off x="3687146" y="10086584"/>
              <a:ext cx="92710" cy="79375"/>
            </a:xfrm>
            <a:custGeom>
              <a:avLst/>
              <a:gdLst/>
              <a:ahLst/>
              <a:cxnLst/>
              <a:rect l="l" t="t" r="r" b="b"/>
              <a:pathLst>
                <a:path w="92710" h="79375">
                  <a:moveTo>
                    <a:pt x="78580" y="0"/>
                  </a:moveTo>
                  <a:lnTo>
                    <a:pt x="0" y="61620"/>
                  </a:lnTo>
                  <a:lnTo>
                    <a:pt x="13906" y="79355"/>
                  </a:lnTo>
                  <a:lnTo>
                    <a:pt x="92486" y="17726"/>
                  </a:lnTo>
                  <a:lnTo>
                    <a:pt x="78580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6" name="object 96"/>
            <p:cNvSpPr/>
            <p:nvPr/>
          </p:nvSpPr>
          <p:spPr>
            <a:xfrm>
              <a:off x="3817622" y="10240470"/>
              <a:ext cx="105533" cy="10627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7" name="object 97"/>
            <p:cNvSpPr/>
            <p:nvPr/>
          </p:nvSpPr>
          <p:spPr>
            <a:xfrm>
              <a:off x="3969470" y="10412237"/>
              <a:ext cx="134702" cy="13429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8" name="object 98"/>
            <p:cNvSpPr/>
            <p:nvPr/>
          </p:nvSpPr>
          <p:spPr>
            <a:xfrm>
              <a:off x="4264858" y="10700904"/>
              <a:ext cx="130781" cy="131118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9" name="object 99"/>
            <p:cNvSpPr/>
            <p:nvPr/>
          </p:nvSpPr>
          <p:spPr>
            <a:xfrm>
              <a:off x="4461240" y="10868348"/>
              <a:ext cx="106472" cy="10546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47933" y="11002768"/>
              <a:ext cx="131253" cy="133606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856611" y="11136898"/>
              <a:ext cx="116368" cy="125476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354762" y="1620681"/>
              <a:ext cx="86237" cy="102125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85511" y="1666908"/>
              <a:ext cx="107088" cy="103329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40157" y="1717308"/>
              <a:ext cx="98849" cy="11796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081969" y="1782934"/>
              <a:ext cx="101383" cy="11787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310895" y="1863859"/>
              <a:ext cx="102918" cy="104275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537645" y="1940128"/>
              <a:ext cx="57785" cy="101600"/>
            </a:xfrm>
            <a:custGeom>
              <a:avLst/>
              <a:gdLst/>
              <a:ahLst/>
              <a:cxnLst/>
              <a:rect l="l" t="t" r="r" b="b"/>
              <a:pathLst>
                <a:path w="57784" h="101600">
                  <a:moveTo>
                    <a:pt x="36329" y="0"/>
                  </a:moveTo>
                  <a:lnTo>
                    <a:pt x="0" y="93017"/>
                  </a:lnTo>
                  <a:lnTo>
                    <a:pt x="20990" y="101214"/>
                  </a:lnTo>
                  <a:lnTo>
                    <a:pt x="57320" y="8205"/>
                  </a:lnTo>
                  <a:lnTo>
                    <a:pt x="36329" y="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724519" y="2026558"/>
              <a:ext cx="105822" cy="104951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946104" y="2121441"/>
              <a:ext cx="125223" cy="129549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194561" y="2237396"/>
              <a:ext cx="94729" cy="113004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747497" y="2611938"/>
              <a:ext cx="106532" cy="105331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526971" y="2455056"/>
              <a:ext cx="126834" cy="13014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943517" y="2756852"/>
              <a:ext cx="133007" cy="13446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1143897" y="2925203"/>
              <a:ext cx="123005" cy="126252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36223" y="7508278"/>
              <a:ext cx="104916" cy="72794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24569" y="7243317"/>
              <a:ext cx="102951" cy="10722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23742" y="6992540"/>
              <a:ext cx="101307" cy="86861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931948" y="6747262"/>
              <a:ext cx="104410" cy="82003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952103" y="6503435"/>
              <a:ext cx="103963" cy="90108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80084" y="6313850"/>
              <a:ext cx="102235" cy="36830"/>
            </a:xfrm>
            <a:custGeom>
              <a:avLst/>
              <a:gdLst/>
              <a:ahLst/>
              <a:cxnLst/>
              <a:rect l="l" t="t" r="r" b="b"/>
              <a:pathLst>
                <a:path w="102235" h="36829">
                  <a:moveTo>
                    <a:pt x="3221" y="0"/>
                  </a:moveTo>
                  <a:lnTo>
                    <a:pt x="0" y="22305"/>
                  </a:lnTo>
                  <a:lnTo>
                    <a:pt x="98819" y="36633"/>
                  </a:lnTo>
                  <a:lnTo>
                    <a:pt x="102040" y="14327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017179" y="6059026"/>
              <a:ext cx="103400" cy="100544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62366" y="5801612"/>
              <a:ext cx="117903" cy="110786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124198" y="5562904"/>
              <a:ext cx="110499" cy="85503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253141" y="5157270"/>
              <a:ext cx="123081" cy="115356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355952" y="4923600"/>
              <a:ext cx="104070" cy="107215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51328" y="4674928"/>
              <a:ext cx="129119" cy="124667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69223" y="4452723"/>
              <a:ext cx="124667" cy="114176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951671" y="12439287"/>
              <a:ext cx="96129" cy="102243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78917" y="12504363"/>
              <a:ext cx="107283" cy="103508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432765" y="12550216"/>
              <a:ext cx="95101" cy="113493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680025" y="12589481"/>
              <a:ext cx="88480" cy="109183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914652" y="12618128"/>
              <a:ext cx="89121" cy="10388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59145" y="12635163"/>
              <a:ext cx="28575" cy="100965"/>
            </a:xfrm>
            <a:custGeom>
              <a:avLst/>
              <a:gdLst/>
              <a:ahLst/>
              <a:cxnLst/>
              <a:rect l="l" t="t" r="r" b="b"/>
              <a:pathLst>
                <a:path w="28575" h="100965">
                  <a:moveTo>
                    <a:pt x="5439" y="0"/>
                  </a:moveTo>
                  <a:lnTo>
                    <a:pt x="0" y="99705"/>
                  </a:lnTo>
                  <a:lnTo>
                    <a:pt x="22508" y="100936"/>
                  </a:lnTo>
                  <a:lnTo>
                    <a:pt x="27947" y="1231"/>
                  </a:lnTo>
                  <a:lnTo>
                    <a:pt x="5439" y="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344860" y="12642239"/>
              <a:ext cx="95210" cy="103061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602475" y="12641842"/>
              <a:ext cx="92688" cy="102015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848158" y="12629446"/>
              <a:ext cx="84525" cy="103103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258211" y="12584767"/>
              <a:ext cx="97942" cy="110752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500054" y="12548282"/>
              <a:ext cx="107171" cy="103194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750327" y="12486647"/>
              <a:ext cx="111427" cy="118333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96390" y="12421484"/>
              <a:ext cx="103196" cy="117608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52887" y="10586821"/>
              <a:ext cx="104667" cy="124683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30615" y="10637555"/>
              <a:ext cx="100641" cy="11887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91966" y="10682664"/>
              <a:ext cx="110339" cy="113476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87838" y="10712267"/>
              <a:ext cx="99642" cy="106355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66229" y="10728616"/>
              <a:ext cx="87173" cy="107041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36865" y="10741670"/>
              <a:ext cx="28575" cy="104139"/>
            </a:xfrm>
            <a:custGeom>
              <a:avLst/>
              <a:gdLst/>
              <a:ahLst/>
              <a:cxnLst/>
              <a:rect l="l" t="t" r="r" b="b"/>
              <a:pathLst>
                <a:path w="28575" h="104140">
                  <a:moveTo>
                    <a:pt x="5076" y="0"/>
                  </a:moveTo>
                  <a:lnTo>
                    <a:pt x="0" y="102496"/>
                  </a:lnTo>
                  <a:lnTo>
                    <a:pt x="23140" y="103643"/>
                  </a:lnTo>
                  <a:lnTo>
                    <a:pt x="28217" y="1138"/>
                  </a:lnTo>
                  <a:lnTo>
                    <a:pt x="5076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452450" y="10746207"/>
              <a:ext cx="104984" cy="10318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098865" y="10692735"/>
              <a:ext cx="110214" cy="106017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285434" y="10645498"/>
              <a:ext cx="114572" cy="121681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466957" y="10596198"/>
              <a:ext cx="107058" cy="121454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44329" y="9456805"/>
              <a:ext cx="94206" cy="103246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495392" y="9457994"/>
              <a:ext cx="107244" cy="102993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57308" y="9450663"/>
              <a:ext cx="95252" cy="103519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987786" y="9397419"/>
              <a:ext cx="106375" cy="112464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800021" y="9423267"/>
              <a:ext cx="126109" cy="11602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125457" y="9365407"/>
              <a:ext cx="91895" cy="102049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644904" y="2813439"/>
              <a:ext cx="927493" cy="83698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479547" y="2809003"/>
              <a:ext cx="91895" cy="91904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017546" y="2303343"/>
              <a:ext cx="914860" cy="104604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859197" y="2298882"/>
              <a:ext cx="91904" cy="91904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67936" y="7913734"/>
              <a:ext cx="785791" cy="104722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06517" y="7909248"/>
              <a:ext cx="91895" cy="918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226985" y="8393538"/>
              <a:ext cx="1289477" cy="104613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67160" y="8389060"/>
              <a:ext cx="91904" cy="91887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133680" y="9474262"/>
              <a:ext cx="1058620" cy="105270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975332" y="9470332"/>
              <a:ext cx="91895" cy="918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981803" y="9713493"/>
              <a:ext cx="26670" cy="78105"/>
            </a:xfrm>
            <a:custGeom>
              <a:avLst/>
              <a:gdLst/>
              <a:ahLst/>
              <a:cxnLst/>
              <a:rect l="l" t="t" r="r" b="b"/>
              <a:pathLst>
                <a:path w="26670" h="78104">
                  <a:moveTo>
                    <a:pt x="26547" y="0"/>
                  </a:moveTo>
                  <a:lnTo>
                    <a:pt x="0" y="0"/>
                  </a:lnTo>
                  <a:lnTo>
                    <a:pt x="0" y="6915"/>
                  </a:lnTo>
                  <a:lnTo>
                    <a:pt x="18848" y="6915"/>
                  </a:lnTo>
                  <a:lnTo>
                    <a:pt x="18848" y="78065"/>
                  </a:lnTo>
                  <a:lnTo>
                    <a:pt x="26547" y="78065"/>
                  </a:lnTo>
                  <a:lnTo>
                    <a:pt x="2654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1029198" y="9713485"/>
              <a:ext cx="76412" cy="78951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1142615" y="9712928"/>
              <a:ext cx="371724" cy="79296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1534293" y="9732899"/>
              <a:ext cx="333375" cy="59055"/>
            </a:xfrm>
            <a:custGeom>
              <a:avLst/>
              <a:gdLst/>
              <a:ahLst/>
              <a:cxnLst/>
              <a:rect l="l" t="t" r="r" b="b"/>
              <a:pathLst>
                <a:path w="333375" h="59054">
                  <a:moveTo>
                    <a:pt x="96583" y="15595"/>
                  </a:moveTo>
                  <a:lnTo>
                    <a:pt x="94653" y="10033"/>
                  </a:lnTo>
                  <a:lnTo>
                    <a:pt x="86918" y="1993"/>
                  </a:lnTo>
                  <a:lnTo>
                    <a:pt x="81521" y="0"/>
                  </a:lnTo>
                  <a:lnTo>
                    <a:pt x="68821" y="76"/>
                  </a:lnTo>
                  <a:lnTo>
                    <a:pt x="63931" y="1409"/>
                  </a:lnTo>
                  <a:lnTo>
                    <a:pt x="55968" y="6604"/>
                  </a:lnTo>
                  <a:lnTo>
                    <a:pt x="53098" y="10515"/>
                  </a:lnTo>
                  <a:lnTo>
                    <a:pt x="51295" y="15722"/>
                  </a:lnTo>
                  <a:lnTo>
                    <a:pt x="50101" y="10744"/>
                  </a:lnTo>
                  <a:lnTo>
                    <a:pt x="47675" y="6883"/>
                  </a:lnTo>
                  <a:lnTo>
                    <a:pt x="40322" y="1358"/>
                  </a:lnTo>
                  <a:lnTo>
                    <a:pt x="35687" y="0"/>
                  </a:lnTo>
                  <a:lnTo>
                    <a:pt x="24599" y="76"/>
                  </a:lnTo>
                  <a:lnTo>
                    <a:pt x="19939" y="1257"/>
                  </a:lnTo>
                  <a:lnTo>
                    <a:pt x="12293" y="5880"/>
                  </a:lnTo>
                  <a:lnTo>
                    <a:pt x="9410" y="9321"/>
                  </a:lnTo>
                  <a:lnTo>
                    <a:pt x="7480" y="13931"/>
                  </a:lnTo>
                  <a:lnTo>
                    <a:pt x="7480" y="228"/>
                  </a:lnTo>
                  <a:lnTo>
                    <a:pt x="0" y="228"/>
                  </a:lnTo>
                  <a:lnTo>
                    <a:pt x="0" y="58661"/>
                  </a:lnTo>
                  <a:lnTo>
                    <a:pt x="7480" y="58661"/>
                  </a:lnTo>
                  <a:lnTo>
                    <a:pt x="7480" y="23050"/>
                  </a:lnTo>
                  <a:lnTo>
                    <a:pt x="9258" y="17551"/>
                  </a:lnTo>
                  <a:lnTo>
                    <a:pt x="16395" y="9220"/>
                  </a:lnTo>
                  <a:lnTo>
                    <a:pt x="21310" y="7061"/>
                  </a:lnTo>
                  <a:lnTo>
                    <a:pt x="32829" y="6908"/>
                  </a:lnTo>
                  <a:lnTo>
                    <a:pt x="36969" y="8458"/>
                  </a:lnTo>
                  <a:lnTo>
                    <a:pt x="42989" y="14630"/>
                  </a:lnTo>
                  <a:lnTo>
                    <a:pt x="44500" y="18948"/>
                  </a:lnTo>
                  <a:lnTo>
                    <a:pt x="44500" y="58661"/>
                  </a:lnTo>
                  <a:lnTo>
                    <a:pt x="52082" y="58661"/>
                  </a:lnTo>
                  <a:lnTo>
                    <a:pt x="52082" y="23050"/>
                  </a:lnTo>
                  <a:lnTo>
                    <a:pt x="53860" y="17551"/>
                  </a:lnTo>
                  <a:lnTo>
                    <a:pt x="60909" y="9220"/>
                  </a:lnTo>
                  <a:lnTo>
                    <a:pt x="65811" y="7061"/>
                  </a:lnTo>
                  <a:lnTo>
                    <a:pt x="77330" y="6908"/>
                  </a:lnTo>
                  <a:lnTo>
                    <a:pt x="81470" y="8458"/>
                  </a:lnTo>
                  <a:lnTo>
                    <a:pt x="87490" y="14630"/>
                  </a:lnTo>
                  <a:lnTo>
                    <a:pt x="89001" y="18948"/>
                  </a:lnTo>
                  <a:lnTo>
                    <a:pt x="89001" y="58661"/>
                  </a:lnTo>
                  <a:lnTo>
                    <a:pt x="96583" y="58661"/>
                  </a:lnTo>
                  <a:lnTo>
                    <a:pt x="96583" y="15595"/>
                  </a:lnTo>
                  <a:close/>
                </a:path>
                <a:path w="333375" h="59054">
                  <a:moveTo>
                    <a:pt x="166992" y="22161"/>
                  </a:moveTo>
                  <a:lnTo>
                    <a:pt x="164782" y="14414"/>
                  </a:lnTo>
                  <a:lnTo>
                    <a:pt x="159918" y="8521"/>
                  </a:lnTo>
                  <a:lnTo>
                    <a:pt x="159918" y="26085"/>
                  </a:lnTo>
                  <a:lnTo>
                    <a:pt x="117868" y="26085"/>
                  </a:lnTo>
                  <a:lnTo>
                    <a:pt x="118452" y="20066"/>
                  </a:lnTo>
                  <a:lnTo>
                    <a:pt x="120738" y="15240"/>
                  </a:lnTo>
                  <a:lnTo>
                    <a:pt x="128612" y="7950"/>
                  </a:lnTo>
                  <a:lnTo>
                    <a:pt x="133527" y="6121"/>
                  </a:lnTo>
                  <a:lnTo>
                    <a:pt x="145338" y="6121"/>
                  </a:lnTo>
                  <a:lnTo>
                    <a:pt x="150152" y="7924"/>
                  </a:lnTo>
                  <a:lnTo>
                    <a:pt x="157518" y="15138"/>
                  </a:lnTo>
                  <a:lnTo>
                    <a:pt x="159537" y="19989"/>
                  </a:lnTo>
                  <a:lnTo>
                    <a:pt x="159918" y="26085"/>
                  </a:lnTo>
                  <a:lnTo>
                    <a:pt x="159918" y="8521"/>
                  </a:lnTo>
                  <a:lnTo>
                    <a:pt x="157949" y="6121"/>
                  </a:lnTo>
                  <a:lnTo>
                    <a:pt x="155257" y="2882"/>
                  </a:lnTo>
                  <a:lnTo>
                    <a:pt x="148336" y="0"/>
                  </a:lnTo>
                  <a:lnTo>
                    <a:pt x="133781" y="0"/>
                  </a:lnTo>
                  <a:lnTo>
                    <a:pt x="110401" y="23774"/>
                  </a:lnTo>
                  <a:lnTo>
                    <a:pt x="110401" y="35166"/>
                  </a:lnTo>
                  <a:lnTo>
                    <a:pt x="133858" y="58889"/>
                  </a:lnTo>
                  <a:lnTo>
                    <a:pt x="144272" y="58889"/>
                  </a:lnTo>
                  <a:lnTo>
                    <a:pt x="162699" y="49403"/>
                  </a:lnTo>
                  <a:lnTo>
                    <a:pt x="162699" y="49187"/>
                  </a:lnTo>
                  <a:lnTo>
                    <a:pt x="158584" y="45059"/>
                  </a:lnTo>
                  <a:lnTo>
                    <a:pt x="156273" y="47510"/>
                  </a:lnTo>
                  <a:lnTo>
                    <a:pt x="153504" y="49403"/>
                  </a:lnTo>
                  <a:lnTo>
                    <a:pt x="147129" y="52070"/>
                  </a:lnTo>
                  <a:lnTo>
                    <a:pt x="143675" y="52755"/>
                  </a:lnTo>
                  <a:lnTo>
                    <a:pt x="133934" y="52755"/>
                  </a:lnTo>
                  <a:lnTo>
                    <a:pt x="128866" y="50825"/>
                  </a:lnTo>
                  <a:lnTo>
                    <a:pt x="120700" y="43180"/>
                  </a:lnTo>
                  <a:lnTo>
                    <a:pt x="118376" y="38138"/>
                  </a:lnTo>
                  <a:lnTo>
                    <a:pt x="117868" y="31877"/>
                  </a:lnTo>
                  <a:lnTo>
                    <a:pt x="166611" y="31877"/>
                  </a:lnTo>
                  <a:lnTo>
                    <a:pt x="166839" y="26085"/>
                  </a:lnTo>
                  <a:lnTo>
                    <a:pt x="166992" y="22161"/>
                  </a:lnTo>
                  <a:close/>
                </a:path>
                <a:path w="333375" h="59054">
                  <a:moveTo>
                    <a:pt x="211048" y="0"/>
                  </a:moveTo>
                  <a:lnTo>
                    <a:pt x="189750" y="13830"/>
                  </a:lnTo>
                  <a:lnTo>
                    <a:pt x="189750" y="228"/>
                  </a:lnTo>
                  <a:lnTo>
                    <a:pt x="182270" y="228"/>
                  </a:lnTo>
                  <a:lnTo>
                    <a:pt x="182270" y="58661"/>
                  </a:lnTo>
                  <a:lnTo>
                    <a:pt x="189750" y="58661"/>
                  </a:lnTo>
                  <a:lnTo>
                    <a:pt x="189750" y="27432"/>
                  </a:lnTo>
                  <a:lnTo>
                    <a:pt x="190258" y="21132"/>
                  </a:lnTo>
                  <a:lnTo>
                    <a:pt x="192405" y="16116"/>
                  </a:lnTo>
                  <a:lnTo>
                    <a:pt x="199923" y="8750"/>
                  </a:lnTo>
                  <a:lnTo>
                    <a:pt x="204876" y="6959"/>
                  </a:lnTo>
                  <a:lnTo>
                    <a:pt x="211048" y="7023"/>
                  </a:lnTo>
                  <a:lnTo>
                    <a:pt x="211048" y="0"/>
                  </a:lnTo>
                  <a:close/>
                </a:path>
                <a:path w="333375" h="59054">
                  <a:moveTo>
                    <a:pt x="268935" y="49060"/>
                  </a:moveTo>
                  <a:lnTo>
                    <a:pt x="264693" y="44602"/>
                  </a:lnTo>
                  <a:lnTo>
                    <a:pt x="262521" y="47142"/>
                  </a:lnTo>
                  <a:lnTo>
                    <a:pt x="259867" y="49060"/>
                  </a:lnTo>
                  <a:lnTo>
                    <a:pt x="253555" y="51739"/>
                  </a:lnTo>
                  <a:lnTo>
                    <a:pt x="250075" y="52412"/>
                  </a:lnTo>
                  <a:lnTo>
                    <a:pt x="242125" y="52412"/>
                  </a:lnTo>
                  <a:lnTo>
                    <a:pt x="224434" y="33896"/>
                  </a:lnTo>
                  <a:lnTo>
                    <a:pt x="224434" y="24968"/>
                  </a:lnTo>
                  <a:lnTo>
                    <a:pt x="242125" y="6578"/>
                  </a:lnTo>
                  <a:lnTo>
                    <a:pt x="253212" y="6578"/>
                  </a:lnTo>
                  <a:lnTo>
                    <a:pt x="259029" y="8890"/>
                  </a:lnTo>
                  <a:lnTo>
                    <a:pt x="263791" y="13500"/>
                  </a:lnTo>
                  <a:lnTo>
                    <a:pt x="268033" y="8470"/>
                  </a:lnTo>
                  <a:lnTo>
                    <a:pt x="265366" y="5803"/>
                  </a:lnTo>
                  <a:lnTo>
                    <a:pt x="262140" y="3721"/>
                  </a:lnTo>
                  <a:lnTo>
                    <a:pt x="254622" y="723"/>
                  </a:lnTo>
                  <a:lnTo>
                    <a:pt x="250494" y="0"/>
                  </a:lnTo>
                  <a:lnTo>
                    <a:pt x="240385" y="0"/>
                  </a:lnTo>
                  <a:lnTo>
                    <a:pt x="216966" y="23774"/>
                  </a:lnTo>
                  <a:lnTo>
                    <a:pt x="216966" y="35090"/>
                  </a:lnTo>
                  <a:lnTo>
                    <a:pt x="240385" y="58889"/>
                  </a:lnTo>
                  <a:lnTo>
                    <a:pt x="250786" y="58889"/>
                  </a:lnTo>
                  <a:lnTo>
                    <a:pt x="255168" y="58026"/>
                  </a:lnTo>
                  <a:lnTo>
                    <a:pt x="263055" y="54610"/>
                  </a:lnTo>
                  <a:lnTo>
                    <a:pt x="266331" y="52184"/>
                  </a:lnTo>
                  <a:lnTo>
                    <a:pt x="268935" y="49060"/>
                  </a:lnTo>
                  <a:close/>
                </a:path>
                <a:path w="333375" h="59054">
                  <a:moveTo>
                    <a:pt x="333184" y="22161"/>
                  </a:moveTo>
                  <a:lnTo>
                    <a:pt x="331000" y="14414"/>
                  </a:lnTo>
                  <a:lnTo>
                    <a:pt x="326123" y="8496"/>
                  </a:lnTo>
                  <a:lnTo>
                    <a:pt x="326123" y="26085"/>
                  </a:lnTo>
                  <a:lnTo>
                    <a:pt x="284086" y="26085"/>
                  </a:lnTo>
                  <a:lnTo>
                    <a:pt x="284670" y="20066"/>
                  </a:lnTo>
                  <a:lnTo>
                    <a:pt x="286943" y="15240"/>
                  </a:lnTo>
                  <a:lnTo>
                    <a:pt x="294830" y="7950"/>
                  </a:lnTo>
                  <a:lnTo>
                    <a:pt x="299732" y="6121"/>
                  </a:lnTo>
                  <a:lnTo>
                    <a:pt x="311543" y="6121"/>
                  </a:lnTo>
                  <a:lnTo>
                    <a:pt x="316357" y="7924"/>
                  </a:lnTo>
                  <a:lnTo>
                    <a:pt x="323735" y="15138"/>
                  </a:lnTo>
                  <a:lnTo>
                    <a:pt x="325755" y="19989"/>
                  </a:lnTo>
                  <a:lnTo>
                    <a:pt x="326123" y="26085"/>
                  </a:lnTo>
                  <a:lnTo>
                    <a:pt x="326123" y="8496"/>
                  </a:lnTo>
                  <a:lnTo>
                    <a:pt x="324167" y="6121"/>
                  </a:lnTo>
                  <a:lnTo>
                    <a:pt x="321475" y="2882"/>
                  </a:lnTo>
                  <a:lnTo>
                    <a:pt x="314553" y="0"/>
                  </a:lnTo>
                  <a:lnTo>
                    <a:pt x="299999" y="0"/>
                  </a:lnTo>
                  <a:lnTo>
                    <a:pt x="276606" y="23774"/>
                  </a:lnTo>
                  <a:lnTo>
                    <a:pt x="276606" y="35166"/>
                  </a:lnTo>
                  <a:lnTo>
                    <a:pt x="300075" y="58889"/>
                  </a:lnTo>
                  <a:lnTo>
                    <a:pt x="310489" y="58889"/>
                  </a:lnTo>
                  <a:lnTo>
                    <a:pt x="328917" y="49403"/>
                  </a:lnTo>
                  <a:lnTo>
                    <a:pt x="328917" y="49187"/>
                  </a:lnTo>
                  <a:lnTo>
                    <a:pt x="324802" y="45059"/>
                  </a:lnTo>
                  <a:lnTo>
                    <a:pt x="322491" y="47510"/>
                  </a:lnTo>
                  <a:lnTo>
                    <a:pt x="319722" y="49403"/>
                  </a:lnTo>
                  <a:lnTo>
                    <a:pt x="313347" y="52070"/>
                  </a:lnTo>
                  <a:lnTo>
                    <a:pt x="309880" y="52755"/>
                  </a:lnTo>
                  <a:lnTo>
                    <a:pt x="300151" y="52755"/>
                  </a:lnTo>
                  <a:lnTo>
                    <a:pt x="295084" y="50825"/>
                  </a:lnTo>
                  <a:lnTo>
                    <a:pt x="286905" y="43180"/>
                  </a:lnTo>
                  <a:lnTo>
                    <a:pt x="284594" y="38138"/>
                  </a:lnTo>
                  <a:lnTo>
                    <a:pt x="284086" y="31877"/>
                  </a:lnTo>
                  <a:lnTo>
                    <a:pt x="332828" y="31877"/>
                  </a:lnTo>
                  <a:lnTo>
                    <a:pt x="333044" y="26085"/>
                  </a:lnTo>
                  <a:lnTo>
                    <a:pt x="333184" y="2216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823455" y="9704326"/>
              <a:ext cx="91895" cy="918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022392" y="8556053"/>
              <a:ext cx="981288" cy="104933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862500" y="8552132"/>
              <a:ext cx="91895" cy="918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141981" y="10309024"/>
              <a:ext cx="1409413" cy="104385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982164" y="10304546"/>
              <a:ext cx="91895" cy="918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088103" y="10102194"/>
              <a:ext cx="1303932" cy="105279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928186" y="10098264"/>
              <a:ext cx="91904" cy="91887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59610" y="8033974"/>
              <a:ext cx="139188" cy="79296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547525" y="8034421"/>
              <a:ext cx="419245" cy="78301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986712" y="8053718"/>
              <a:ext cx="123825" cy="59055"/>
            </a:xfrm>
            <a:custGeom>
              <a:avLst/>
              <a:gdLst/>
              <a:ahLst/>
              <a:cxnLst/>
              <a:rect l="l" t="t" r="r" b="b"/>
              <a:pathLst>
                <a:path w="123825" h="59054">
                  <a:moveTo>
                    <a:pt x="52984" y="15684"/>
                  </a:moveTo>
                  <a:lnTo>
                    <a:pt x="50990" y="10134"/>
                  </a:lnTo>
                  <a:lnTo>
                    <a:pt x="43040" y="2019"/>
                  </a:lnTo>
                  <a:lnTo>
                    <a:pt x="37553" y="0"/>
                  </a:lnTo>
                  <a:lnTo>
                    <a:pt x="24993" y="76"/>
                  </a:lnTo>
                  <a:lnTo>
                    <a:pt x="20256" y="1257"/>
                  </a:lnTo>
                  <a:lnTo>
                    <a:pt x="12446" y="5854"/>
                  </a:lnTo>
                  <a:lnTo>
                    <a:pt x="9486" y="9283"/>
                  </a:lnTo>
                  <a:lnTo>
                    <a:pt x="7480" y="13830"/>
                  </a:lnTo>
                  <a:lnTo>
                    <a:pt x="7480" y="215"/>
                  </a:lnTo>
                  <a:lnTo>
                    <a:pt x="0" y="215"/>
                  </a:lnTo>
                  <a:lnTo>
                    <a:pt x="0" y="58661"/>
                  </a:lnTo>
                  <a:lnTo>
                    <a:pt x="7480" y="58661"/>
                  </a:lnTo>
                  <a:lnTo>
                    <a:pt x="7480" y="27216"/>
                  </a:lnTo>
                  <a:lnTo>
                    <a:pt x="8001" y="21031"/>
                  </a:lnTo>
                  <a:lnTo>
                    <a:pt x="10071" y="16129"/>
                  </a:lnTo>
                  <a:lnTo>
                    <a:pt x="17272" y="8851"/>
                  </a:lnTo>
                  <a:lnTo>
                    <a:pt x="22085" y="6985"/>
                  </a:lnTo>
                  <a:lnTo>
                    <a:pt x="33540" y="6908"/>
                  </a:lnTo>
                  <a:lnTo>
                    <a:pt x="37782" y="8470"/>
                  </a:lnTo>
                  <a:lnTo>
                    <a:pt x="43878" y="14732"/>
                  </a:lnTo>
                  <a:lnTo>
                    <a:pt x="45402" y="19024"/>
                  </a:lnTo>
                  <a:lnTo>
                    <a:pt x="45402" y="58661"/>
                  </a:lnTo>
                  <a:lnTo>
                    <a:pt x="52984" y="58661"/>
                  </a:lnTo>
                  <a:lnTo>
                    <a:pt x="52984" y="15684"/>
                  </a:lnTo>
                  <a:close/>
                </a:path>
                <a:path w="123825" h="59054">
                  <a:moveTo>
                    <a:pt x="123393" y="22148"/>
                  </a:moveTo>
                  <a:lnTo>
                    <a:pt x="121208" y="14401"/>
                  </a:lnTo>
                  <a:lnTo>
                    <a:pt x="116344" y="8521"/>
                  </a:lnTo>
                  <a:lnTo>
                    <a:pt x="116344" y="26098"/>
                  </a:lnTo>
                  <a:lnTo>
                    <a:pt x="74295" y="26098"/>
                  </a:lnTo>
                  <a:lnTo>
                    <a:pt x="74879" y="20078"/>
                  </a:lnTo>
                  <a:lnTo>
                    <a:pt x="77152" y="15240"/>
                  </a:lnTo>
                  <a:lnTo>
                    <a:pt x="85064" y="7937"/>
                  </a:lnTo>
                  <a:lnTo>
                    <a:pt x="89941" y="6121"/>
                  </a:lnTo>
                  <a:lnTo>
                    <a:pt x="101765" y="6121"/>
                  </a:lnTo>
                  <a:lnTo>
                    <a:pt x="106578" y="7950"/>
                  </a:lnTo>
                  <a:lnTo>
                    <a:pt x="113944" y="15138"/>
                  </a:lnTo>
                  <a:lnTo>
                    <a:pt x="115963" y="20002"/>
                  </a:lnTo>
                  <a:lnTo>
                    <a:pt x="116344" y="26098"/>
                  </a:lnTo>
                  <a:lnTo>
                    <a:pt x="116344" y="8521"/>
                  </a:lnTo>
                  <a:lnTo>
                    <a:pt x="114363" y="6121"/>
                  </a:lnTo>
                  <a:lnTo>
                    <a:pt x="111683" y="2870"/>
                  </a:lnTo>
                  <a:lnTo>
                    <a:pt x="104775" y="0"/>
                  </a:lnTo>
                  <a:lnTo>
                    <a:pt x="90208" y="0"/>
                  </a:lnTo>
                  <a:lnTo>
                    <a:pt x="85255" y="1231"/>
                  </a:lnTo>
                  <a:lnTo>
                    <a:pt x="76479" y="6223"/>
                  </a:lnTo>
                  <a:lnTo>
                    <a:pt x="73050" y="9715"/>
                  </a:lnTo>
                  <a:lnTo>
                    <a:pt x="68059" y="18719"/>
                  </a:lnTo>
                  <a:lnTo>
                    <a:pt x="66814" y="23799"/>
                  </a:lnTo>
                  <a:lnTo>
                    <a:pt x="66814" y="35166"/>
                  </a:lnTo>
                  <a:lnTo>
                    <a:pt x="90284" y="58877"/>
                  </a:lnTo>
                  <a:lnTo>
                    <a:pt x="100685" y="58877"/>
                  </a:lnTo>
                  <a:lnTo>
                    <a:pt x="119138" y="49403"/>
                  </a:lnTo>
                  <a:lnTo>
                    <a:pt x="119100" y="49174"/>
                  </a:lnTo>
                  <a:lnTo>
                    <a:pt x="114998" y="45046"/>
                  </a:lnTo>
                  <a:lnTo>
                    <a:pt x="112699" y="47498"/>
                  </a:lnTo>
                  <a:lnTo>
                    <a:pt x="109943" y="49403"/>
                  </a:lnTo>
                  <a:lnTo>
                    <a:pt x="103543" y="52082"/>
                  </a:lnTo>
                  <a:lnTo>
                    <a:pt x="100088" y="52743"/>
                  </a:lnTo>
                  <a:lnTo>
                    <a:pt x="90360" y="52743"/>
                  </a:lnTo>
                  <a:lnTo>
                    <a:pt x="85293" y="50825"/>
                  </a:lnTo>
                  <a:lnTo>
                    <a:pt x="77114" y="43180"/>
                  </a:lnTo>
                  <a:lnTo>
                    <a:pt x="74803" y="38125"/>
                  </a:lnTo>
                  <a:lnTo>
                    <a:pt x="74295" y="31902"/>
                  </a:lnTo>
                  <a:lnTo>
                    <a:pt x="123024" y="31902"/>
                  </a:lnTo>
                  <a:lnTo>
                    <a:pt x="123253" y="26098"/>
                  </a:lnTo>
                  <a:lnTo>
                    <a:pt x="123393" y="2214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360394" y="8184674"/>
              <a:ext cx="920991" cy="270585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98149" y="8025128"/>
              <a:ext cx="91904" cy="91921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878966" y="5947531"/>
              <a:ext cx="1665840" cy="832038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32008" y="8522666"/>
              <a:ext cx="1487875" cy="84196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1863016" y="3934481"/>
              <a:ext cx="1434730" cy="1156799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643570" y="10716522"/>
              <a:ext cx="1726727" cy="264522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070547" y="8518728"/>
              <a:ext cx="91895" cy="91921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949212" y="8692223"/>
              <a:ext cx="785859" cy="104722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787743" y="8687720"/>
              <a:ext cx="91904" cy="91921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00526" y="10240994"/>
              <a:ext cx="951325" cy="102487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439073" y="10234265"/>
              <a:ext cx="91895" cy="91921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483720" y="10871827"/>
              <a:ext cx="91895" cy="91921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652520" y="11084747"/>
              <a:ext cx="118637" cy="78959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819917" y="11080066"/>
              <a:ext cx="493490" cy="104385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334254" y="11080066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4">
                  <a:moveTo>
                    <a:pt x="7471" y="0"/>
                  </a:moveTo>
                  <a:lnTo>
                    <a:pt x="0" y="0"/>
                  </a:lnTo>
                  <a:lnTo>
                    <a:pt x="0" y="82754"/>
                  </a:lnTo>
                  <a:lnTo>
                    <a:pt x="7471" y="82754"/>
                  </a:lnTo>
                  <a:lnTo>
                    <a:pt x="7471" y="65812"/>
                  </a:lnTo>
                  <a:lnTo>
                    <a:pt x="20627" y="52310"/>
                  </a:lnTo>
                  <a:lnTo>
                    <a:pt x="41372" y="82754"/>
                  </a:lnTo>
                  <a:lnTo>
                    <a:pt x="50413" y="82754"/>
                  </a:lnTo>
                  <a:lnTo>
                    <a:pt x="25872" y="46947"/>
                  </a:lnTo>
                  <a:lnTo>
                    <a:pt x="47849" y="24321"/>
                  </a:lnTo>
                  <a:lnTo>
                    <a:pt x="38927" y="24321"/>
                  </a:lnTo>
                  <a:lnTo>
                    <a:pt x="7471" y="56206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92619" y="11075571"/>
              <a:ext cx="91895" cy="91921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01364" y="11500821"/>
              <a:ext cx="790961" cy="102496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243032" y="11494100"/>
              <a:ext cx="91895" cy="91921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655677" y="9357614"/>
              <a:ext cx="1566396" cy="183387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755327" y="11874662"/>
              <a:ext cx="1999818" cy="106738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595425" y="11870184"/>
              <a:ext cx="91904" cy="91921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45490" y="12058463"/>
              <a:ext cx="1501723" cy="102496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084030" y="12051741"/>
              <a:ext cx="91895" cy="91921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428483" y="7844701"/>
              <a:ext cx="1147607" cy="100371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67030" y="7835854"/>
              <a:ext cx="91895" cy="91921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031260" y="8556610"/>
              <a:ext cx="1239174" cy="104604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865894" y="8552132"/>
              <a:ext cx="91904" cy="91887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164166" y="9285225"/>
              <a:ext cx="91904" cy="91887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329532" y="9289703"/>
              <a:ext cx="1252683" cy="231228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711561" y="8990697"/>
              <a:ext cx="66925" cy="78065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797554" y="905950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6316" y="0"/>
                  </a:moveTo>
                  <a:lnTo>
                    <a:pt x="3491" y="0"/>
                  </a:lnTo>
                  <a:lnTo>
                    <a:pt x="2319" y="497"/>
                  </a:lnTo>
                  <a:lnTo>
                    <a:pt x="463" y="2420"/>
                  </a:lnTo>
                  <a:lnTo>
                    <a:pt x="0" y="3609"/>
                  </a:lnTo>
                  <a:lnTo>
                    <a:pt x="0" y="6510"/>
                  </a:lnTo>
                  <a:lnTo>
                    <a:pt x="463" y="7741"/>
                  </a:lnTo>
                  <a:lnTo>
                    <a:pt x="2319" y="9664"/>
                  </a:lnTo>
                  <a:lnTo>
                    <a:pt x="3491" y="10145"/>
                  </a:lnTo>
                  <a:lnTo>
                    <a:pt x="6316" y="10145"/>
                  </a:lnTo>
                  <a:lnTo>
                    <a:pt x="7505" y="9655"/>
                  </a:lnTo>
                  <a:lnTo>
                    <a:pt x="9445" y="7640"/>
                  </a:lnTo>
                  <a:lnTo>
                    <a:pt x="9925" y="6434"/>
                  </a:lnTo>
                  <a:lnTo>
                    <a:pt x="9925" y="3609"/>
                  </a:lnTo>
                  <a:lnTo>
                    <a:pt x="9445" y="2420"/>
                  </a:lnTo>
                  <a:lnTo>
                    <a:pt x="7505" y="4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856215" y="8988243"/>
              <a:ext cx="339720" cy="102487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553220" y="8981530"/>
              <a:ext cx="91904" cy="91887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769455" y="10243449"/>
              <a:ext cx="26670" cy="78105"/>
            </a:xfrm>
            <a:custGeom>
              <a:avLst/>
              <a:gdLst/>
              <a:ahLst/>
              <a:cxnLst/>
              <a:rect l="l" t="t" r="r" b="b"/>
              <a:pathLst>
                <a:path w="26670" h="78104">
                  <a:moveTo>
                    <a:pt x="26547" y="0"/>
                  </a:moveTo>
                  <a:lnTo>
                    <a:pt x="0" y="0"/>
                  </a:lnTo>
                  <a:lnTo>
                    <a:pt x="0" y="6915"/>
                  </a:lnTo>
                  <a:lnTo>
                    <a:pt x="18848" y="6915"/>
                  </a:lnTo>
                  <a:lnTo>
                    <a:pt x="18848" y="78065"/>
                  </a:lnTo>
                  <a:lnTo>
                    <a:pt x="26547" y="78065"/>
                  </a:lnTo>
                  <a:lnTo>
                    <a:pt x="2654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816849" y="10243449"/>
              <a:ext cx="76404" cy="78951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930275" y="10242892"/>
              <a:ext cx="371724" cy="79296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21960" y="10262844"/>
              <a:ext cx="333375" cy="59055"/>
            </a:xfrm>
            <a:custGeom>
              <a:avLst/>
              <a:gdLst/>
              <a:ahLst/>
              <a:cxnLst/>
              <a:rect l="l" t="t" r="r" b="b"/>
              <a:pathLst>
                <a:path w="333375" h="59054">
                  <a:moveTo>
                    <a:pt x="96583" y="15621"/>
                  </a:moveTo>
                  <a:lnTo>
                    <a:pt x="94653" y="10045"/>
                  </a:lnTo>
                  <a:lnTo>
                    <a:pt x="86918" y="2019"/>
                  </a:lnTo>
                  <a:lnTo>
                    <a:pt x="81521" y="12"/>
                  </a:lnTo>
                  <a:lnTo>
                    <a:pt x="68821" y="88"/>
                  </a:lnTo>
                  <a:lnTo>
                    <a:pt x="63931" y="1435"/>
                  </a:lnTo>
                  <a:lnTo>
                    <a:pt x="55968" y="6629"/>
                  </a:lnTo>
                  <a:lnTo>
                    <a:pt x="53086" y="10528"/>
                  </a:lnTo>
                  <a:lnTo>
                    <a:pt x="51295" y="15748"/>
                  </a:lnTo>
                  <a:lnTo>
                    <a:pt x="50114" y="10756"/>
                  </a:lnTo>
                  <a:lnTo>
                    <a:pt x="47688" y="6896"/>
                  </a:lnTo>
                  <a:lnTo>
                    <a:pt x="40309" y="1384"/>
                  </a:lnTo>
                  <a:lnTo>
                    <a:pt x="35687" y="12"/>
                  </a:lnTo>
                  <a:lnTo>
                    <a:pt x="24612" y="88"/>
                  </a:lnTo>
                  <a:lnTo>
                    <a:pt x="19951" y="1282"/>
                  </a:lnTo>
                  <a:lnTo>
                    <a:pt x="12280" y="5892"/>
                  </a:lnTo>
                  <a:lnTo>
                    <a:pt x="9410" y="9334"/>
                  </a:lnTo>
                  <a:lnTo>
                    <a:pt x="7480" y="13944"/>
                  </a:lnTo>
                  <a:lnTo>
                    <a:pt x="7480" y="241"/>
                  </a:lnTo>
                  <a:lnTo>
                    <a:pt x="0" y="241"/>
                  </a:lnTo>
                  <a:lnTo>
                    <a:pt x="0" y="58674"/>
                  </a:lnTo>
                  <a:lnTo>
                    <a:pt x="7480" y="58674"/>
                  </a:lnTo>
                  <a:lnTo>
                    <a:pt x="7480" y="23063"/>
                  </a:lnTo>
                  <a:lnTo>
                    <a:pt x="9258" y="17576"/>
                  </a:lnTo>
                  <a:lnTo>
                    <a:pt x="16395" y="9232"/>
                  </a:lnTo>
                  <a:lnTo>
                    <a:pt x="21310" y="7086"/>
                  </a:lnTo>
                  <a:lnTo>
                    <a:pt x="32829" y="6934"/>
                  </a:lnTo>
                  <a:lnTo>
                    <a:pt x="36969" y="8470"/>
                  </a:lnTo>
                  <a:lnTo>
                    <a:pt x="42989" y="14643"/>
                  </a:lnTo>
                  <a:lnTo>
                    <a:pt x="44500" y="18973"/>
                  </a:lnTo>
                  <a:lnTo>
                    <a:pt x="44500" y="58674"/>
                  </a:lnTo>
                  <a:lnTo>
                    <a:pt x="52082" y="58674"/>
                  </a:lnTo>
                  <a:lnTo>
                    <a:pt x="52082" y="23063"/>
                  </a:lnTo>
                  <a:lnTo>
                    <a:pt x="53848" y="17576"/>
                  </a:lnTo>
                  <a:lnTo>
                    <a:pt x="60909" y="9232"/>
                  </a:lnTo>
                  <a:lnTo>
                    <a:pt x="65811" y="7086"/>
                  </a:lnTo>
                  <a:lnTo>
                    <a:pt x="77330" y="6934"/>
                  </a:lnTo>
                  <a:lnTo>
                    <a:pt x="81470" y="8470"/>
                  </a:lnTo>
                  <a:lnTo>
                    <a:pt x="87490" y="14643"/>
                  </a:lnTo>
                  <a:lnTo>
                    <a:pt x="89001" y="18973"/>
                  </a:lnTo>
                  <a:lnTo>
                    <a:pt x="89001" y="58674"/>
                  </a:lnTo>
                  <a:lnTo>
                    <a:pt x="96583" y="58674"/>
                  </a:lnTo>
                  <a:lnTo>
                    <a:pt x="96583" y="15621"/>
                  </a:lnTo>
                  <a:close/>
                </a:path>
                <a:path w="333375" h="59054">
                  <a:moveTo>
                    <a:pt x="166992" y="22174"/>
                  </a:moveTo>
                  <a:lnTo>
                    <a:pt x="164795" y="14427"/>
                  </a:lnTo>
                  <a:lnTo>
                    <a:pt x="159931" y="8534"/>
                  </a:lnTo>
                  <a:lnTo>
                    <a:pt x="159931" y="26098"/>
                  </a:lnTo>
                  <a:lnTo>
                    <a:pt x="117881" y="26098"/>
                  </a:lnTo>
                  <a:lnTo>
                    <a:pt x="118465" y="20091"/>
                  </a:lnTo>
                  <a:lnTo>
                    <a:pt x="120738" y="15265"/>
                  </a:lnTo>
                  <a:lnTo>
                    <a:pt x="128625" y="7962"/>
                  </a:lnTo>
                  <a:lnTo>
                    <a:pt x="133527" y="6146"/>
                  </a:lnTo>
                  <a:lnTo>
                    <a:pt x="145351" y="6146"/>
                  </a:lnTo>
                  <a:lnTo>
                    <a:pt x="150164" y="7937"/>
                  </a:lnTo>
                  <a:lnTo>
                    <a:pt x="157530" y="15163"/>
                  </a:lnTo>
                  <a:lnTo>
                    <a:pt x="159562" y="20015"/>
                  </a:lnTo>
                  <a:lnTo>
                    <a:pt x="159931" y="26098"/>
                  </a:lnTo>
                  <a:lnTo>
                    <a:pt x="159931" y="8534"/>
                  </a:lnTo>
                  <a:lnTo>
                    <a:pt x="157962" y="6146"/>
                  </a:lnTo>
                  <a:lnTo>
                    <a:pt x="155270" y="2895"/>
                  </a:lnTo>
                  <a:lnTo>
                    <a:pt x="148361" y="12"/>
                  </a:lnTo>
                  <a:lnTo>
                    <a:pt x="133794" y="12"/>
                  </a:lnTo>
                  <a:lnTo>
                    <a:pt x="110413" y="23799"/>
                  </a:lnTo>
                  <a:lnTo>
                    <a:pt x="110413" y="35179"/>
                  </a:lnTo>
                  <a:lnTo>
                    <a:pt x="133870" y="58902"/>
                  </a:lnTo>
                  <a:lnTo>
                    <a:pt x="144272" y="58902"/>
                  </a:lnTo>
                  <a:lnTo>
                    <a:pt x="148640" y="58064"/>
                  </a:lnTo>
                  <a:lnTo>
                    <a:pt x="156603" y="54724"/>
                  </a:lnTo>
                  <a:lnTo>
                    <a:pt x="159410" y="52768"/>
                  </a:lnTo>
                  <a:lnTo>
                    <a:pt x="160007" y="52362"/>
                  </a:lnTo>
                  <a:lnTo>
                    <a:pt x="162725" y="49415"/>
                  </a:lnTo>
                  <a:lnTo>
                    <a:pt x="162725" y="49199"/>
                  </a:lnTo>
                  <a:lnTo>
                    <a:pt x="158584" y="45072"/>
                  </a:lnTo>
                  <a:lnTo>
                    <a:pt x="156286" y="47523"/>
                  </a:lnTo>
                  <a:lnTo>
                    <a:pt x="153530" y="49415"/>
                  </a:lnTo>
                  <a:lnTo>
                    <a:pt x="147142" y="52095"/>
                  </a:lnTo>
                  <a:lnTo>
                    <a:pt x="143687" y="52768"/>
                  </a:lnTo>
                  <a:lnTo>
                    <a:pt x="133946" y="52768"/>
                  </a:lnTo>
                  <a:lnTo>
                    <a:pt x="128892" y="50850"/>
                  </a:lnTo>
                  <a:lnTo>
                    <a:pt x="120700" y="43205"/>
                  </a:lnTo>
                  <a:lnTo>
                    <a:pt x="118389" y="38163"/>
                  </a:lnTo>
                  <a:lnTo>
                    <a:pt x="117881" y="31902"/>
                  </a:lnTo>
                  <a:lnTo>
                    <a:pt x="166611" y="31902"/>
                  </a:lnTo>
                  <a:lnTo>
                    <a:pt x="166839" y="26098"/>
                  </a:lnTo>
                  <a:lnTo>
                    <a:pt x="166992" y="22174"/>
                  </a:lnTo>
                  <a:close/>
                </a:path>
                <a:path w="333375" h="59054">
                  <a:moveTo>
                    <a:pt x="211010" y="0"/>
                  </a:moveTo>
                  <a:lnTo>
                    <a:pt x="189699" y="13830"/>
                  </a:lnTo>
                  <a:lnTo>
                    <a:pt x="189699" y="241"/>
                  </a:lnTo>
                  <a:lnTo>
                    <a:pt x="182232" y="241"/>
                  </a:lnTo>
                  <a:lnTo>
                    <a:pt x="182232" y="58674"/>
                  </a:lnTo>
                  <a:lnTo>
                    <a:pt x="189699" y="58674"/>
                  </a:lnTo>
                  <a:lnTo>
                    <a:pt x="189699" y="27444"/>
                  </a:lnTo>
                  <a:lnTo>
                    <a:pt x="190220" y="21132"/>
                  </a:lnTo>
                  <a:lnTo>
                    <a:pt x="192366" y="16116"/>
                  </a:lnTo>
                  <a:lnTo>
                    <a:pt x="199872" y="8763"/>
                  </a:lnTo>
                  <a:lnTo>
                    <a:pt x="204838" y="6959"/>
                  </a:lnTo>
                  <a:lnTo>
                    <a:pt x="211010" y="7023"/>
                  </a:lnTo>
                  <a:lnTo>
                    <a:pt x="211010" y="0"/>
                  </a:lnTo>
                  <a:close/>
                </a:path>
                <a:path w="333375" h="59054">
                  <a:moveTo>
                    <a:pt x="268897" y="49072"/>
                  </a:moveTo>
                  <a:lnTo>
                    <a:pt x="264655" y="44615"/>
                  </a:lnTo>
                  <a:lnTo>
                    <a:pt x="262496" y="47155"/>
                  </a:lnTo>
                  <a:lnTo>
                    <a:pt x="259842" y="49072"/>
                  </a:lnTo>
                  <a:lnTo>
                    <a:pt x="253517" y="51765"/>
                  </a:lnTo>
                  <a:lnTo>
                    <a:pt x="250050" y="52438"/>
                  </a:lnTo>
                  <a:lnTo>
                    <a:pt x="242087" y="52438"/>
                  </a:lnTo>
                  <a:lnTo>
                    <a:pt x="224396" y="33921"/>
                  </a:lnTo>
                  <a:lnTo>
                    <a:pt x="224396" y="24993"/>
                  </a:lnTo>
                  <a:lnTo>
                    <a:pt x="242087" y="6604"/>
                  </a:lnTo>
                  <a:lnTo>
                    <a:pt x="253174" y="6604"/>
                  </a:lnTo>
                  <a:lnTo>
                    <a:pt x="259003" y="8902"/>
                  </a:lnTo>
                  <a:lnTo>
                    <a:pt x="263766" y="13512"/>
                  </a:lnTo>
                  <a:lnTo>
                    <a:pt x="267995" y="8496"/>
                  </a:lnTo>
                  <a:lnTo>
                    <a:pt x="265328" y="5816"/>
                  </a:lnTo>
                  <a:lnTo>
                    <a:pt x="262102" y="3746"/>
                  </a:lnTo>
                  <a:lnTo>
                    <a:pt x="254596" y="749"/>
                  </a:lnTo>
                  <a:lnTo>
                    <a:pt x="250456" y="12"/>
                  </a:lnTo>
                  <a:lnTo>
                    <a:pt x="240347" y="12"/>
                  </a:lnTo>
                  <a:lnTo>
                    <a:pt x="216916" y="23799"/>
                  </a:lnTo>
                  <a:lnTo>
                    <a:pt x="216916" y="35102"/>
                  </a:lnTo>
                  <a:lnTo>
                    <a:pt x="240347" y="58902"/>
                  </a:lnTo>
                  <a:lnTo>
                    <a:pt x="250748" y="58902"/>
                  </a:lnTo>
                  <a:lnTo>
                    <a:pt x="255143" y="58039"/>
                  </a:lnTo>
                  <a:lnTo>
                    <a:pt x="263029" y="54622"/>
                  </a:lnTo>
                  <a:lnTo>
                    <a:pt x="266293" y="52209"/>
                  </a:lnTo>
                  <a:lnTo>
                    <a:pt x="268897" y="49072"/>
                  </a:lnTo>
                  <a:close/>
                </a:path>
                <a:path w="333375" h="59054">
                  <a:moveTo>
                    <a:pt x="333171" y="22174"/>
                  </a:moveTo>
                  <a:lnTo>
                    <a:pt x="330974" y="14427"/>
                  </a:lnTo>
                  <a:lnTo>
                    <a:pt x="326110" y="8534"/>
                  </a:lnTo>
                  <a:lnTo>
                    <a:pt x="326110" y="26098"/>
                  </a:lnTo>
                  <a:lnTo>
                    <a:pt x="284060" y="26098"/>
                  </a:lnTo>
                  <a:lnTo>
                    <a:pt x="284657" y="20091"/>
                  </a:lnTo>
                  <a:lnTo>
                    <a:pt x="286918" y="15265"/>
                  </a:lnTo>
                  <a:lnTo>
                    <a:pt x="294805" y="7962"/>
                  </a:lnTo>
                  <a:lnTo>
                    <a:pt x="299720" y="6146"/>
                  </a:lnTo>
                  <a:lnTo>
                    <a:pt x="311543" y="6146"/>
                  </a:lnTo>
                  <a:lnTo>
                    <a:pt x="316344" y="7937"/>
                  </a:lnTo>
                  <a:lnTo>
                    <a:pt x="323723" y="15163"/>
                  </a:lnTo>
                  <a:lnTo>
                    <a:pt x="325742" y="20015"/>
                  </a:lnTo>
                  <a:lnTo>
                    <a:pt x="326110" y="26098"/>
                  </a:lnTo>
                  <a:lnTo>
                    <a:pt x="326110" y="8534"/>
                  </a:lnTo>
                  <a:lnTo>
                    <a:pt x="324142" y="6146"/>
                  </a:lnTo>
                  <a:lnTo>
                    <a:pt x="321462" y="2895"/>
                  </a:lnTo>
                  <a:lnTo>
                    <a:pt x="314540" y="12"/>
                  </a:lnTo>
                  <a:lnTo>
                    <a:pt x="299974" y="12"/>
                  </a:lnTo>
                  <a:lnTo>
                    <a:pt x="295033" y="1257"/>
                  </a:lnTo>
                  <a:lnTo>
                    <a:pt x="286258" y="6248"/>
                  </a:lnTo>
                  <a:lnTo>
                    <a:pt x="282829" y="9740"/>
                  </a:lnTo>
                  <a:lnTo>
                    <a:pt x="277837" y="18732"/>
                  </a:lnTo>
                  <a:lnTo>
                    <a:pt x="276593" y="23799"/>
                  </a:lnTo>
                  <a:lnTo>
                    <a:pt x="276593" y="35179"/>
                  </a:lnTo>
                  <a:lnTo>
                    <a:pt x="300050" y="58902"/>
                  </a:lnTo>
                  <a:lnTo>
                    <a:pt x="310464" y="58902"/>
                  </a:lnTo>
                  <a:lnTo>
                    <a:pt x="314833" y="58064"/>
                  </a:lnTo>
                  <a:lnTo>
                    <a:pt x="322783" y="54724"/>
                  </a:lnTo>
                  <a:lnTo>
                    <a:pt x="325589" y="52768"/>
                  </a:lnTo>
                  <a:lnTo>
                    <a:pt x="326186" y="52362"/>
                  </a:lnTo>
                  <a:lnTo>
                    <a:pt x="328904" y="49415"/>
                  </a:lnTo>
                  <a:lnTo>
                    <a:pt x="328904" y="49199"/>
                  </a:lnTo>
                  <a:lnTo>
                    <a:pt x="324777" y="45072"/>
                  </a:lnTo>
                  <a:lnTo>
                    <a:pt x="322465" y="47523"/>
                  </a:lnTo>
                  <a:lnTo>
                    <a:pt x="319709" y="49415"/>
                  </a:lnTo>
                  <a:lnTo>
                    <a:pt x="313321" y="52095"/>
                  </a:lnTo>
                  <a:lnTo>
                    <a:pt x="309867" y="52768"/>
                  </a:lnTo>
                  <a:lnTo>
                    <a:pt x="300126" y="52768"/>
                  </a:lnTo>
                  <a:lnTo>
                    <a:pt x="295071" y="50850"/>
                  </a:lnTo>
                  <a:lnTo>
                    <a:pt x="286893" y="43205"/>
                  </a:lnTo>
                  <a:lnTo>
                    <a:pt x="284581" y="38163"/>
                  </a:lnTo>
                  <a:lnTo>
                    <a:pt x="284060" y="31902"/>
                  </a:lnTo>
                  <a:lnTo>
                    <a:pt x="332803" y="31902"/>
                  </a:lnTo>
                  <a:lnTo>
                    <a:pt x="333019" y="26098"/>
                  </a:lnTo>
                  <a:lnTo>
                    <a:pt x="333171" y="2217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611123" y="10234282"/>
              <a:ext cx="91895" cy="91887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162557" y="9935074"/>
              <a:ext cx="143540" cy="78942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54833" y="9929828"/>
              <a:ext cx="1553907" cy="105279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002319" y="9925899"/>
              <a:ext cx="91904" cy="91887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38472" y="8151810"/>
              <a:ext cx="149899" cy="79288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929861" y="8152258"/>
              <a:ext cx="123334" cy="78293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073722" y="8147467"/>
              <a:ext cx="7620" cy="83185"/>
            </a:xfrm>
            <a:custGeom>
              <a:avLst/>
              <a:gdLst/>
              <a:ahLst/>
              <a:cxnLst/>
              <a:rect l="l" t="t" r="r" b="b"/>
              <a:pathLst>
                <a:path w="7620" h="83184">
                  <a:moveTo>
                    <a:pt x="7471" y="0"/>
                  </a:moveTo>
                  <a:lnTo>
                    <a:pt x="0" y="0"/>
                  </a:lnTo>
                  <a:lnTo>
                    <a:pt x="0" y="82754"/>
                  </a:lnTo>
                  <a:lnTo>
                    <a:pt x="7471" y="82754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104166" y="8147467"/>
              <a:ext cx="192385" cy="104376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578242" y="8142989"/>
              <a:ext cx="91895" cy="91887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9356" y="7791091"/>
              <a:ext cx="1084265" cy="83631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809117" y="7786605"/>
              <a:ext cx="91904" cy="91887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940019" y="7589826"/>
              <a:ext cx="950592" cy="81405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780126" y="7583113"/>
              <a:ext cx="91895" cy="918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231196" y="8191286"/>
              <a:ext cx="138396" cy="78951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406842" y="8186597"/>
              <a:ext cx="377298" cy="104731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819281" y="8190730"/>
              <a:ext cx="286507" cy="79296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070967" y="8182119"/>
              <a:ext cx="91895" cy="91887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474593" y="8712235"/>
              <a:ext cx="819600" cy="104604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314356" y="8707749"/>
              <a:ext cx="91904" cy="91887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136720" y="6543821"/>
              <a:ext cx="91904" cy="91904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598965" y="6767435"/>
              <a:ext cx="950592" cy="81413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439073" y="6760713"/>
              <a:ext cx="91895" cy="9190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396983" y="7123263"/>
              <a:ext cx="140749" cy="79305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586459" y="7123600"/>
              <a:ext cx="79971" cy="78074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688180" y="7121163"/>
              <a:ext cx="81194" cy="102378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789673" y="7121163"/>
              <a:ext cx="242494" cy="102378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235522" y="7114433"/>
              <a:ext cx="91895" cy="91904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338916" y="5069473"/>
              <a:ext cx="932258" cy="104925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173550" y="5065543"/>
              <a:ext cx="91904" cy="91904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18298" y="7587600"/>
              <a:ext cx="1306774" cy="104714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852823" y="7583113"/>
              <a:ext cx="91904" cy="91887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877123" y="3397349"/>
              <a:ext cx="1409371" cy="104419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717221" y="3392913"/>
              <a:ext cx="91904" cy="91904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66954" y="3164198"/>
              <a:ext cx="1298104" cy="104739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298181" y="6406892"/>
              <a:ext cx="1800281" cy="225072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008614" y="3159737"/>
              <a:ext cx="91904" cy="91904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30911" y="3763896"/>
              <a:ext cx="141971" cy="79271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309904" y="3759511"/>
              <a:ext cx="484694" cy="104807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970681" y="3755033"/>
              <a:ext cx="91895" cy="9190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426002" y="4050277"/>
              <a:ext cx="91895" cy="91904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955955" y="4054713"/>
              <a:ext cx="1676592" cy="254647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796063" y="4198194"/>
              <a:ext cx="91904" cy="91904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149486" y="4416469"/>
              <a:ext cx="143540" cy="78917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341761" y="4411181"/>
              <a:ext cx="1553907" cy="105355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989248" y="4407252"/>
              <a:ext cx="91904" cy="91904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217787" y="4664041"/>
              <a:ext cx="1581239" cy="84255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057895" y="4660161"/>
              <a:ext cx="91895" cy="9190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052086" y="4820046"/>
              <a:ext cx="818385" cy="104587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891840" y="4815500"/>
              <a:ext cx="91904" cy="9190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362880" y="5298348"/>
              <a:ext cx="1070325" cy="104925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0181136" y="4407243"/>
              <a:ext cx="1472325" cy="293102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202650" y="5294418"/>
              <a:ext cx="91895" cy="91904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242633" y="5042883"/>
              <a:ext cx="964380" cy="104444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082395" y="5038388"/>
              <a:ext cx="91904" cy="91904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017300" y="5513418"/>
              <a:ext cx="26670" cy="78105"/>
            </a:xfrm>
            <a:custGeom>
              <a:avLst/>
              <a:gdLst/>
              <a:ahLst/>
              <a:cxnLst/>
              <a:rect l="l" t="t" r="r" b="b"/>
              <a:pathLst>
                <a:path w="26670" h="78104">
                  <a:moveTo>
                    <a:pt x="26539" y="0"/>
                  </a:moveTo>
                  <a:lnTo>
                    <a:pt x="0" y="0"/>
                  </a:lnTo>
                  <a:lnTo>
                    <a:pt x="0" y="6915"/>
                  </a:lnTo>
                  <a:lnTo>
                    <a:pt x="18839" y="6915"/>
                  </a:lnTo>
                  <a:lnTo>
                    <a:pt x="18839" y="78074"/>
                  </a:lnTo>
                  <a:lnTo>
                    <a:pt x="26539" y="78074"/>
                  </a:lnTo>
                  <a:lnTo>
                    <a:pt x="265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066364" y="5513081"/>
              <a:ext cx="86220" cy="79372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201306" y="5508206"/>
              <a:ext cx="610870" cy="105410"/>
            </a:xfrm>
            <a:custGeom>
              <a:avLst/>
              <a:gdLst/>
              <a:ahLst/>
              <a:cxnLst/>
              <a:rect l="l" t="t" r="r" b="b"/>
              <a:pathLst>
                <a:path w="610870" h="105410">
                  <a:moveTo>
                    <a:pt x="59118" y="22999"/>
                  </a:moveTo>
                  <a:lnTo>
                    <a:pt x="56464" y="16637"/>
                  </a:lnTo>
                  <a:lnTo>
                    <a:pt x="51752" y="12611"/>
                  </a:lnTo>
                  <a:lnTo>
                    <a:pt x="51752" y="25234"/>
                  </a:lnTo>
                  <a:lnTo>
                    <a:pt x="51752" y="37884"/>
                  </a:lnTo>
                  <a:lnTo>
                    <a:pt x="49733" y="42773"/>
                  </a:lnTo>
                  <a:lnTo>
                    <a:pt x="41630" y="49530"/>
                  </a:lnTo>
                  <a:lnTo>
                    <a:pt x="35877" y="51231"/>
                  </a:lnTo>
                  <a:lnTo>
                    <a:pt x="7696" y="51231"/>
                  </a:lnTo>
                  <a:lnTo>
                    <a:pt x="7696" y="12306"/>
                  </a:lnTo>
                  <a:lnTo>
                    <a:pt x="35953" y="12306"/>
                  </a:lnTo>
                  <a:lnTo>
                    <a:pt x="41719" y="13944"/>
                  </a:lnTo>
                  <a:lnTo>
                    <a:pt x="49745" y="20485"/>
                  </a:lnTo>
                  <a:lnTo>
                    <a:pt x="51752" y="25234"/>
                  </a:lnTo>
                  <a:lnTo>
                    <a:pt x="51752" y="12611"/>
                  </a:lnTo>
                  <a:lnTo>
                    <a:pt x="51396" y="12306"/>
                  </a:lnTo>
                  <a:lnTo>
                    <a:pt x="45923" y="7632"/>
                  </a:lnTo>
                  <a:lnTo>
                    <a:pt x="38442" y="5384"/>
                  </a:lnTo>
                  <a:lnTo>
                    <a:pt x="0" y="5384"/>
                  </a:lnTo>
                  <a:lnTo>
                    <a:pt x="0" y="83337"/>
                  </a:lnTo>
                  <a:lnTo>
                    <a:pt x="7696" y="83337"/>
                  </a:lnTo>
                  <a:lnTo>
                    <a:pt x="7696" y="58140"/>
                  </a:lnTo>
                  <a:lnTo>
                    <a:pt x="38442" y="58140"/>
                  </a:lnTo>
                  <a:lnTo>
                    <a:pt x="45923" y="55803"/>
                  </a:lnTo>
                  <a:lnTo>
                    <a:pt x="51066" y="51231"/>
                  </a:lnTo>
                  <a:lnTo>
                    <a:pt x="56464" y="46431"/>
                  </a:lnTo>
                  <a:lnTo>
                    <a:pt x="59118" y="39814"/>
                  </a:lnTo>
                  <a:lnTo>
                    <a:pt x="59118" y="22999"/>
                  </a:lnTo>
                  <a:close/>
                </a:path>
                <a:path w="610870" h="105410">
                  <a:moveTo>
                    <a:pt x="101942" y="24625"/>
                  </a:moveTo>
                  <a:lnTo>
                    <a:pt x="80632" y="38455"/>
                  </a:lnTo>
                  <a:lnTo>
                    <a:pt x="80632" y="24841"/>
                  </a:lnTo>
                  <a:lnTo>
                    <a:pt x="73164" y="24841"/>
                  </a:lnTo>
                  <a:lnTo>
                    <a:pt x="73164" y="83286"/>
                  </a:lnTo>
                  <a:lnTo>
                    <a:pt x="80632" y="83286"/>
                  </a:lnTo>
                  <a:lnTo>
                    <a:pt x="80632" y="52044"/>
                  </a:lnTo>
                  <a:lnTo>
                    <a:pt x="81153" y="45745"/>
                  </a:lnTo>
                  <a:lnTo>
                    <a:pt x="83286" y="40741"/>
                  </a:lnTo>
                  <a:lnTo>
                    <a:pt x="90805" y="33362"/>
                  </a:lnTo>
                  <a:lnTo>
                    <a:pt x="95770" y="31572"/>
                  </a:lnTo>
                  <a:lnTo>
                    <a:pt x="101942" y="31635"/>
                  </a:lnTo>
                  <a:lnTo>
                    <a:pt x="101942" y="24625"/>
                  </a:lnTo>
                  <a:close/>
                </a:path>
                <a:path w="610870" h="105410">
                  <a:moveTo>
                    <a:pt x="161493" y="24904"/>
                  </a:moveTo>
                  <a:lnTo>
                    <a:pt x="153797" y="24904"/>
                  </a:lnTo>
                  <a:lnTo>
                    <a:pt x="134505" y="75095"/>
                  </a:lnTo>
                  <a:lnTo>
                    <a:pt x="114427" y="24904"/>
                  </a:lnTo>
                  <a:lnTo>
                    <a:pt x="106514" y="24904"/>
                  </a:lnTo>
                  <a:lnTo>
                    <a:pt x="130708" y="83019"/>
                  </a:lnTo>
                  <a:lnTo>
                    <a:pt x="127000" y="92011"/>
                  </a:lnTo>
                  <a:lnTo>
                    <a:pt x="125399" y="94272"/>
                  </a:lnTo>
                  <a:lnTo>
                    <a:pt x="121539" y="97396"/>
                  </a:lnTo>
                  <a:lnTo>
                    <a:pt x="119380" y="98183"/>
                  </a:lnTo>
                  <a:lnTo>
                    <a:pt x="114020" y="98183"/>
                  </a:lnTo>
                  <a:lnTo>
                    <a:pt x="111226" y="97294"/>
                  </a:lnTo>
                  <a:lnTo>
                    <a:pt x="108623" y="95504"/>
                  </a:lnTo>
                  <a:lnTo>
                    <a:pt x="105283" y="101307"/>
                  </a:lnTo>
                  <a:lnTo>
                    <a:pt x="108775" y="103974"/>
                  </a:lnTo>
                  <a:lnTo>
                    <a:pt x="112801" y="105321"/>
                  </a:lnTo>
                  <a:lnTo>
                    <a:pt x="121119" y="105321"/>
                  </a:lnTo>
                  <a:lnTo>
                    <a:pt x="124485" y="104165"/>
                  </a:lnTo>
                  <a:lnTo>
                    <a:pt x="130365" y="99555"/>
                  </a:lnTo>
                  <a:lnTo>
                    <a:pt x="132715" y="96164"/>
                  </a:lnTo>
                  <a:lnTo>
                    <a:pt x="161493" y="24904"/>
                  </a:lnTo>
                  <a:close/>
                </a:path>
                <a:path w="610870" h="105410">
                  <a:moveTo>
                    <a:pt x="256959" y="24866"/>
                  </a:moveTo>
                  <a:lnTo>
                    <a:pt x="249161" y="24866"/>
                  </a:lnTo>
                  <a:lnTo>
                    <a:pt x="231305" y="75831"/>
                  </a:lnTo>
                  <a:lnTo>
                    <a:pt x="213474" y="24866"/>
                  </a:lnTo>
                  <a:lnTo>
                    <a:pt x="205549" y="24866"/>
                  </a:lnTo>
                  <a:lnTo>
                    <a:pt x="187820" y="75831"/>
                  </a:lnTo>
                  <a:lnTo>
                    <a:pt x="169862" y="24866"/>
                  </a:lnTo>
                  <a:lnTo>
                    <a:pt x="161836" y="24866"/>
                  </a:lnTo>
                  <a:lnTo>
                    <a:pt x="183807" y="83312"/>
                  </a:lnTo>
                  <a:lnTo>
                    <a:pt x="191604" y="83312"/>
                  </a:lnTo>
                  <a:lnTo>
                    <a:pt x="209448" y="33909"/>
                  </a:lnTo>
                  <a:lnTo>
                    <a:pt x="227291" y="83312"/>
                  </a:lnTo>
                  <a:lnTo>
                    <a:pt x="235102" y="83312"/>
                  </a:lnTo>
                  <a:lnTo>
                    <a:pt x="256959" y="24866"/>
                  </a:lnTo>
                  <a:close/>
                </a:path>
                <a:path w="610870" h="105410">
                  <a:moveTo>
                    <a:pt x="310273" y="83312"/>
                  </a:moveTo>
                  <a:lnTo>
                    <a:pt x="310095" y="38366"/>
                  </a:lnTo>
                  <a:lnTo>
                    <a:pt x="305168" y="30784"/>
                  </a:lnTo>
                  <a:lnTo>
                    <a:pt x="302793" y="28613"/>
                  </a:lnTo>
                  <a:lnTo>
                    <a:pt x="302793" y="55537"/>
                  </a:lnTo>
                  <a:lnTo>
                    <a:pt x="302793" y="63576"/>
                  </a:lnTo>
                  <a:lnTo>
                    <a:pt x="301536" y="67957"/>
                  </a:lnTo>
                  <a:lnTo>
                    <a:pt x="299110" y="71361"/>
                  </a:lnTo>
                  <a:lnTo>
                    <a:pt x="291896" y="76187"/>
                  </a:lnTo>
                  <a:lnTo>
                    <a:pt x="287489" y="77406"/>
                  </a:lnTo>
                  <a:lnTo>
                    <a:pt x="278053" y="77406"/>
                  </a:lnTo>
                  <a:lnTo>
                    <a:pt x="274637" y="76339"/>
                  </a:lnTo>
                  <a:lnTo>
                    <a:pt x="269519" y="72097"/>
                  </a:lnTo>
                  <a:lnTo>
                    <a:pt x="268262" y="69354"/>
                  </a:lnTo>
                  <a:lnTo>
                    <a:pt x="268236" y="62382"/>
                  </a:lnTo>
                  <a:lnTo>
                    <a:pt x="269570" y="59817"/>
                  </a:lnTo>
                  <a:lnTo>
                    <a:pt x="274916" y="56400"/>
                  </a:lnTo>
                  <a:lnTo>
                    <a:pt x="278828" y="55537"/>
                  </a:lnTo>
                  <a:lnTo>
                    <a:pt x="302793" y="55537"/>
                  </a:lnTo>
                  <a:lnTo>
                    <a:pt x="302793" y="28613"/>
                  </a:lnTo>
                  <a:lnTo>
                    <a:pt x="300393" y="26416"/>
                  </a:lnTo>
                  <a:lnTo>
                    <a:pt x="294919" y="24650"/>
                  </a:lnTo>
                  <a:lnTo>
                    <a:pt x="283248" y="24650"/>
                  </a:lnTo>
                  <a:lnTo>
                    <a:pt x="279158" y="25298"/>
                  </a:lnTo>
                  <a:lnTo>
                    <a:pt x="272021" y="27889"/>
                  </a:lnTo>
                  <a:lnTo>
                    <a:pt x="268262" y="29921"/>
                  </a:lnTo>
                  <a:lnTo>
                    <a:pt x="264325" y="32677"/>
                  </a:lnTo>
                  <a:lnTo>
                    <a:pt x="267677" y="37807"/>
                  </a:lnTo>
                  <a:lnTo>
                    <a:pt x="273989" y="33121"/>
                  </a:lnTo>
                  <a:lnTo>
                    <a:pt x="280276" y="30784"/>
                  </a:lnTo>
                  <a:lnTo>
                    <a:pt x="291807" y="30784"/>
                  </a:lnTo>
                  <a:lnTo>
                    <a:pt x="295821" y="32042"/>
                  </a:lnTo>
                  <a:lnTo>
                    <a:pt x="301320" y="37109"/>
                  </a:lnTo>
                  <a:lnTo>
                    <a:pt x="302691" y="40665"/>
                  </a:lnTo>
                  <a:lnTo>
                    <a:pt x="302691" y="49745"/>
                  </a:lnTo>
                  <a:lnTo>
                    <a:pt x="276212" y="49745"/>
                  </a:lnTo>
                  <a:lnTo>
                    <a:pt x="270852" y="51193"/>
                  </a:lnTo>
                  <a:lnTo>
                    <a:pt x="263042" y="56984"/>
                  </a:lnTo>
                  <a:lnTo>
                    <a:pt x="261086" y="60972"/>
                  </a:lnTo>
                  <a:lnTo>
                    <a:pt x="261086" y="69354"/>
                  </a:lnTo>
                  <a:lnTo>
                    <a:pt x="276999" y="83642"/>
                  </a:lnTo>
                  <a:lnTo>
                    <a:pt x="285775" y="83642"/>
                  </a:lnTo>
                  <a:lnTo>
                    <a:pt x="302793" y="73494"/>
                  </a:lnTo>
                  <a:lnTo>
                    <a:pt x="302920" y="83312"/>
                  </a:lnTo>
                  <a:lnTo>
                    <a:pt x="310273" y="83312"/>
                  </a:lnTo>
                  <a:close/>
                </a:path>
                <a:path w="610870" h="105410">
                  <a:moveTo>
                    <a:pt x="359676" y="79349"/>
                  </a:moveTo>
                  <a:lnTo>
                    <a:pt x="357454" y="73660"/>
                  </a:lnTo>
                  <a:lnTo>
                    <a:pt x="353949" y="75742"/>
                  </a:lnTo>
                  <a:lnTo>
                    <a:pt x="350723" y="76784"/>
                  </a:lnTo>
                  <a:lnTo>
                    <a:pt x="342392" y="76784"/>
                  </a:lnTo>
                  <a:lnTo>
                    <a:pt x="339712" y="73177"/>
                  </a:lnTo>
                  <a:lnTo>
                    <a:pt x="339712" y="32385"/>
                  </a:lnTo>
                  <a:lnTo>
                    <a:pt x="358673" y="32385"/>
                  </a:lnTo>
                  <a:lnTo>
                    <a:pt x="358673" y="26479"/>
                  </a:lnTo>
                  <a:lnTo>
                    <a:pt x="339712" y="26593"/>
                  </a:lnTo>
                  <a:lnTo>
                    <a:pt x="339712" y="11531"/>
                  </a:lnTo>
                  <a:lnTo>
                    <a:pt x="332244" y="11531"/>
                  </a:lnTo>
                  <a:lnTo>
                    <a:pt x="332244" y="26593"/>
                  </a:lnTo>
                  <a:lnTo>
                    <a:pt x="323773" y="26593"/>
                  </a:lnTo>
                  <a:lnTo>
                    <a:pt x="323875" y="32385"/>
                  </a:lnTo>
                  <a:lnTo>
                    <a:pt x="332244" y="32385"/>
                  </a:lnTo>
                  <a:lnTo>
                    <a:pt x="332244" y="72694"/>
                  </a:lnTo>
                  <a:lnTo>
                    <a:pt x="333540" y="76809"/>
                  </a:lnTo>
                  <a:lnTo>
                    <a:pt x="338747" y="82321"/>
                  </a:lnTo>
                  <a:lnTo>
                    <a:pt x="342277" y="83693"/>
                  </a:lnTo>
                  <a:lnTo>
                    <a:pt x="351358" y="83540"/>
                  </a:lnTo>
                  <a:lnTo>
                    <a:pt x="355663" y="82092"/>
                  </a:lnTo>
                  <a:lnTo>
                    <a:pt x="359676" y="79349"/>
                  </a:lnTo>
                  <a:close/>
                </a:path>
                <a:path w="610870" h="105410">
                  <a:moveTo>
                    <a:pt x="426148" y="40373"/>
                  </a:moveTo>
                  <a:lnTo>
                    <a:pt x="424154" y="34823"/>
                  </a:lnTo>
                  <a:lnTo>
                    <a:pt x="416217" y="26720"/>
                  </a:lnTo>
                  <a:lnTo>
                    <a:pt x="410730" y="24688"/>
                  </a:lnTo>
                  <a:lnTo>
                    <a:pt x="398157" y="24765"/>
                  </a:lnTo>
                  <a:lnTo>
                    <a:pt x="393420" y="25958"/>
                  </a:lnTo>
                  <a:lnTo>
                    <a:pt x="385610" y="30556"/>
                  </a:lnTo>
                  <a:lnTo>
                    <a:pt x="382663" y="33985"/>
                  </a:lnTo>
                  <a:lnTo>
                    <a:pt x="380657" y="38519"/>
                  </a:lnTo>
                  <a:lnTo>
                    <a:pt x="380657" y="24904"/>
                  </a:lnTo>
                  <a:lnTo>
                    <a:pt x="373176" y="24904"/>
                  </a:lnTo>
                  <a:lnTo>
                    <a:pt x="373176" y="83350"/>
                  </a:lnTo>
                  <a:lnTo>
                    <a:pt x="380657" y="83350"/>
                  </a:lnTo>
                  <a:lnTo>
                    <a:pt x="380657" y="51904"/>
                  </a:lnTo>
                  <a:lnTo>
                    <a:pt x="381165" y="45732"/>
                  </a:lnTo>
                  <a:lnTo>
                    <a:pt x="383235" y="40817"/>
                  </a:lnTo>
                  <a:lnTo>
                    <a:pt x="390448" y="33540"/>
                  </a:lnTo>
                  <a:lnTo>
                    <a:pt x="395262" y="31673"/>
                  </a:lnTo>
                  <a:lnTo>
                    <a:pt x="406704" y="31610"/>
                  </a:lnTo>
                  <a:lnTo>
                    <a:pt x="410959" y="33159"/>
                  </a:lnTo>
                  <a:lnTo>
                    <a:pt x="417055" y="39420"/>
                  </a:lnTo>
                  <a:lnTo>
                    <a:pt x="418566" y="43726"/>
                  </a:lnTo>
                  <a:lnTo>
                    <a:pt x="418566" y="83350"/>
                  </a:lnTo>
                  <a:lnTo>
                    <a:pt x="426148" y="83350"/>
                  </a:lnTo>
                  <a:lnTo>
                    <a:pt x="426148" y="40373"/>
                  </a:lnTo>
                  <a:close/>
                </a:path>
                <a:path w="610870" h="105410">
                  <a:moveTo>
                    <a:pt x="498983" y="48348"/>
                  </a:moveTo>
                  <a:lnTo>
                    <a:pt x="497713" y="43294"/>
                  </a:lnTo>
                  <a:lnTo>
                    <a:pt x="492658" y="34366"/>
                  </a:lnTo>
                  <a:lnTo>
                    <a:pt x="491502" y="33223"/>
                  </a:lnTo>
                  <a:lnTo>
                    <a:pt x="491502" y="49657"/>
                  </a:lnTo>
                  <a:lnTo>
                    <a:pt x="491502" y="58648"/>
                  </a:lnTo>
                  <a:lnTo>
                    <a:pt x="473773" y="77203"/>
                  </a:lnTo>
                  <a:lnTo>
                    <a:pt x="465302" y="77203"/>
                  </a:lnTo>
                  <a:lnTo>
                    <a:pt x="447560" y="58648"/>
                  </a:lnTo>
                  <a:lnTo>
                    <a:pt x="447560" y="49657"/>
                  </a:lnTo>
                  <a:lnTo>
                    <a:pt x="465302" y="31140"/>
                  </a:lnTo>
                  <a:lnTo>
                    <a:pt x="473773" y="31140"/>
                  </a:lnTo>
                  <a:lnTo>
                    <a:pt x="491502" y="49657"/>
                  </a:lnTo>
                  <a:lnTo>
                    <a:pt x="491502" y="33223"/>
                  </a:lnTo>
                  <a:lnTo>
                    <a:pt x="489407" y="31140"/>
                  </a:lnTo>
                  <a:lnTo>
                    <a:pt x="489165" y="30899"/>
                  </a:lnTo>
                  <a:lnTo>
                    <a:pt x="480250" y="25908"/>
                  </a:lnTo>
                  <a:lnTo>
                    <a:pt x="475183" y="24676"/>
                  </a:lnTo>
                  <a:lnTo>
                    <a:pt x="463880" y="24676"/>
                  </a:lnTo>
                  <a:lnTo>
                    <a:pt x="440093" y="48348"/>
                  </a:lnTo>
                  <a:lnTo>
                    <a:pt x="440093" y="59728"/>
                  </a:lnTo>
                  <a:lnTo>
                    <a:pt x="463880" y="83553"/>
                  </a:lnTo>
                  <a:lnTo>
                    <a:pt x="475183" y="83553"/>
                  </a:lnTo>
                  <a:lnTo>
                    <a:pt x="480250" y="82308"/>
                  </a:lnTo>
                  <a:lnTo>
                    <a:pt x="489165" y="77330"/>
                  </a:lnTo>
                  <a:lnTo>
                    <a:pt x="489292" y="77203"/>
                  </a:lnTo>
                  <a:lnTo>
                    <a:pt x="492658" y="73837"/>
                  </a:lnTo>
                  <a:lnTo>
                    <a:pt x="497713" y="64846"/>
                  </a:lnTo>
                  <a:lnTo>
                    <a:pt x="498983" y="59728"/>
                  </a:lnTo>
                  <a:lnTo>
                    <a:pt x="498983" y="48348"/>
                  </a:lnTo>
                  <a:close/>
                </a:path>
                <a:path w="610870" h="105410">
                  <a:moveTo>
                    <a:pt x="545147" y="3340"/>
                  </a:moveTo>
                  <a:lnTo>
                    <a:pt x="537464" y="0"/>
                  </a:lnTo>
                  <a:lnTo>
                    <a:pt x="524408" y="13716"/>
                  </a:lnTo>
                  <a:lnTo>
                    <a:pt x="531101" y="14503"/>
                  </a:lnTo>
                  <a:lnTo>
                    <a:pt x="545147" y="3340"/>
                  </a:lnTo>
                  <a:close/>
                </a:path>
                <a:path w="610870" h="105410">
                  <a:moveTo>
                    <a:pt x="550062" y="63690"/>
                  </a:moveTo>
                  <a:lnTo>
                    <a:pt x="527824" y="49110"/>
                  </a:lnTo>
                  <a:lnTo>
                    <a:pt x="525284" y="48234"/>
                  </a:lnTo>
                  <a:lnTo>
                    <a:pt x="521639" y="46672"/>
                  </a:lnTo>
                  <a:lnTo>
                    <a:pt x="520115" y="45656"/>
                  </a:lnTo>
                  <a:lnTo>
                    <a:pt x="517664" y="43129"/>
                  </a:lnTo>
                  <a:lnTo>
                    <a:pt x="517055" y="41490"/>
                  </a:lnTo>
                  <a:lnTo>
                    <a:pt x="517055" y="36576"/>
                  </a:lnTo>
                  <a:lnTo>
                    <a:pt x="518185" y="34404"/>
                  </a:lnTo>
                  <a:lnTo>
                    <a:pt x="522719" y="31508"/>
                  </a:lnTo>
                  <a:lnTo>
                    <a:pt x="525716" y="30784"/>
                  </a:lnTo>
                  <a:lnTo>
                    <a:pt x="532104" y="30784"/>
                  </a:lnTo>
                  <a:lnTo>
                    <a:pt x="534822" y="31178"/>
                  </a:lnTo>
                  <a:lnTo>
                    <a:pt x="540321" y="32740"/>
                  </a:lnTo>
                  <a:lnTo>
                    <a:pt x="542810" y="33832"/>
                  </a:lnTo>
                  <a:lnTo>
                    <a:pt x="545045" y="35255"/>
                  </a:lnTo>
                  <a:lnTo>
                    <a:pt x="547319" y="30784"/>
                  </a:lnTo>
                  <a:lnTo>
                    <a:pt x="533222" y="24536"/>
                  </a:lnTo>
                  <a:lnTo>
                    <a:pt x="524141" y="24536"/>
                  </a:lnTo>
                  <a:lnTo>
                    <a:pt x="519366" y="25831"/>
                  </a:lnTo>
                  <a:lnTo>
                    <a:pt x="511708" y="31051"/>
                  </a:lnTo>
                  <a:lnTo>
                    <a:pt x="509803" y="34912"/>
                  </a:lnTo>
                  <a:lnTo>
                    <a:pt x="509803" y="43459"/>
                  </a:lnTo>
                  <a:lnTo>
                    <a:pt x="531545" y="57696"/>
                  </a:lnTo>
                  <a:lnTo>
                    <a:pt x="534174" y="58610"/>
                  </a:lnTo>
                  <a:lnTo>
                    <a:pt x="537959" y="60172"/>
                  </a:lnTo>
                  <a:lnTo>
                    <a:pt x="539546" y="61252"/>
                  </a:lnTo>
                  <a:lnTo>
                    <a:pt x="542061" y="63995"/>
                  </a:lnTo>
                  <a:lnTo>
                    <a:pt x="542696" y="65773"/>
                  </a:lnTo>
                  <a:lnTo>
                    <a:pt x="542696" y="71043"/>
                  </a:lnTo>
                  <a:lnTo>
                    <a:pt x="541451" y="73431"/>
                  </a:lnTo>
                  <a:lnTo>
                    <a:pt x="536473" y="76695"/>
                  </a:lnTo>
                  <a:lnTo>
                    <a:pt x="533260" y="77520"/>
                  </a:lnTo>
                  <a:lnTo>
                    <a:pt x="525741" y="77520"/>
                  </a:lnTo>
                  <a:lnTo>
                    <a:pt x="522236" y="76835"/>
                  </a:lnTo>
                  <a:lnTo>
                    <a:pt x="515327" y="74168"/>
                  </a:lnTo>
                  <a:lnTo>
                    <a:pt x="512330" y="72351"/>
                  </a:lnTo>
                  <a:lnTo>
                    <a:pt x="509803" y="70040"/>
                  </a:lnTo>
                  <a:lnTo>
                    <a:pt x="506793" y="75387"/>
                  </a:lnTo>
                  <a:lnTo>
                    <a:pt x="509473" y="77990"/>
                  </a:lnTo>
                  <a:lnTo>
                    <a:pt x="512775" y="79997"/>
                  </a:lnTo>
                  <a:lnTo>
                    <a:pt x="520661" y="82829"/>
                  </a:lnTo>
                  <a:lnTo>
                    <a:pt x="524738" y="83540"/>
                  </a:lnTo>
                  <a:lnTo>
                    <a:pt x="535000" y="83540"/>
                  </a:lnTo>
                  <a:lnTo>
                    <a:pt x="540029" y="82130"/>
                  </a:lnTo>
                  <a:lnTo>
                    <a:pt x="546684" y="77520"/>
                  </a:lnTo>
                  <a:lnTo>
                    <a:pt x="548055" y="76568"/>
                  </a:lnTo>
                  <a:lnTo>
                    <a:pt x="550062" y="72529"/>
                  </a:lnTo>
                  <a:lnTo>
                    <a:pt x="550062" y="63690"/>
                  </a:lnTo>
                  <a:close/>
                </a:path>
                <a:path w="610870" h="105410">
                  <a:moveTo>
                    <a:pt x="602475" y="3390"/>
                  </a:moveTo>
                  <a:lnTo>
                    <a:pt x="594779" y="50"/>
                  </a:lnTo>
                  <a:lnTo>
                    <a:pt x="581736" y="13766"/>
                  </a:lnTo>
                  <a:lnTo>
                    <a:pt x="588416" y="14541"/>
                  </a:lnTo>
                  <a:lnTo>
                    <a:pt x="602475" y="3390"/>
                  </a:lnTo>
                  <a:close/>
                </a:path>
                <a:path w="610870" h="105410">
                  <a:moveTo>
                    <a:pt x="610730" y="73761"/>
                  </a:moveTo>
                  <a:lnTo>
                    <a:pt x="606488" y="69316"/>
                  </a:lnTo>
                  <a:lnTo>
                    <a:pt x="604329" y="71831"/>
                  </a:lnTo>
                  <a:lnTo>
                    <a:pt x="601675" y="73761"/>
                  </a:lnTo>
                  <a:lnTo>
                    <a:pt x="595350" y="76441"/>
                  </a:lnTo>
                  <a:lnTo>
                    <a:pt x="591883" y="77114"/>
                  </a:lnTo>
                  <a:lnTo>
                    <a:pt x="583920" y="77114"/>
                  </a:lnTo>
                  <a:lnTo>
                    <a:pt x="566229" y="58597"/>
                  </a:lnTo>
                  <a:lnTo>
                    <a:pt x="566229" y="49682"/>
                  </a:lnTo>
                  <a:lnTo>
                    <a:pt x="583920" y="31280"/>
                  </a:lnTo>
                  <a:lnTo>
                    <a:pt x="595007" y="31280"/>
                  </a:lnTo>
                  <a:lnTo>
                    <a:pt x="600837" y="33578"/>
                  </a:lnTo>
                  <a:lnTo>
                    <a:pt x="605599" y="38188"/>
                  </a:lnTo>
                  <a:lnTo>
                    <a:pt x="609828" y="33172"/>
                  </a:lnTo>
                  <a:lnTo>
                    <a:pt x="607936" y="31280"/>
                  </a:lnTo>
                  <a:lnTo>
                    <a:pt x="607161" y="30505"/>
                  </a:lnTo>
                  <a:lnTo>
                    <a:pt x="603935" y="28422"/>
                  </a:lnTo>
                  <a:lnTo>
                    <a:pt x="596430" y="25438"/>
                  </a:lnTo>
                  <a:lnTo>
                    <a:pt x="592289" y="24701"/>
                  </a:lnTo>
                  <a:lnTo>
                    <a:pt x="582180" y="24701"/>
                  </a:lnTo>
                  <a:lnTo>
                    <a:pt x="558749" y="48488"/>
                  </a:lnTo>
                  <a:lnTo>
                    <a:pt x="558749" y="59791"/>
                  </a:lnTo>
                  <a:lnTo>
                    <a:pt x="582180" y="83578"/>
                  </a:lnTo>
                  <a:lnTo>
                    <a:pt x="592582" y="83578"/>
                  </a:lnTo>
                  <a:lnTo>
                    <a:pt x="596963" y="82727"/>
                  </a:lnTo>
                  <a:lnTo>
                    <a:pt x="604850" y="79298"/>
                  </a:lnTo>
                  <a:lnTo>
                    <a:pt x="607822" y="77114"/>
                  </a:lnTo>
                  <a:lnTo>
                    <a:pt x="608126" y="76885"/>
                  </a:lnTo>
                  <a:lnTo>
                    <a:pt x="610730" y="7376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858951" y="5504319"/>
              <a:ext cx="91904" cy="91904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688618" y="6005905"/>
              <a:ext cx="140749" cy="79305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878103" y="6006242"/>
              <a:ext cx="79971" cy="78065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979815" y="6003788"/>
              <a:ext cx="81202" cy="102386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081316" y="6003797"/>
              <a:ext cx="242503" cy="102378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527157" y="5997067"/>
              <a:ext cx="91904" cy="9190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003554" y="6177140"/>
              <a:ext cx="91895" cy="9190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355709" y="2562747"/>
              <a:ext cx="1016901" cy="104604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195512" y="2558286"/>
              <a:ext cx="91904" cy="9190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497064" y="3117656"/>
              <a:ext cx="877501" cy="107286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338707" y="3113777"/>
              <a:ext cx="91904" cy="91904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75981" y="3298968"/>
              <a:ext cx="1114810" cy="105321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817632" y="3295089"/>
              <a:ext cx="91895" cy="91904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480197" y="3695065"/>
              <a:ext cx="95901" cy="78951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24850" y="3692636"/>
              <a:ext cx="339754" cy="102445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321865" y="3685881"/>
              <a:ext cx="91904" cy="91904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038089" y="3908018"/>
              <a:ext cx="78284" cy="78934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165109" y="3908136"/>
              <a:ext cx="422728" cy="78259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27498" y="3907419"/>
              <a:ext cx="150025" cy="79305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878189" y="3898818"/>
              <a:ext cx="91895" cy="91904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233763" y="4508036"/>
              <a:ext cx="79971" cy="79271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362470" y="4508441"/>
              <a:ext cx="131405" cy="78343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14385" y="4503693"/>
              <a:ext cx="438725" cy="104680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068744" y="4499173"/>
              <a:ext cx="91895" cy="91904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497064" y="4996416"/>
              <a:ext cx="1058620" cy="105296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163446" y="6082082"/>
              <a:ext cx="2194927" cy="183193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338707" y="4992427"/>
              <a:ext cx="91904" cy="9190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1540870" y="6421684"/>
              <a:ext cx="1350069" cy="145437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716746" y="5168250"/>
              <a:ext cx="1531576" cy="104587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8389" y="5163788"/>
              <a:ext cx="91904" cy="9190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118500" y="5389653"/>
              <a:ext cx="1501950" cy="104790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957038" y="5385243"/>
              <a:ext cx="91904" cy="91904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605007" y="5709995"/>
              <a:ext cx="26670" cy="78105"/>
            </a:xfrm>
            <a:custGeom>
              <a:avLst/>
              <a:gdLst/>
              <a:ahLst/>
              <a:cxnLst/>
              <a:rect l="l" t="t" r="r" b="b"/>
              <a:pathLst>
                <a:path w="26670" h="78104">
                  <a:moveTo>
                    <a:pt x="26547" y="0"/>
                  </a:moveTo>
                  <a:lnTo>
                    <a:pt x="0" y="0"/>
                  </a:lnTo>
                  <a:lnTo>
                    <a:pt x="0" y="6915"/>
                  </a:lnTo>
                  <a:lnTo>
                    <a:pt x="18848" y="6915"/>
                  </a:lnTo>
                  <a:lnTo>
                    <a:pt x="18848" y="78074"/>
                  </a:lnTo>
                  <a:lnTo>
                    <a:pt x="26547" y="78074"/>
                  </a:lnTo>
                  <a:lnTo>
                    <a:pt x="2654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654063" y="5709657"/>
              <a:ext cx="86228" cy="79288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789009" y="5704751"/>
              <a:ext cx="610870" cy="105410"/>
            </a:xfrm>
            <a:custGeom>
              <a:avLst/>
              <a:gdLst/>
              <a:ahLst/>
              <a:cxnLst/>
              <a:rect l="l" t="t" r="r" b="b"/>
              <a:pathLst>
                <a:path w="610870" h="105410">
                  <a:moveTo>
                    <a:pt x="59105" y="22948"/>
                  </a:moveTo>
                  <a:lnTo>
                    <a:pt x="56476" y="16586"/>
                  </a:lnTo>
                  <a:lnTo>
                    <a:pt x="51752" y="12573"/>
                  </a:lnTo>
                  <a:lnTo>
                    <a:pt x="51752" y="25184"/>
                  </a:lnTo>
                  <a:lnTo>
                    <a:pt x="51752" y="37833"/>
                  </a:lnTo>
                  <a:lnTo>
                    <a:pt x="49720" y="42722"/>
                  </a:lnTo>
                  <a:lnTo>
                    <a:pt x="41617" y="49479"/>
                  </a:lnTo>
                  <a:lnTo>
                    <a:pt x="35877" y="51181"/>
                  </a:lnTo>
                  <a:lnTo>
                    <a:pt x="7696" y="51181"/>
                  </a:lnTo>
                  <a:lnTo>
                    <a:pt x="7696" y="12255"/>
                  </a:lnTo>
                  <a:lnTo>
                    <a:pt x="35953" y="12255"/>
                  </a:lnTo>
                  <a:lnTo>
                    <a:pt x="41719" y="13881"/>
                  </a:lnTo>
                  <a:lnTo>
                    <a:pt x="49745" y="20434"/>
                  </a:lnTo>
                  <a:lnTo>
                    <a:pt x="51752" y="25184"/>
                  </a:lnTo>
                  <a:lnTo>
                    <a:pt x="51752" y="12573"/>
                  </a:lnTo>
                  <a:lnTo>
                    <a:pt x="51384" y="12255"/>
                  </a:lnTo>
                  <a:lnTo>
                    <a:pt x="45910" y="7581"/>
                  </a:lnTo>
                  <a:lnTo>
                    <a:pt x="38442" y="5334"/>
                  </a:lnTo>
                  <a:lnTo>
                    <a:pt x="0" y="5334"/>
                  </a:lnTo>
                  <a:lnTo>
                    <a:pt x="0" y="83286"/>
                  </a:lnTo>
                  <a:lnTo>
                    <a:pt x="7696" y="83286"/>
                  </a:lnTo>
                  <a:lnTo>
                    <a:pt x="7696" y="58089"/>
                  </a:lnTo>
                  <a:lnTo>
                    <a:pt x="38442" y="58089"/>
                  </a:lnTo>
                  <a:lnTo>
                    <a:pt x="45910" y="55753"/>
                  </a:lnTo>
                  <a:lnTo>
                    <a:pt x="51066" y="51181"/>
                  </a:lnTo>
                  <a:lnTo>
                    <a:pt x="56476" y="46380"/>
                  </a:lnTo>
                  <a:lnTo>
                    <a:pt x="59105" y="39763"/>
                  </a:lnTo>
                  <a:lnTo>
                    <a:pt x="59105" y="22948"/>
                  </a:lnTo>
                  <a:close/>
                </a:path>
                <a:path w="610870" h="105410">
                  <a:moveTo>
                    <a:pt x="101968" y="24650"/>
                  </a:moveTo>
                  <a:lnTo>
                    <a:pt x="80670" y="38481"/>
                  </a:lnTo>
                  <a:lnTo>
                    <a:pt x="80670" y="24879"/>
                  </a:lnTo>
                  <a:lnTo>
                    <a:pt x="73190" y="24879"/>
                  </a:lnTo>
                  <a:lnTo>
                    <a:pt x="73190" y="83312"/>
                  </a:lnTo>
                  <a:lnTo>
                    <a:pt x="80670" y="83312"/>
                  </a:lnTo>
                  <a:lnTo>
                    <a:pt x="80670" y="52082"/>
                  </a:lnTo>
                  <a:lnTo>
                    <a:pt x="81178" y="45770"/>
                  </a:lnTo>
                  <a:lnTo>
                    <a:pt x="83324" y="40767"/>
                  </a:lnTo>
                  <a:lnTo>
                    <a:pt x="90830" y="33401"/>
                  </a:lnTo>
                  <a:lnTo>
                    <a:pt x="95796" y="31597"/>
                  </a:lnTo>
                  <a:lnTo>
                    <a:pt x="101968" y="31673"/>
                  </a:lnTo>
                  <a:lnTo>
                    <a:pt x="101968" y="24650"/>
                  </a:lnTo>
                  <a:close/>
                </a:path>
                <a:path w="610870" h="105410">
                  <a:moveTo>
                    <a:pt x="161493" y="24866"/>
                  </a:moveTo>
                  <a:lnTo>
                    <a:pt x="153809" y="24866"/>
                  </a:lnTo>
                  <a:lnTo>
                    <a:pt x="134505" y="75057"/>
                  </a:lnTo>
                  <a:lnTo>
                    <a:pt x="114427" y="24866"/>
                  </a:lnTo>
                  <a:lnTo>
                    <a:pt x="106514" y="24866"/>
                  </a:lnTo>
                  <a:lnTo>
                    <a:pt x="130721" y="82969"/>
                  </a:lnTo>
                  <a:lnTo>
                    <a:pt x="127000" y="91973"/>
                  </a:lnTo>
                  <a:lnTo>
                    <a:pt x="125399" y="94234"/>
                  </a:lnTo>
                  <a:lnTo>
                    <a:pt x="121539" y="97358"/>
                  </a:lnTo>
                  <a:lnTo>
                    <a:pt x="119380" y="98145"/>
                  </a:lnTo>
                  <a:lnTo>
                    <a:pt x="114033" y="98145"/>
                  </a:lnTo>
                  <a:lnTo>
                    <a:pt x="111239" y="97256"/>
                  </a:lnTo>
                  <a:lnTo>
                    <a:pt x="108635" y="95465"/>
                  </a:lnTo>
                  <a:lnTo>
                    <a:pt x="105295" y="101269"/>
                  </a:lnTo>
                  <a:lnTo>
                    <a:pt x="108788" y="103936"/>
                  </a:lnTo>
                  <a:lnTo>
                    <a:pt x="112801" y="105283"/>
                  </a:lnTo>
                  <a:lnTo>
                    <a:pt x="121132" y="105283"/>
                  </a:lnTo>
                  <a:lnTo>
                    <a:pt x="124485" y="104127"/>
                  </a:lnTo>
                  <a:lnTo>
                    <a:pt x="130365" y="99517"/>
                  </a:lnTo>
                  <a:lnTo>
                    <a:pt x="132727" y="96139"/>
                  </a:lnTo>
                  <a:lnTo>
                    <a:pt x="161493" y="24866"/>
                  </a:lnTo>
                  <a:close/>
                </a:path>
                <a:path w="610870" h="105410">
                  <a:moveTo>
                    <a:pt x="256971" y="24904"/>
                  </a:moveTo>
                  <a:lnTo>
                    <a:pt x="249161" y="24904"/>
                  </a:lnTo>
                  <a:lnTo>
                    <a:pt x="231317" y="75869"/>
                  </a:lnTo>
                  <a:lnTo>
                    <a:pt x="213474" y="24904"/>
                  </a:lnTo>
                  <a:lnTo>
                    <a:pt x="205549" y="24904"/>
                  </a:lnTo>
                  <a:lnTo>
                    <a:pt x="187820" y="75869"/>
                  </a:lnTo>
                  <a:lnTo>
                    <a:pt x="169862" y="24904"/>
                  </a:lnTo>
                  <a:lnTo>
                    <a:pt x="161836" y="24904"/>
                  </a:lnTo>
                  <a:lnTo>
                    <a:pt x="183807" y="83337"/>
                  </a:lnTo>
                  <a:lnTo>
                    <a:pt x="191617" y="83337"/>
                  </a:lnTo>
                  <a:lnTo>
                    <a:pt x="209461" y="33934"/>
                  </a:lnTo>
                  <a:lnTo>
                    <a:pt x="227304" y="83337"/>
                  </a:lnTo>
                  <a:lnTo>
                    <a:pt x="235115" y="83337"/>
                  </a:lnTo>
                  <a:lnTo>
                    <a:pt x="256971" y="24904"/>
                  </a:lnTo>
                  <a:close/>
                </a:path>
                <a:path w="610870" h="105410">
                  <a:moveTo>
                    <a:pt x="310286" y="83312"/>
                  </a:moveTo>
                  <a:lnTo>
                    <a:pt x="310248" y="73494"/>
                  </a:lnTo>
                  <a:lnTo>
                    <a:pt x="310197" y="55537"/>
                  </a:lnTo>
                  <a:lnTo>
                    <a:pt x="310095" y="38354"/>
                  </a:lnTo>
                  <a:lnTo>
                    <a:pt x="308127" y="33477"/>
                  </a:lnTo>
                  <a:lnTo>
                    <a:pt x="305168" y="30772"/>
                  </a:lnTo>
                  <a:lnTo>
                    <a:pt x="302806" y="28613"/>
                  </a:lnTo>
                  <a:lnTo>
                    <a:pt x="302806" y="55537"/>
                  </a:lnTo>
                  <a:lnTo>
                    <a:pt x="302806" y="63576"/>
                  </a:lnTo>
                  <a:lnTo>
                    <a:pt x="301536" y="67945"/>
                  </a:lnTo>
                  <a:lnTo>
                    <a:pt x="299110" y="71361"/>
                  </a:lnTo>
                  <a:lnTo>
                    <a:pt x="291896" y="76187"/>
                  </a:lnTo>
                  <a:lnTo>
                    <a:pt x="287489" y="77406"/>
                  </a:lnTo>
                  <a:lnTo>
                    <a:pt x="278053" y="77406"/>
                  </a:lnTo>
                  <a:lnTo>
                    <a:pt x="274650" y="76327"/>
                  </a:lnTo>
                  <a:lnTo>
                    <a:pt x="269519" y="72097"/>
                  </a:lnTo>
                  <a:lnTo>
                    <a:pt x="268274" y="69367"/>
                  </a:lnTo>
                  <a:lnTo>
                    <a:pt x="268236" y="62369"/>
                  </a:lnTo>
                  <a:lnTo>
                    <a:pt x="269570" y="59817"/>
                  </a:lnTo>
                  <a:lnTo>
                    <a:pt x="274916" y="56400"/>
                  </a:lnTo>
                  <a:lnTo>
                    <a:pt x="278828" y="55537"/>
                  </a:lnTo>
                  <a:lnTo>
                    <a:pt x="302806" y="55537"/>
                  </a:lnTo>
                  <a:lnTo>
                    <a:pt x="302806" y="28613"/>
                  </a:lnTo>
                  <a:lnTo>
                    <a:pt x="300393" y="26403"/>
                  </a:lnTo>
                  <a:lnTo>
                    <a:pt x="294932" y="24650"/>
                  </a:lnTo>
                  <a:lnTo>
                    <a:pt x="283260" y="24650"/>
                  </a:lnTo>
                  <a:lnTo>
                    <a:pt x="279171" y="25298"/>
                  </a:lnTo>
                  <a:lnTo>
                    <a:pt x="272034" y="27889"/>
                  </a:lnTo>
                  <a:lnTo>
                    <a:pt x="268274" y="29921"/>
                  </a:lnTo>
                  <a:lnTo>
                    <a:pt x="264325" y="32677"/>
                  </a:lnTo>
                  <a:lnTo>
                    <a:pt x="267677" y="37807"/>
                  </a:lnTo>
                  <a:lnTo>
                    <a:pt x="273989" y="33121"/>
                  </a:lnTo>
                  <a:lnTo>
                    <a:pt x="280276" y="30772"/>
                  </a:lnTo>
                  <a:lnTo>
                    <a:pt x="291807" y="30772"/>
                  </a:lnTo>
                  <a:lnTo>
                    <a:pt x="295821" y="32042"/>
                  </a:lnTo>
                  <a:lnTo>
                    <a:pt x="301320" y="37096"/>
                  </a:lnTo>
                  <a:lnTo>
                    <a:pt x="302691" y="40665"/>
                  </a:lnTo>
                  <a:lnTo>
                    <a:pt x="302691" y="49745"/>
                  </a:lnTo>
                  <a:lnTo>
                    <a:pt x="276225" y="49745"/>
                  </a:lnTo>
                  <a:lnTo>
                    <a:pt x="270852" y="51193"/>
                  </a:lnTo>
                  <a:lnTo>
                    <a:pt x="263055" y="56984"/>
                  </a:lnTo>
                  <a:lnTo>
                    <a:pt x="261086" y="60972"/>
                  </a:lnTo>
                  <a:lnTo>
                    <a:pt x="261086" y="69367"/>
                  </a:lnTo>
                  <a:lnTo>
                    <a:pt x="277012" y="83642"/>
                  </a:lnTo>
                  <a:lnTo>
                    <a:pt x="285775" y="83642"/>
                  </a:lnTo>
                  <a:lnTo>
                    <a:pt x="302806" y="73494"/>
                  </a:lnTo>
                  <a:lnTo>
                    <a:pt x="302920" y="83312"/>
                  </a:lnTo>
                  <a:lnTo>
                    <a:pt x="310286" y="83312"/>
                  </a:lnTo>
                  <a:close/>
                </a:path>
                <a:path w="610870" h="105410">
                  <a:moveTo>
                    <a:pt x="359676" y="79298"/>
                  </a:moveTo>
                  <a:lnTo>
                    <a:pt x="357454" y="73596"/>
                  </a:lnTo>
                  <a:lnTo>
                    <a:pt x="353949" y="75692"/>
                  </a:lnTo>
                  <a:lnTo>
                    <a:pt x="350723" y="76733"/>
                  </a:lnTo>
                  <a:lnTo>
                    <a:pt x="342392" y="76733"/>
                  </a:lnTo>
                  <a:lnTo>
                    <a:pt x="339712" y="73113"/>
                  </a:lnTo>
                  <a:lnTo>
                    <a:pt x="339712" y="32334"/>
                  </a:lnTo>
                  <a:lnTo>
                    <a:pt x="358673" y="32334"/>
                  </a:lnTo>
                  <a:lnTo>
                    <a:pt x="358673" y="26428"/>
                  </a:lnTo>
                  <a:lnTo>
                    <a:pt x="339712" y="26530"/>
                  </a:lnTo>
                  <a:lnTo>
                    <a:pt x="339712" y="11480"/>
                  </a:lnTo>
                  <a:lnTo>
                    <a:pt x="332232" y="11480"/>
                  </a:lnTo>
                  <a:lnTo>
                    <a:pt x="332232" y="26530"/>
                  </a:lnTo>
                  <a:lnTo>
                    <a:pt x="323773" y="26530"/>
                  </a:lnTo>
                  <a:lnTo>
                    <a:pt x="323875" y="32334"/>
                  </a:lnTo>
                  <a:lnTo>
                    <a:pt x="332232" y="32334"/>
                  </a:lnTo>
                  <a:lnTo>
                    <a:pt x="332232" y="72644"/>
                  </a:lnTo>
                  <a:lnTo>
                    <a:pt x="333540" y="76758"/>
                  </a:lnTo>
                  <a:lnTo>
                    <a:pt x="338747" y="82270"/>
                  </a:lnTo>
                  <a:lnTo>
                    <a:pt x="342277" y="83642"/>
                  </a:lnTo>
                  <a:lnTo>
                    <a:pt x="351358" y="83489"/>
                  </a:lnTo>
                  <a:lnTo>
                    <a:pt x="355663" y="82042"/>
                  </a:lnTo>
                  <a:lnTo>
                    <a:pt x="359676" y="79298"/>
                  </a:lnTo>
                  <a:close/>
                </a:path>
                <a:path w="610870" h="105410">
                  <a:moveTo>
                    <a:pt x="426110" y="40322"/>
                  </a:moveTo>
                  <a:lnTo>
                    <a:pt x="424116" y="34759"/>
                  </a:lnTo>
                  <a:lnTo>
                    <a:pt x="416166" y="26657"/>
                  </a:lnTo>
                  <a:lnTo>
                    <a:pt x="410679" y="24638"/>
                  </a:lnTo>
                  <a:lnTo>
                    <a:pt x="398119" y="24714"/>
                  </a:lnTo>
                  <a:lnTo>
                    <a:pt x="393369" y="25908"/>
                  </a:lnTo>
                  <a:lnTo>
                    <a:pt x="385572" y="30505"/>
                  </a:lnTo>
                  <a:lnTo>
                    <a:pt x="382600" y="33934"/>
                  </a:lnTo>
                  <a:lnTo>
                    <a:pt x="380593" y="38468"/>
                  </a:lnTo>
                  <a:lnTo>
                    <a:pt x="380593" y="24853"/>
                  </a:lnTo>
                  <a:lnTo>
                    <a:pt x="373138" y="24853"/>
                  </a:lnTo>
                  <a:lnTo>
                    <a:pt x="373138" y="83299"/>
                  </a:lnTo>
                  <a:lnTo>
                    <a:pt x="380593" y="83299"/>
                  </a:lnTo>
                  <a:lnTo>
                    <a:pt x="380593" y="51854"/>
                  </a:lnTo>
                  <a:lnTo>
                    <a:pt x="381127" y="45681"/>
                  </a:lnTo>
                  <a:lnTo>
                    <a:pt x="383184" y="40767"/>
                  </a:lnTo>
                  <a:lnTo>
                    <a:pt x="390398" y="33489"/>
                  </a:lnTo>
                  <a:lnTo>
                    <a:pt x="395211" y="31623"/>
                  </a:lnTo>
                  <a:lnTo>
                    <a:pt x="406654" y="31546"/>
                  </a:lnTo>
                  <a:lnTo>
                    <a:pt x="410895" y="33108"/>
                  </a:lnTo>
                  <a:lnTo>
                    <a:pt x="416991" y="39357"/>
                  </a:lnTo>
                  <a:lnTo>
                    <a:pt x="418528" y="43675"/>
                  </a:lnTo>
                  <a:lnTo>
                    <a:pt x="418528" y="83299"/>
                  </a:lnTo>
                  <a:lnTo>
                    <a:pt x="426110" y="83299"/>
                  </a:lnTo>
                  <a:lnTo>
                    <a:pt x="426110" y="40322"/>
                  </a:lnTo>
                  <a:close/>
                </a:path>
                <a:path w="610870" h="105410">
                  <a:moveTo>
                    <a:pt x="498932" y="48298"/>
                  </a:moveTo>
                  <a:lnTo>
                    <a:pt x="497662" y="43243"/>
                  </a:lnTo>
                  <a:lnTo>
                    <a:pt x="492607" y="34315"/>
                  </a:lnTo>
                  <a:lnTo>
                    <a:pt x="491451" y="33172"/>
                  </a:lnTo>
                  <a:lnTo>
                    <a:pt x="491451" y="49593"/>
                  </a:lnTo>
                  <a:lnTo>
                    <a:pt x="491451" y="58597"/>
                  </a:lnTo>
                  <a:lnTo>
                    <a:pt x="473722" y="77152"/>
                  </a:lnTo>
                  <a:lnTo>
                    <a:pt x="465239" y="77152"/>
                  </a:lnTo>
                  <a:lnTo>
                    <a:pt x="447509" y="58597"/>
                  </a:lnTo>
                  <a:lnTo>
                    <a:pt x="447509" y="49593"/>
                  </a:lnTo>
                  <a:lnTo>
                    <a:pt x="465239" y="31089"/>
                  </a:lnTo>
                  <a:lnTo>
                    <a:pt x="473722" y="31089"/>
                  </a:lnTo>
                  <a:lnTo>
                    <a:pt x="491451" y="49593"/>
                  </a:lnTo>
                  <a:lnTo>
                    <a:pt x="491451" y="33172"/>
                  </a:lnTo>
                  <a:lnTo>
                    <a:pt x="489356" y="31089"/>
                  </a:lnTo>
                  <a:lnTo>
                    <a:pt x="489115" y="30848"/>
                  </a:lnTo>
                  <a:lnTo>
                    <a:pt x="480199" y="25857"/>
                  </a:lnTo>
                  <a:lnTo>
                    <a:pt x="475132" y="24625"/>
                  </a:lnTo>
                  <a:lnTo>
                    <a:pt x="463829" y="24625"/>
                  </a:lnTo>
                  <a:lnTo>
                    <a:pt x="440042" y="48298"/>
                  </a:lnTo>
                  <a:lnTo>
                    <a:pt x="440042" y="59677"/>
                  </a:lnTo>
                  <a:lnTo>
                    <a:pt x="463829" y="83502"/>
                  </a:lnTo>
                  <a:lnTo>
                    <a:pt x="475132" y="83502"/>
                  </a:lnTo>
                  <a:lnTo>
                    <a:pt x="480199" y="82257"/>
                  </a:lnTo>
                  <a:lnTo>
                    <a:pt x="489115" y="77279"/>
                  </a:lnTo>
                  <a:lnTo>
                    <a:pt x="489242" y="77152"/>
                  </a:lnTo>
                  <a:lnTo>
                    <a:pt x="492607" y="73787"/>
                  </a:lnTo>
                  <a:lnTo>
                    <a:pt x="497662" y="64782"/>
                  </a:lnTo>
                  <a:lnTo>
                    <a:pt x="498932" y="59677"/>
                  </a:lnTo>
                  <a:lnTo>
                    <a:pt x="498932" y="48298"/>
                  </a:lnTo>
                  <a:close/>
                </a:path>
                <a:path w="610870" h="105410">
                  <a:moveTo>
                    <a:pt x="545122" y="3378"/>
                  </a:moveTo>
                  <a:lnTo>
                    <a:pt x="537413" y="25"/>
                  </a:lnTo>
                  <a:lnTo>
                    <a:pt x="524370" y="13754"/>
                  </a:lnTo>
                  <a:lnTo>
                    <a:pt x="531063" y="14528"/>
                  </a:lnTo>
                  <a:lnTo>
                    <a:pt x="545122" y="3378"/>
                  </a:lnTo>
                  <a:close/>
                </a:path>
                <a:path w="610870" h="105410">
                  <a:moveTo>
                    <a:pt x="550024" y="63715"/>
                  </a:moveTo>
                  <a:lnTo>
                    <a:pt x="527786" y="49149"/>
                  </a:lnTo>
                  <a:lnTo>
                    <a:pt x="525246" y="48272"/>
                  </a:lnTo>
                  <a:lnTo>
                    <a:pt x="521601" y="46710"/>
                  </a:lnTo>
                  <a:lnTo>
                    <a:pt x="520077" y="45681"/>
                  </a:lnTo>
                  <a:lnTo>
                    <a:pt x="517626" y="43154"/>
                  </a:lnTo>
                  <a:lnTo>
                    <a:pt x="517004" y="41516"/>
                  </a:lnTo>
                  <a:lnTo>
                    <a:pt x="517004" y="36614"/>
                  </a:lnTo>
                  <a:lnTo>
                    <a:pt x="518147" y="34442"/>
                  </a:lnTo>
                  <a:lnTo>
                    <a:pt x="522681" y="31534"/>
                  </a:lnTo>
                  <a:lnTo>
                    <a:pt x="525678" y="30810"/>
                  </a:lnTo>
                  <a:lnTo>
                    <a:pt x="532066" y="30810"/>
                  </a:lnTo>
                  <a:lnTo>
                    <a:pt x="534784" y="31203"/>
                  </a:lnTo>
                  <a:lnTo>
                    <a:pt x="540283" y="32766"/>
                  </a:lnTo>
                  <a:lnTo>
                    <a:pt x="542772" y="33858"/>
                  </a:lnTo>
                  <a:lnTo>
                    <a:pt x="545007" y="35280"/>
                  </a:lnTo>
                  <a:lnTo>
                    <a:pt x="547281" y="30810"/>
                  </a:lnTo>
                  <a:lnTo>
                    <a:pt x="533184" y="24574"/>
                  </a:lnTo>
                  <a:lnTo>
                    <a:pt x="524103" y="24574"/>
                  </a:lnTo>
                  <a:lnTo>
                    <a:pt x="519328" y="25882"/>
                  </a:lnTo>
                  <a:lnTo>
                    <a:pt x="511670" y="31076"/>
                  </a:lnTo>
                  <a:lnTo>
                    <a:pt x="509765" y="34937"/>
                  </a:lnTo>
                  <a:lnTo>
                    <a:pt x="509765" y="43484"/>
                  </a:lnTo>
                  <a:lnTo>
                    <a:pt x="531507" y="57734"/>
                  </a:lnTo>
                  <a:lnTo>
                    <a:pt x="534136" y="58635"/>
                  </a:lnTo>
                  <a:lnTo>
                    <a:pt x="537933" y="60198"/>
                  </a:lnTo>
                  <a:lnTo>
                    <a:pt x="539508" y="61277"/>
                  </a:lnTo>
                  <a:lnTo>
                    <a:pt x="542023" y="64033"/>
                  </a:lnTo>
                  <a:lnTo>
                    <a:pt x="542658" y="65798"/>
                  </a:lnTo>
                  <a:lnTo>
                    <a:pt x="542658" y="71081"/>
                  </a:lnTo>
                  <a:lnTo>
                    <a:pt x="541413" y="73456"/>
                  </a:lnTo>
                  <a:lnTo>
                    <a:pt x="536435" y="76733"/>
                  </a:lnTo>
                  <a:lnTo>
                    <a:pt x="533222" y="77546"/>
                  </a:lnTo>
                  <a:lnTo>
                    <a:pt x="525703" y="77546"/>
                  </a:lnTo>
                  <a:lnTo>
                    <a:pt x="522185" y="76873"/>
                  </a:lnTo>
                  <a:lnTo>
                    <a:pt x="515277" y="74193"/>
                  </a:lnTo>
                  <a:lnTo>
                    <a:pt x="512292" y="72377"/>
                  </a:lnTo>
                  <a:lnTo>
                    <a:pt x="509765" y="70065"/>
                  </a:lnTo>
                  <a:lnTo>
                    <a:pt x="506755" y="75425"/>
                  </a:lnTo>
                  <a:lnTo>
                    <a:pt x="509422" y="78028"/>
                  </a:lnTo>
                  <a:lnTo>
                    <a:pt x="512737" y="80035"/>
                  </a:lnTo>
                  <a:lnTo>
                    <a:pt x="520611" y="82854"/>
                  </a:lnTo>
                  <a:lnTo>
                    <a:pt x="524713" y="83566"/>
                  </a:lnTo>
                  <a:lnTo>
                    <a:pt x="534962" y="83566"/>
                  </a:lnTo>
                  <a:lnTo>
                    <a:pt x="539991" y="82169"/>
                  </a:lnTo>
                  <a:lnTo>
                    <a:pt x="546646" y="77546"/>
                  </a:lnTo>
                  <a:lnTo>
                    <a:pt x="548017" y="76593"/>
                  </a:lnTo>
                  <a:lnTo>
                    <a:pt x="550024" y="72567"/>
                  </a:lnTo>
                  <a:lnTo>
                    <a:pt x="550024" y="63715"/>
                  </a:lnTo>
                  <a:close/>
                </a:path>
                <a:path w="610870" h="105410">
                  <a:moveTo>
                    <a:pt x="602437" y="3340"/>
                  </a:moveTo>
                  <a:lnTo>
                    <a:pt x="594728" y="0"/>
                  </a:lnTo>
                  <a:lnTo>
                    <a:pt x="581685" y="13716"/>
                  </a:lnTo>
                  <a:lnTo>
                    <a:pt x="588378" y="14490"/>
                  </a:lnTo>
                  <a:lnTo>
                    <a:pt x="602437" y="3340"/>
                  </a:lnTo>
                  <a:close/>
                </a:path>
                <a:path w="610870" h="105410">
                  <a:moveTo>
                    <a:pt x="610679" y="73710"/>
                  </a:moveTo>
                  <a:lnTo>
                    <a:pt x="606450" y="69253"/>
                  </a:lnTo>
                  <a:lnTo>
                    <a:pt x="604291" y="71793"/>
                  </a:lnTo>
                  <a:lnTo>
                    <a:pt x="601637" y="73710"/>
                  </a:lnTo>
                  <a:lnTo>
                    <a:pt x="595312" y="76390"/>
                  </a:lnTo>
                  <a:lnTo>
                    <a:pt x="591832" y="77063"/>
                  </a:lnTo>
                  <a:lnTo>
                    <a:pt x="583882" y="77063"/>
                  </a:lnTo>
                  <a:lnTo>
                    <a:pt x="566178" y="58547"/>
                  </a:lnTo>
                  <a:lnTo>
                    <a:pt x="566178" y="49618"/>
                  </a:lnTo>
                  <a:lnTo>
                    <a:pt x="583882" y="31229"/>
                  </a:lnTo>
                  <a:lnTo>
                    <a:pt x="594956" y="31229"/>
                  </a:lnTo>
                  <a:lnTo>
                    <a:pt x="600786" y="33528"/>
                  </a:lnTo>
                  <a:lnTo>
                    <a:pt x="605548" y="38138"/>
                  </a:lnTo>
                  <a:lnTo>
                    <a:pt x="609790" y="33121"/>
                  </a:lnTo>
                  <a:lnTo>
                    <a:pt x="607885" y="31229"/>
                  </a:lnTo>
                  <a:lnTo>
                    <a:pt x="607110" y="30441"/>
                  </a:lnTo>
                  <a:lnTo>
                    <a:pt x="603897" y="28359"/>
                  </a:lnTo>
                  <a:lnTo>
                    <a:pt x="596392" y="25387"/>
                  </a:lnTo>
                  <a:lnTo>
                    <a:pt x="592251" y="24650"/>
                  </a:lnTo>
                  <a:lnTo>
                    <a:pt x="582129" y="24650"/>
                  </a:lnTo>
                  <a:lnTo>
                    <a:pt x="558711" y="48437"/>
                  </a:lnTo>
                  <a:lnTo>
                    <a:pt x="558711" y="59740"/>
                  </a:lnTo>
                  <a:lnTo>
                    <a:pt x="582129" y="83527"/>
                  </a:lnTo>
                  <a:lnTo>
                    <a:pt x="592543" y="83527"/>
                  </a:lnTo>
                  <a:lnTo>
                    <a:pt x="596925" y="82677"/>
                  </a:lnTo>
                  <a:lnTo>
                    <a:pt x="604812" y="79260"/>
                  </a:lnTo>
                  <a:lnTo>
                    <a:pt x="607771" y="77063"/>
                  </a:lnTo>
                  <a:lnTo>
                    <a:pt x="608088" y="76835"/>
                  </a:lnTo>
                  <a:lnTo>
                    <a:pt x="610679" y="737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446658" y="5700811"/>
              <a:ext cx="91895" cy="91904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259874" y="3852857"/>
              <a:ext cx="91887" cy="91904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984501" y="3540569"/>
              <a:ext cx="26670" cy="78105"/>
            </a:xfrm>
            <a:custGeom>
              <a:avLst/>
              <a:gdLst/>
              <a:ahLst/>
              <a:cxnLst/>
              <a:rect l="l" t="t" r="r" b="b"/>
              <a:pathLst>
                <a:path w="26670" h="78104">
                  <a:moveTo>
                    <a:pt x="26539" y="0"/>
                  </a:moveTo>
                  <a:lnTo>
                    <a:pt x="0" y="0"/>
                  </a:lnTo>
                  <a:lnTo>
                    <a:pt x="0" y="6915"/>
                  </a:lnTo>
                  <a:lnTo>
                    <a:pt x="18839" y="6915"/>
                  </a:lnTo>
                  <a:lnTo>
                    <a:pt x="18839" y="78074"/>
                  </a:lnTo>
                  <a:lnTo>
                    <a:pt x="26539" y="78074"/>
                  </a:lnTo>
                  <a:lnTo>
                    <a:pt x="265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0031903" y="3540552"/>
              <a:ext cx="76412" cy="78967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0145303" y="3540055"/>
              <a:ext cx="371732" cy="79305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536987" y="3559975"/>
              <a:ext cx="333375" cy="59055"/>
            </a:xfrm>
            <a:custGeom>
              <a:avLst/>
              <a:gdLst/>
              <a:ahLst/>
              <a:cxnLst/>
              <a:rect l="l" t="t" r="r" b="b"/>
              <a:pathLst>
                <a:path w="333375" h="59054">
                  <a:moveTo>
                    <a:pt x="96583" y="15659"/>
                  </a:moveTo>
                  <a:lnTo>
                    <a:pt x="94653" y="10083"/>
                  </a:lnTo>
                  <a:lnTo>
                    <a:pt x="86918" y="2057"/>
                  </a:lnTo>
                  <a:lnTo>
                    <a:pt x="81534" y="50"/>
                  </a:lnTo>
                  <a:lnTo>
                    <a:pt x="68808" y="127"/>
                  </a:lnTo>
                  <a:lnTo>
                    <a:pt x="63931" y="1460"/>
                  </a:lnTo>
                  <a:lnTo>
                    <a:pt x="55968" y="6667"/>
                  </a:lnTo>
                  <a:lnTo>
                    <a:pt x="53086" y="10566"/>
                  </a:lnTo>
                  <a:lnTo>
                    <a:pt x="51308" y="15773"/>
                  </a:lnTo>
                  <a:lnTo>
                    <a:pt x="50114" y="10795"/>
                  </a:lnTo>
                  <a:lnTo>
                    <a:pt x="47688" y="6921"/>
                  </a:lnTo>
                  <a:lnTo>
                    <a:pt x="40309" y="1422"/>
                  </a:lnTo>
                  <a:lnTo>
                    <a:pt x="35687" y="50"/>
                  </a:lnTo>
                  <a:lnTo>
                    <a:pt x="24599" y="127"/>
                  </a:lnTo>
                  <a:lnTo>
                    <a:pt x="19951" y="1308"/>
                  </a:lnTo>
                  <a:lnTo>
                    <a:pt x="12280" y="5918"/>
                  </a:lnTo>
                  <a:lnTo>
                    <a:pt x="9410" y="9372"/>
                  </a:lnTo>
                  <a:lnTo>
                    <a:pt x="7467" y="13982"/>
                  </a:lnTo>
                  <a:lnTo>
                    <a:pt x="7467" y="266"/>
                  </a:lnTo>
                  <a:lnTo>
                    <a:pt x="0" y="266"/>
                  </a:lnTo>
                  <a:lnTo>
                    <a:pt x="0" y="58712"/>
                  </a:lnTo>
                  <a:lnTo>
                    <a:pt x="7467" y="58712"/>
                  </a:lnTo>
                  <a:lnTo>
                    <a:pt x="7467" y="23101"/>
                  </a:lnTo>
                  <a:lnTo>
                    <a:pt x="9258" y="17602"/>
                  </a:lnTo>
                  <a:lnTo>
                    <a:pt x="16395" y="9258"/>
                  </a:lnTo>
                  <a:lnTo>
                    <a:pt x="21297" y="7112"/>
                  </a:lnTo>
                  <a:lnTo>
                    <a:pt x="32829" y="6959"/>
                  </a:lnTo>
                  <a:lnTo>
                    <a:pt x="36969" y="8496"/>
                  </a:lnTo>
                  <a:lnTo>
                    <a:pt x="43002" y="14668"/>
                  </a:lnTo>
                  <a:lnTo>
                    <a:pt x="44500" y="18999"/>
                  </a:lnTo>
                  <a:lnTo>
                    <a:pt x="44500" y="58712"/>
                  </a:lnTo>
                  <a:lnTo>
                    <a:pt x="52082" y="58712"/>
                  </a:lnTo>
                  <a:lnTo>
                    <a:pt x="52082" y="23101"/>
                  </a:lnTo>
                  <a:lnTo>
                    <a:pt x="53848" y="17602"/>
                  </a:lnTo>
                  <a:lnTo>
                    <a:pt x="60909" y="9258"/>
                  </a:lnTo>
                  <a:lnTo>
                    <a:pt x="65811" y="7112"/>
                  </a:lnTo>
                  <a:lnTo>
                    <a:pt x="77330" y="6959"/>
                  </a:lnTo>
                  <a:lnTo>
                    <a:pt x="81470" y="8496"/>
                  </a:lnTo>
                  <a:lnTo>
                    <a:pt x="87490" y="14668"/>
                  </a:lnTo>
                  <a:lnTo>
                    <a:pt x="89001" y="18999"/>
                  </a:lnTo>
                  <a:lnTo>
                    <a:pt x="89001" y="58712"/>
                  </a:lnTo>
                  <a:lnTo>
                    <a:pt x="96583" y="58712"/>
                  </a:lnTo>
                  <a:lnTo>
                    <a:pt x="96583" y="15659"/>
                  </a:lnTo>
                  <a:close/>
                </a:path>
                <a:path w="333375" h="59054">
                  <a:moveTo>
                    <a:pt x="166966" y="22199"/>
                  </a:moveTo>
                  <a:lnTo>
                    <a:pt x="164782" y="14439"/>
                  </a:lnTo>
                  <a:lnTo>
                    <a:pt x="159905" y="8547"/>
                  </a:lnTo>
                  <a:lnTo>
                    <a:pt x="159905" y="26136"/>
                  </a:lnTo>
                  <a:lnTo>
                    <a:pt x="117868" y="26136"/>
                  </a:lnTo>
                  <a:lnTo>
                    <a:pt x="118452" y="20104"/>
                  </a:lnTo>
                  <a:lnTo>
                    <a:pt x="120726" y="15290"/>
                  </a:lnTo>
                  <a:lnTo>
                    <a:pt x="128612" y="7988"/>
                  </a:lnTo>
                  <a:lnTo>
                    <a:pt x="133515" y="6172"/>
                  </a:lnTo>
                  <a:lnTo>
                    <a:pt x="145338" y="6172"/>
                  </a:lnTo>
                  <a:lnTo>
                    <a:pt x="150177" y="7988"/>
                  </a:lnTo>
                  <a:lnTo>
                    <a:pt x="157518" y="15189"/>
                  </a:lnTo>
                  <a:lnTo>
                    <a:pt x="159537" y="20027"/>
                  </a:lnTo>
                  <a:lnTo>
                    <a:pt x="159905" y="26136"/>
                  </a:lnTo>
                  <a:lnTo>
                    <a:pt x="159905" y="8547"/>
                  </a:lnTo>
                  <a:lnTo>
                    <a:pt x="157949" y="6172"/>
                  </a:lnTo>
                  <a:lnTo>
                    <a:pt x="155257" y="2921"/>
                  </a:lnTo>
                  <a:lnTo>
                    <a:pt x="148348" y="38"/>
                  </a:lnTo>
                  <a:lnTo>
                    <a:pt x="133781" y="38"/>
                  </a:lnTo>
                  <a:lnTo>
                    <a:pt x="110388" y="23825"/>
                  </a:lnTo>
                  <a:lnTo>
                    <a:pt x="110388" y="35217"/>
                  </a:lnTo>
                  <a:lnTo>
                    <a:pt x="133858" y="58915"/>
                  </a:lnTo>
                  <a:lnTo>
                    <a:pt x="144259" y="58915"/>
                  </a:lnTo>
                  <a:lnTo>
                    <a:pt x="148628" y="58089"/>
                  </a:lnTo>
                  <a:lnTo>
                    <a:pt x="156578" y="54749"/>
                  </a:lnTo>
                  <a:lnTo>
                    <a:pt x="159397" y="52793"/>
                  </a:lnTo>
                  <a:lnTo>
                    <a:pt x="159994" y="52387"/>
                  </a:lnTo>
                  <a:lnTo>
                    <a:pt x="162712" y="49441"/>
                  </a:lnTo>
                  <a:lnTo>
                    <a:pt x="162687" y="49225"/>
                  </a:lnTo>
                  <a:lnTo>
                    <a:pt x="158572" y="45097"/>
                  </a:lnTo>
                  <a:lnTo>
                    <a:pt x="156273" y="47548"/>
                  </a:lnTo>
                  <a:lnTo>
                    <a:pt x="153517" y="49441"/>
                  </a:lnTo>
                  <a:lnTo>
                    <a:pt x="147129" y="52120"/>
                  </a:lnTo>
                  <a:lnTo>
                    <a:pt x="143675" y="52793"/>
                  </a:lnTo>
                  <a:lnTo>
                    <a:pt x="133934" y="52793"/>
                  </a:lnTo>
                  <a:lnTo>
                    <a:pt x="128866" y="50876"/>
                  </a:lnTo>
                  <a:lnTo>
                    <a:pt x="120688" y="43218"/>
                  </a:lnTo>
                  <a:lnTo>
                    <a:pt x="118376" y="38176"/>
                  </a:lnTo>
                  <a:lnTo>
                    <a:pt x="117868" y="31927"/>
                  </a:lnTo>
                  <a:lnTo>
                    <a:pt x="166598" y="31927"/>
                  </a:lnTo>
                  <a:lnTo>
                    <a:pt x="166827" y="26136"/>
                  </a:lnTo>
                  <a:lnTo>
                    <a:pt x="166966" y="22199"/>
                  </a:lnTo>
                  <a:close/>
                </a:path>
                <a:path w="333375" h="59054">
                  <a:moveTo>
                    <a:pt x="211048" y="0"/>
                  </a:moveTo>
                  <a:lnTo>
                    <a:pt x="189750" y="13830"/>
                  </a:lnTo>
                  <a:lnTo>
                    <a:pt x="189750" y="228"/>
                  </a:lnTo>
                  <a:lnTo>
                    <a:pt x="182283" y="228"/>
                  </a:lnTo>
                  <a:lnTo>
                    <a:pt x="182283" y="58661"/>
                  </a:lnTo>
                  <a:lnTo>
                    <a:pt x="189750" y="58661"/>
                  </a:lnTo>
                  <a:lnTo>
                    <a:pt x="189750" y="27432"/>
                  </a:lnTo>
                  <a:lnTo>
                    <a:pt x="190258" y="21107"/>
                  </a:lnTo>
                  <a:lnTo>
                    <a:pt x="192405" y="16116"/>
                  </a:lnTo>
                  <a:lnTo>
                    <a:pt x="199923" y="8750"/>
                  </a:lnTo>
                  <a:lnTo>
                    <a:pt x="204876" y="6959"/>
                  </a:lnTo>
                  <a:lnTo>
                    <a:pt x="211048" y="7023"/>
                  </a:lnTo>
                  <a:lnTo>
                    <a:pt x="211048" y="0"/>
                  </a:lnTo>
                  <a:close/>
                </a:path>
                <a:path w="333375" h="59054">
                  <a:moveTo>
                    <a:pt x="268935" y="49060"/>
                  </a:moveTo>
                  <a:lnTo>
                    <a:pt x="264693" y="44602"/>
                  </a:lnTo>
                  <a:lnTo>
                    <a:pt x="262534" y="47129"/>
                  </a:lnTo>
                  <a:lnTo>
                    <a:pt x="259880" y="49060"/>
                  </a:lnTo>
                  <a:lnTo>
                    <a:pt x="253555" y="51739"/>
                  </a:lnTo>
                  <a:lnTo>
                    <a:pt x="250075" y="52412"/>
                  </a:lnTo>
                  <a:lnTo>
                    <a:pt x="242125" y="52412"/>
                  </a:lnTo>
                  <a:lnTo>
                    <a:pt x="224421" y="33896"/>
                  </a:lnTo>
                  <a:lnTo>
                    <a:pt x="224421" y="24980"/>
                  </a:lnTo>
                  <a:lnTo>
                    <a:pt x="242125" y="6578"/>
                  </a:lnTo>
                  <a:lnTo>
                    <a:pt x="253212" y="6578"/>
                  </a:lnTo>
                  <a:lnTo>
                    <a:pt x="259041" y="8877"/>
                  </a:lnTo>
                  <a:lnTo>
                    <a:pt x="263804" y="13487"/>
                  </a:lnTo>
                  <a:lnTo>
                    <a:pt x="268033" y="8458"/>
                  </a:lnTo>
                  <a:lnTo>
                    <a:pt x="265366" y="5803"/>
                  </a:lnTo>
                  <a:lnTo>
                    <a:pt x="262140" y="3721"/>
                  </a:lnTo>
                  <a:lnTo>
                    <a:pt x="254635" y="736"/>
                  </a:lnTo>
                  <a:lnTo>
                    <a:pt x="250494" y="0"/>
                  </a:lnTo>
                  <a:lnTo>
                    <a:pt x="240385" y="0"/>
                  </a:lnTo>
                  <a:lnTo>
                    <a:pt x="216954" y="23787"/>
                  </a:lnTo>
                  <a:lnTo>
                    <a:pt x="216954" y="35090"/>
                  </a:lnTo>
                  <a:lnTo>
                    <a:pt x="240385" y="58877"/>
                  </a:lnTo>
                  <a:lnTo>
                    <a:pt x="250786" y="58877"/>
                  </a:lnTo>
                  <a:lnTo>
                    <a:pt x="255181" y="58026"/>
                  </a:lnTo>
                  <a:lnTo>
                    <a:pt x="263055" y="54597"/>
                  </a:lnTo>
                  <a:lnTo>
                    <a:pt x="266331" y="52184"/>
                  </a:lnTo>
                  <a:lnTo>
                    <a:pt x="268935" y="49060"/>
                  </a:lnTo>
                  <a:close/>
                </a:path>
                <a:path w="333375" h="59054">
                  <a:moveTo>
                    <a:pt x="333184" y="22199"/>
                  </a:moveTo>
                  <a:lnTo>
                    <a:pt x="331000" y="14439"/>
                  </a:lnTo>
                  <a:lnTo>
                    <a:pt x="326123" y="8547"/>
                  </a:lnTo>
                  <a:lnTo>
                    <a:pt x="326123" y="26136"/>
                  </a:lnTo>
                  <a:lnTo>
                    <a:pt x="284073" y="26136"/>
                  </a:lnTo>
                  <a:lnTo>
                    <a:pt x="284670" y="20104"/>
                  </a:lnTo>
                  <a:lnTo>
                    <a:pt x="286943" y="15290"/>
                  </a:lnTo>
                  <a:lnTo>
                    <a:pt x="294830" y="7988"/>
                  </a:lnTo>
                  <a:lnTo>
                    <a:pt x="299732" y="6172"/>
                  </a:lnTo>
                  <a:lnTo>
                    <a:pt x="311556" y="6172"/>
                  </a:lnTo>
                  <a:lnTo>
                    <a:pt x="316382" y="7988"/>
                  </a:lnTo>
                  <a:lnTo>
                    <a:pt x="323735" y="15189"/>
                  </a:lnTo>
                  <a:lnTo>
                    <a:pt x="325755" y="20027"/>
                  </a:lnTo>
                  <a:lnTo>
                    <a:pt x="326123" y="26136"/>
                  </a:lnTo>
                  <a:lnTo>
                    <a:pt x="326123" y="8547"/>
                  </a:lnTo>
                  <a:lnTo>
                    <a:pt x="324167" y="6172"/>
                  </a:lnTo>
                  <a:lnTo>
                    <a:pt x="321475" y="2921"/>
                  </a:lnTo>
                  <a:lnTo>
                    <a:pt x="314566" y="38"/>
                  </a:lnTo>
                  <a:lnTo>
                    <a:pt x="299986" y="38"/>
                  </a:lnTo>
                  <a:lnTo>
                    <a:pt x="276606" y="23825"/>
                  </a:lnTo>
                  <a:lnTo>
                    <a:pt x="276606" y="35217"/>
                  </a:lnTo>
                  <a:lnTo>
                    <a:pt x="300062" y="58915"/>
                  </a:lnTo>
                  <a:lnTo>
                    <a:pt x="310476" y="58915"/>
                  </a:lnTo>
                  <a:lnTo>
                    <a:pt x="314845" y="58089"/>
                  </a:lnTo>
                  <a:lnTo>
                    <a:pt x="322795" y="54749"/>
                  </a:lnTo>
                  <a:lnTo>
                    <a:pt x="325602" y="52793"/>
                  </a:lnTo>
                  <a:lnTo>
                    <a:pt x="326199" y="52387"/>
                  </a:lnTo>
                  <a:lnTo>
                    <a:pt x="328930" y="49441"/>
                  </a:lnTo>
                  <a:lnTo>
                    <a:pt x="328904" y="49225"/>
                  </a:lnTo>
                  <a:lnTo>
                    <a:pt x="324789" y="45097"/>
                  </a:lnTo>
                  <a:lnTo>
                    <a:pt x="322491" y="47548"/>
                  </a:lnTo>
                  <a:lnTo>
                    <a:pt x="319735" y="49441"/>
                  </a:lnTo>
                  <a:lnTo>
                    <a:pt x="313334" y="52120"/>
                  </a:lnTo>
                  <a:lnTo>
                    <a:pt x="309880" y="52793"/>
                  </a:lnTo>
                  <a:lnTo>
                    <a:pt x="300139" y="52793"/>
                  </a:lnTo>
                  <a:lnTo>
                    <a:pt x="295084" y="50876"/>
                  </a:lnTo>
                  <a:lnTo>
                    <a:pt x="286905" y="43218"/>
                  </a:lnTo>
                  <a:lnTo>
                    <a:pt x="284594" y="38176"/>
                  </a:lnTo>
                  <a:lnTo>
                    <a:pt x="284073" y="31927"/>
                  </a:lnTo>
                  <a:lnTo>
                    <a:pt x="332816" y="31927"/>
                  </a:lnTo>
                  <a:lnTo>
                    <a:pt x="333044" y="26136"/>
                  </a:lnTo>
                  <a:lnTo>
                    <a:pt x="333184" y="2219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9826151" y="3531386"/>
              <a:ext cx="91895" cy="91904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425299" y="3857402"/>
              <a:ext cx="2116347" cy="348035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0015652" y="4499173"/>
              <a:ext cx="91887" cy="9190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1944782" y="5928309"/>
              <a:ext cx="878840" cy="83820"/>
            </a:xfrm>
            <a:custGeom>
              <a:avLst/>
              <a:gdLst/>
              <a:ahLst/>
              <a:cxnLst/>
              <a:rect l="l" t="t" r="r" b="b"/>
              <a:pathLst>
                <a:path w="878840" h="83820">
                  <a:moveTo>
                    <a:pt x="26543" y="4686"/>
                  </a:moveTo>
                  <a:lnTo>
                    <a:pt x="0" y="4686"/>
                  </a:lnTo>
                  <a:lnTo>
                    <a:pt x="0" y="11607"/>
                  </a:lnTo>
                  <a:lnTo>
                    <a:pt x="18846" y="11607"/>
                  </a:lnTo>
                  <a:lnTo>
                    <a:pt x="18846" y="82753"/>
                  </a:lnTo>
                  <a:lnTo>
                    <a:pt x="26543" y="82753"/>
                  </a:lnTo>
                  <a:lnTo>
                    <a:pt x="26543" y="4686"/>
                  </a:lnTo>
                  <a:close/>
                </a:path>
                <a:path w="878840" h="83820">
                  <a:moveTo>
                    <a:pt x="104101" y="50076"/>
                  </a:moveTo>
                  <a:lnTo>
                    <a:pt x="104000" y="40005"/>
                  </a:lnTo>
                  <a:lnTo>
                    <a:pt x="103886" y="38252"/>
                  </a:lnTo>
                  <a:lnTo>
                    <a:pt x="103606" y="33413"/>
                  </a:lnTo>
                  <a:lnTo>
                    <a:pt x="102095" y="25996"/>
                  </a:lnTo>
                  <a:lnTo>
                    <a:pt x="99593" y="19583"/>
                  </a:lnTo>
                  <a:lnTo>
                    <a:pt x="96075" y="14173"/>
                  </a:lnTo>
                  <a:lnTo>
                    <a:pt x="94399" y="12128"/>
                  </a:lnTo>
                  <a:lnTo>
                    <a:pt x="94399" y="26504"/>
                  </a:lnTo>
                  <a:lnTo>
                    <a:pt x="94399" y="32677"/>
                  </a:lnTo>
                  <a:lnTo>
                    <a:pt x="77787" y="48183"/>
                  </a:lnTo>
                  <a:lnTo>
                    <a:pt x="67754" y="48183"/>
                  </a:lnTo>
                  <a:lnTo>
                    <a:pt x="63157" y="46545"/>
                  </a:lnTo>
                  <a:lnTo>
                    <a:pt x="56400" y="40005"/>
                  </a:lnTo>
                  <a:lnTo>
                    <a:pt x="54787" y="35775"/>
                  </a:lnTo>
                  <a:lnTo>
                    <a:pt x="54711" y="24130"/>
                  </a:lnTo>
                  <a:lnTo>
                    <a:pt x="56502" y="19507"/>
                  </a:lnTo>
                  <a:lnTo>
                    <a:pt x="63715" y="12738"/>
                  </a:lnTo>
                  <a:lnTo>
                    <a:pt x="68465" y="11049"/>
                  </a:lnTo>
                  <a:lnTo>
                    <a:pt x="78714" y="11049"/>
                  </a:lnTo>
                  <a:lnTo>
                    <a:pt x="82423" y="11976"/>
                  </a:lnTo>
                  <a:lnTo>
                    <a:pt x="88455" y="15697"/>
                  </a:lnTo>
                  <a:lnTo>
                    <a:pt x="90690" y="18034"/>
                  </a:lnTo>
                  <a:lnTo>
                    <a:pt x="92176" y="20866"/>
                  </a:lnTo>
                  <a:lnTo>
                    <a:pt x="93675" y="23685"/>
                  </a:lnTo>
                  <a:lnTo>
                    <a:pt x="94399" y="26504"/>
                  </a:lnTo>
                  <a:lnTo>
                    <a:pt x="94399" y="12128"/>
                  </a:lnTo>
                  <a:lnTo>
                    <a:pt x="93522" y="11049"/>
                  </a:lnTo>
                  <a:lnTo>
                    <a:pt x="90728" y="7620"/>
                  </a:lnTo>
                  <a:lnTo>
                    <a:pt x="83286" y="4356"/>
                  </a:lnTo>
                  <a:lnTo>
                    <a:pt x="65735" y="4356"/>
                  </a:lnTo>
                  <a:lnTo>
                    <a:pt x="59347" y="6642"/>
                  </a:lnTo>
                  <a:lnTo>
                    <a:pt x="49834" y="15786"/>
                  </a:lnTo>
                  <a:lnTo>
                    <a:pt x="47447" y="22009"/>
                  </a:lnTo>
                  <a:lnTo>
                    <a:pt x="47447" y="37477"/>
                  </a:lnTo>
                  <a:lnTo>
                    <a:pt x="49682" y="43459"/>
                  </a:lnTo>
                  <a:lnTo>
                    <a:pt x="58610" y="52235"/>
                  </a:lnTo>
                  <a:lnTo>
                    <a:pt x="64655" y="54432"/>
                  </a:lnTo>
                  <a:lnTo>
                    <a:pt x="78346" y="54432"/>
                  </a:lnTo>
                  <a:lnTo>
                    <a:pt x="83439" y="53022"/>
                  </a:lnTo>
                  <a:lnTo>
                    <a:pt x="90563" y="48183"/>
                  </a:lnTo>
                  <a:lnTo>
                    <a:pt x="91770" y="47371"/>
                  </a:lnTo>
                  <a:lnTo>
                    <a:pt x="94703" y="43383"/>
                  </a:lnTo>
                  <a:lnTo>
                    <a:pt x="96418" y="38252"/>
                  </a:lnTo>
                  <a:lnTo>
                    <a:pt x="96520" y="40005"/>
                  </a:lnTo>
                  <a:lnTo>
                    <a:pt x="96634" y="53733"/>
                  </a:lnTo>
                  <a:lnTo>
                    <a:pt x="94462" y="61849"/>
                  </a:lnTo>
                  <a:lnTo>
                    <a:pt x="85763" y="73672"/>
                  </a:lnTo>
                  <a:lnTo>
                    <a:pt x="79616" y="76619"/>
                  </a:lnTo>
                  <a:lnTo>
                    <a:pt x="68605" y="76619"/>
                  </a:lnTo>
                  <a:lnTo>
                    <a:pt x="65468" y="76200"/>
                  </a:lnTo>
                  <a:lnTo>
                    <a:pt x="58991" y="74485"/>
                  </a:lnTo>
                  <a:lnTo>
                    <a:pt x="56070" y="73317"/>
                  </a:lnTo>
                  <a:lnTo>
                    <a:pt x="53467" y="71831"/>
                  </a:lnTo>
                  <a:lnTo>
                    <a:pt x="50355" y="77736"/>
                  </a:lnTo>
                  <a:lnTo>
                    <a:pt x="53619" y="79375"/>
                  </a:lnTo>
                  <a:lnTo>
                    <a:pt x="57213" y="80695"/>
                  </a:lnTo>
                  <a:lnTo>
                    <a:pt x="65024" y="82702"/>
                  </a:lnTo>
                  <a:lnTo>
                    <a:pt x="68719" y="83197"/>
                  </a:lnTo>
                  <a:lnTo>
                    <a:pt x="78663" y="83197"/>
                  </a:lnTo>
                  <a:lnTo>
                    <a:pt x="84315" y="81495"/>
                  </a:lnTo>
                  <a:lnTo>
                    <a:pt x="91135" y="76619"/>
                  </a:lnTo>
                  <a:lnTo>
                    <a:pt x="93903" y="74650"/>
                  </a:lnTo>
                  <a:lnTo>
                    <a:pt x="97599" y="69824"/>
                  </a:lnTo>
                  <a:lnTo>
                    <a:pt x="102819" y="57327"/>
                  </a:lnTo>
                  <a:lnTo>
                    <a:pt x="104101" y="50076"/>
                  </a:lnTo>
                  <a:close/>
                </a:path>
                <a:path w="878840" h="83820">
                  <a:moveTo>
                    <a:pt x="126580" y="77114"/>
                  </a:moveTo>
                  <a:lnTo>
                    <a:pt x="126111" y="75920"/>
                  </a:lnTo>
                  <a:lnTo>
                    <a:pt x="124180" y="73990"/>
                  </a:lnTo>
                  <a:lnTo>
                    <a:pt x="122999" y="73507"/>
                  </a:lnTo>
                  <a:lnTo>
                    <a:pt x="120154" y="73507"/>
                  </a:lnTo>
                  <a:lnTo>
                    <a:pt x="118986" y="73990"/>
                  </a:lnTo>
                  <a:lnTo>
                    <a:pt x="117144" y="75920"/>
                  </a:lnTo>
                  <a:lnTo>
                    <a:pt x="116662" y="77114"/>
                  </a:lnTo>
                  <a:lnTo>
                    <a:pt x="116662" y="80010"/>
                  </a:lnTo>
                  <a:lnTo>
                    <a:pt x="117144" y="81241"/>
                  </a:lnTo>
                  <a:lnTo>
                    <a:pt x="118986" y="83172"/>
                  </a:lnTo>
                  <a:lnTo>
                    <a:pt x="120154" y="83654"/>
                  </a:lnTo>
                  <a:lnTo>
                    <a:pt x="122999" y="83654"/>
                  </a:lnTo>
                  <a:lnTo>
                    <a:pt x="124180" y="83146"/>
                  </a:lnTo>
                  <a:lnTo>
                    <a:pt x="126111" y="81140"/>
                  </a:lnTo>
                  <a:lnTo>
                    <a:pt x="126580" y="79933"/>
                  </a:lnTo>
                  <a:lnTo>
                    <a:pt x="126580" y="77114"/>
                  </a:lnTo>
                  <a:close/>
                </a:path>
                <a:path w="878840" h="83820">
                  <a:moveTo>
                    <a:pt x="236550" y="68262"/>
                  </a:moveTo>
                  <a:lnTo>
                    <a:pt x="236512" y="56108"/>
                  </a:lnTo>
                  <a:lnTo>
                    <a:pt x="234937" y="51790"/>
                  </a:lnTo>
                  <a:lnTo>
                    <a:pt x="229590" y="45948"/>
                  </a:lnTo>
                  <a:lnTo>
                    <a:pt x="228739" y="45034"/>
                  </a:lnTo>
                  <a:lnTo>
                    <a:pt x="228739" y="56108"/>
                  </a:lnTo>
                  <a:lnTo>
                    <a:pt x="228739" y="65557"/>
                  </a:lnTo>
                  <a:lnTo>
                    <a:pt x="226898" y="69240"/>
                  </a:lnTo>
                  <a:lnTo>
                    <a:pt x="219532" y="74523"/>
                  </a:lnTo>
                  <a:lnTo>
                    <a:pt x="214350" y="75844"/>
                  </a:lnTo>
                  <a:lnTo>
                    <a:pt x="183007" y="75844"/>
                  </a:lnTo>
                  <a:lnTo>
                    <a:pt x="183007" y="45948"/>
                  </a:lnTo>
                  <a:lnTo>
                    <a:pt x="214274" y="45948"/>
                  </a:lnTo>
                  <a:lnTo>
                    <a:pt x="219443" y="47256"/>
                  </a:lnTo>
                  <a:lnTo>
                    <a:pt x="226872" y="52463"/>
                  </a:lnTo>
                  <a:lnTo>
                    <a:pt x="228739" y="56108"/>
                  </a:lnTo>
                  <a:lnTo>
                    <a:pt x="228739" y="45034"/>
                  </a:lnTo>
                  <a:lnTo>
                    <a:pt x="228536" y="44805"/>
                  </a:lnTo>
                  <a:lnTo>
                    <a:pt x="224091" y="42684"/>
                  </a:lnTo>
                  <a:lnTo>
                    <a:pt x="218363" y="41948"/>
                  </a:lnTo>
                  <a:lnTo>
                    <a:pt x="222973" y="40982"/>
                  </a:lnTo>
                  <a:lnTo>
                    <a:pt x="226174" y="39141"/>
                  </a:lnTo>
                  <a:lnTo>
                    <a:pt x="226555" y="38925"/>
                  </a:lnTo>
                  <a:lnTo>
                    <a:pt x="231686" y="32689"/>
                  </a:lnTo>
                  <a:lnTo>
                    <a:pt x="232981" y="28816"/>
                  </a:lnTo>
                  <a:lnTo>
                    <a:pt x="232981" y="18110"/>
                  </a:lnTo>
                  <a:lnTo>
                    <a:pt x="230759" y="13335"/>
                  </a:lnTo>
                  <a:lnTo>
                    <a:pt x="228600" y="11645"/>
                  </a:lnTo>
                  <a:lnTo>
                    <a:pt x="225056" y="8877"/>
                  </a:lnTo>
                  <a:lnTo>
                    <a:pt x="225056" y="20891"/>
                  </a:lnTo>
                  <a:lnTo>
                    <a:pt x="225056" y="29667"/>
                  </a:lnTo>
                  <a:lnTo>
                    <a:pt x="223532" y="33121"/>
                  </a:lnTo>
                  <a:lnTo>
                    <a:pt x="217424" y="37934"/>
                  </a:lnTo>
                  <a:lnTo>
                    <a:pt x="213156" y="39141"/>
                  </a:lnTo>
                  <a:lnTo>
                    <a:pt x="183007" y="39141"/>
                  </a:lnTo>
                  <a:lnTo>
                    <a:pt x="183007" y="11722"/>
                  </a:lnTo>
                  <a:lnTo>
                    <a:pt x="207645" y="11722"/>
                  </a:lnTo>
                  <a:lnTo>
                    <a:pt x="213156" y="11645"/>
                  </a:lnTo>
                  <a:lnTo>
                    <a:pt x="217424" y="12788"/>
                  </a:lnTo>
                  <a:lnTo>
                    <a:pt x="223532" y="17564"/>
                  </a:lnTo>
                  <a:lnTo>
                    <a:pt x="225056" y="20891"/>
                  </a:lnTo>
                  <a:lnTo>
                    <a:pt x="225056" y="8877"/>
                  </a:lnTo>
                  <a:lnTo>
                    <a:pt x="221907" y="6413"/>
                  </a:lnTo>
                  <a:lnTo>
                    <a:pt x="215811" y="4686"/>
                  </a:lnTo>
                  <a:lnTo>
                    <a:pt x="175298" y="4686"/>
                  </a:lnTo>
                  <a:lnTo>
                    <a:pt x="175298" y="82765"/>
                  </a:lnTo>
                  <a:lnTo>
                    <a:pt x="217170" y="82765"/>
                  </a:lnTo>
                  <a:lnTo>
                    <a:pt x="224091" y="80911"/>
                  </a:lnTo>
                  <a:lnTo>
                    <a:pt x="230847" y="75844"/>
                  </a:lnTo>
                  <a:lnTo>
                    <a:pt x="234035" y="73456"/>
                  </a:lnTo>
                  <a:lnTo>
                    <a:pt x="236550" y="68262"/>
                  </a:lnTo>
                  <a:close/>
                </a:path>
                <a:path w="878840" h="83820">
                  <a:moveTo>
                    <a:pt x="261594" y="24307"/>
                  </a:moveTo>
                  <a:lnTo>
                    <a:pt x="254114" y="24307"/>
                  </a:lnTo>
                  <a:lnTo>
                    <a:pt x="254114" y="82753"/>
                  </a:lnTo>
                  <a:lnTo>
                    <a:pt x="261594" y="82753"/>
                  </a:lnTo>
                  <a:lnTo>
                    <a:pt x="261594" y="24307"/>
                  </a:lnTo>
                  <a:close/>
                </a:path>
                <a:path w="878840" h="83820">
                  <a:moveTo>
                    <a:pt x="263055" y="5981"/>
                  </a:moveTo>
                  <a:lnTo>
                    <a:pt x="262572" y="4737"/>
                  </a:lnTo>
                  <a:lnTo>
                    <a:pt x="260616" y="2730"/>
                  </a:lnTo>
                  <a:lnTo>
                    <a:pt x="259397" y="2235"/>
                  </a:lnTo>
                  <a:lnTo>
                    <a:pt x="256425" y="2235"/>
                  </a:lnTo>
                  <a:lnTo>
                    <a:pt x="255168" y="2730"/>
                  </a:lnTo>
                  <a:lnTo>
                    <a:pt x="253161" y="4737"/>
                  </a:lnTo>
                  <a:lnTo>
                    <a:pt x="252666" y="5981"/>
                  </a:lnTo>
                  <a:lnTo>
                    <a:pt x="252666" y="8953"/>
                  </a:lnTo>
                  <a:lnTo>
                    <a:pt x="253161" y="10223"/>
                  </a:lnTo>
                  <a:lnTo>
                    <a:pt x="255168" y="12306"/>
                  </a:lnTo>
                  <a:lnTo>
                    <a:pt x="256425" y="12827"/>
                  </a:lnTo>
                  <a:lnTo>
                    <a:pt x="259321" y="12827"/>
                  </a:lnTo>
                  <a:lnTo>
                    <a:pt x="260540" y="12306"/>
                  </a:lnTo>
                  <a:lnTo>
                    <a:pt x="262547" y="10223"/>
                  </a:lnTo>
                  <a:lnTo>
                    <a:pt x="263055" y="8953"/>
                  </a:lnTo>
                  <a:lnTo>
                    <a:pt x="263055" y="5981"/>
                  </a:lnTo>
                  <a:close/>
                </a:path>
                <a:path w="878840" h="83820">
                  <a:moveTo>
                    <a:pt x="336245" y="47777"/>
                  </a:moveTo>
                  <a:lnTo>
                    <a:pt x="334975" y="42710"/>
                  </a:lnTo>
                  <a:lnTo>
                    <a:pt x="329920" y="33794"/>
                  </a:lnTo>
                  <a:lnTo>
                    <a:pt x="328777" y="32651"/>
                  </a:lnTo>
                  <a:lnTo>
                    <a:pt x="328777" y="49072"/>
                  </a:lnTo>
                  <a:lnTo>
                    <a:pt x="328777" y="58077"/>
                  </a:lnTo>
                  <a:lnTo>
                    <a:pt x="311048" y="76619"/>
                  </a:lnTo>
                  <a:lnTo>
                    <a:pt x="302564" y="76619"/>
                  </a:lnTo>
                  <a:lnTo>
                    <a:pt x="284822" y="58077"/>
                  </a:lnTo>
                  <a:lnTo>
                    <a:pt x="284822" y="49072"/>
                  </a:lnTo>
                  <a:lnTo>
                    <a:pt x="302564" y="30556"/>
                  </a:lnTo>
                  <a:lnTo>
                    <a:pt x="311048" y="30556"/>
                  </a:lnTo>
                  <a:lnTo>
                    <a:pt x="328777" y="49072"/>
                  </a:lnTo>
                  <a:lnTo>
                    <a:pt x="328777" y="32651"/>
                  </a:lnTo>
                  <a:lnTo>
                    <a:pt x="326682" y="30556"/>
                  </a:lnTo>
                  <a:lnTo>
                    <a:pt x="326440" y="30314"/>
                  </a:lnTo>
                  <a:lnTo>
                    <a:pt x="317512" y="25336"/>
                  </a:lnTo>
                  <a:lnTo>
                    <a:pt x="312458" y="24091"/>
                  </a:lnTo>
                  <a:lnTo>
                    <a:pt x="301155" y="24091"/>
                  </a:lnTo>
                  <a:lnTo>
                    <a:pt x="277355" y="47777"/>
                  </a:lnTo>
                  <a:lnTo>
                    <a:pt x="277355" y="59156"/>
                  </a:lnTo>
                  <a:lnTo>
                    <a:pt x="301155" y="82969"/>
                  </a:lnTo>
                  <a:lnTo>
                    <a:pt x="312458" y="82969"/>
                  </a:lnTo>
                  <a:lnTo>
                    <a:pt x="336245" y="59156"/>
                  </a:lnTo>
                  <a:lnTo>
                    <a:pt x="336245" y="47777"/>
                  </a:lnTo>
                  <a:close/>
                </a:path>
                <a:path w="878840" h="83820">
                  <a:moveTo>
                    <a:pt x="402551" y="46253"/>
                  </a:moveTo>
                  <a:lnTo>
                    <a:pt x="400342" y="38493"/>
                  </a:lnTo>
                  <a:lnTo>
                    <a:pt x="395478" y="32613"/>
                  </a:lnTo>
                  <a:lnTo>
                    <a:pt x="395478" y="50190"/>
                  </a:lnTo>
                  <a:lnTo>
                    <a:pt x="353441" y="50190"/>
                  </a:lnTo>
                  <a:lnTo>
                    <a:pt x="354025" y="44170"/>
                  </a:lnTo>
                  <a:lnTo>
                    <a:pt x="356298" y="39344"/>
                  </a:lnTo>
                  <a:lnTo>
                    <a:pt x="364172" y="32042"/>
                  </a:lnTo>
                  <a:lnTo>
                    <a:pt x="369087" y="30226"/>
                  </a:lnTo>
                  <a:lnTo>
                    <a:pt x="380923" y="30226"/>
                  </a:lnTo>
                  <a:lnTo>
                    <a:pt x="385749" y="32042"/>
                  </a:lnTo>
                  <a:lnTo>
                    <a:pt x="393090" y="39243"/>
                  </a:lnTo>
                  <a:lnTo>
                    <a:pt x="395109" y="44094"/>
                  </a:lnTo>
                  <a:lnTo>
                    <a:pt x="395478" y="50190"/>
                  </a:lnTo>
                  <a:lnTo>
                    <a:pt x="395478" y="32613"/>
                  </a:lnTo>
                  <a:lnTo>
                    <a:pt x="393509" y="30226"/>
                  </a:lnTo>
                  <a:lnTo>
                    <a:pt x="390829" y="26974"/>
                  </a:lnTo>
                  <a:lnTo>
                    <a:pt x="383921" y="24091"/>
                  </a:lnTo>
                  <a:lnTo>
                    <a:pt x="369341" y="24091"/>
                  </a:lnTo>
                  <a:lnTo>
                    <a:pt x="364401" y="25336"/>
                  </a:lnTo>
                  <a:lnTo>
                    <a:pt x="355638" y="30314"/>
                  </a:lnTo>
                  <a:lnTo>
                    <a:pt x="352196" y="33820"/>
                  </a:lnTo>
                  <a:lnTo>
                    <a:pt x="347205" y="42811"/>
                  </a:lnTo>
                  <a:lnTo>
                    <a:pt x="345960" y="47879"/>
                  </a:lnTo>
                  <a:lnTo>
                    <a:pt x="345960" y="59270"/>
                  </a:lnTo>
                  <a:lnTo>
                    <a:pt x="369417" y="82969"/>
                  </a:lnTo>
                  <a:lnTo>
                    <a:pt x="379818" y="82969"/>
                  </a:lnTo>
                  <a:lnTo>
                    <a:pt x="384213" y="82143"/>
                  </a:lnTo>
                  <a:lnTo>
                    <a:pt x="392163" y="78803"/>
                  </a:lnTo>
                  <a:lnTo>
                    <a:pt x="394957" y="76847"/>
                  </a:lnTo>
                  <a:lnTo>
                    <a:pt x="395554" y="76441"/>
                  </a:lnTo>
                  <a:lnTo>
                    <a:pt x="398284" y="73494"/>
                  </a:lnTo>
                  <a:lnTo>
                    <a:pt x="398259" y="73279"/>
                  </a:lnTo>
                  <a:lnTo>
                    <a:pt x="394131" y="69151"/>
                  </a:lnTo>
                  <a:lnTo>
                    <a:pt x="391833" y="71602"/>
                  </a:lnTo>
                  <a:lnTo>
                    <a:pt x="389089" y="73494"/>
                  </a:lnTo>
                  <a:lnTo>
                    <a:pt x="382689" y="76174"/>
                  </a:lnTo>
                  <a:lnTo>
                    <a:pt x="379247" y="76847"/>
                  </a:lnTo>
                  <a:lnTo>
                    <a:pt x="369493" y="76847"/>
                  </a:lnTo>
                  <a:lnTo>
                    <a:pt x="364439" y="74930"/>
                  </a:lnTo>
                  <a:lnTo>
                    <a:pt x="356273" y="67271"/>
                  </a:lnTo>
                  <a:lnTo>
                    <a:pt x="353949" y="62242"/>
                  </a:lnTo>
                  <a:lnTo>
                    <a:pt x="353441" y="55994"/>
                  </a:lnTo>
                  <a:lnTo>
                    <a:pt x="402170" y="55994"/>
                  </a:lnTo>
                  <a:lnTo>
                    <a:pt x="402399" y="50190"/>
                  </a:lnTo>
                  <a:lnTo>
                    <a:pt x="402551" y="46253"/>
                  </a:lnTo>
                  <a:close/>
                </a:path>
                <a:path w="878840" h="83820">
                  <a:moveTo>
                    <a:pt x="468731" y="82753"/>
                  </a:moveTo>
                  <a:lnTo>
                    <a:pt x="444182" y="46951"/>
                  </a:lnTo>
                  <a:lnTo>
                    <a:pt x="466166" y="24307"/>
                  </a:lnTo>
                  <a:lnTo>
                    <a:pt x="457238" y="24307"/>
                  </a:lnTo>
                  <a:lnTo>
                    <a:pt x="425792" y="56210"/>
                  </a:lnTo>
                  <a:lnTo>
                    <a:pt x="425792" y="0"/>
                  </a:lnTo>
                  <a:lnTo>
                    <a:pt x="418325" y="0"/>
                  </a:lnTo>
                  <a:lnTo>
                    <a:pt x="418325" y="82753"/>
                  </a:lnTo>
                  <a:lnTo>
                    <a:pt x="425792" y="82753"/>
                  </a:lnTo>
                  <a:lnTo>
                    <a:pt x="425792" y="65798"/>
                  </a:lnTo>
                  <a:lnTo>
                    <a:pt x="438937" y="52311"/>
                  </a:lnTo>
                  <a:lnTo>
                    <a:pt x="459689" y="82753"/>
                  </a:lnTo>
                  <a:lnTo>
                    <a:pt x="468731" y="82753"/>
                  </a:lnTo>
                  <a:close/>
                </a:path>
                <a:path w="878840" h="83820">
                  <a:moveTo>
                    <a:pt x="531304" y="47777"/>
                  </a:moveTo>
                  <a:lnTo>
                    <a:pt x="530034" y="42710"/>
                  </a:lnTo>
                  <a:lnTo>
                    <a:pt x="524979" y="33794"/>
                  </a:lnTo>
                  <a:lnTo>
                    <a:pt x="523824" y="32639"/>
                  </a:lnTo>
                  <a:lnTo>
                    <a:pt x="523824" y="49072"/>
                  </a:lnTo>
                  <a:lnTo>
                    <a:pt x="523824" y="58077"/>
                  </a:lnTo>
                  <a:lnTo>
                    <a:pt x="506107" y="76619"/>
                  </a:lnTo>
                  <a:lnTo>
                    <a:pt x="497624" y="76619"/>
                  </a:lnTo>
                  <a:lnTo>
                    <a:pt x="479882" y="58077"/>
                  </a:lnTo>
                  <a:lnTo>
                    <a:pt x="479882" y="49072"/>
                  </a:lnTo>
                  <a:lnTo>
                    <a:pt x="497624" y="30556"/>
                  </a:lnTo>
                  <a:lnTo>
                    <a:pt x="506107" y="30556"/>
                  </a:lnTo>
                  <a:lnTo>
                    <a:pt x="523824" y="49072"/>
                  </a:lnTo>
                  <a:lnTo>
                    <a:pt x="523824" y="32639"/>
                  </a:lnTo>
                  <a:lnTo>
                    <a:pt x="521741" y="30556"/>
                  </a:lnTo>
                  <a:lnTo>
                    <a:pt x="521500" y="30314"/>
                  </a:lnTo>
                  <a:lnTo>
                    <a:pt x="512572" y="25336"/>
                  </a:lnTo>
                  <a:lnTo>
                    <a:pt x="507517" y="24091"/>
                  </a:lnTo>
                  <a:lnTo>
                    <a:pt x="496214" y="24091"/>
                  </a:lnTo>
                  <a:lnTo>
                    <a:pt x="472414" y="47777"/>
                  </a:lnTo>
                  <a:lnTo>
                    <a:pt x="472414" y="59156"/>
                  </a:lnTo>
                  <a:lnTo>
                    <a:pt x="496214" y="82969"/>
                  </a:lnTo>
                  <a:lnTo>
                    <a:pt x="507517" y="82969"/>
                  </a:lnTo>
                  <a:lnTo>
                    <a:pt x="531304" y="59156"/>
                  </a:lnTo>
                  <a:lnTo>
                    <a:pt x="531304" y="47777"/>
                  </a:lnTo>
                  <a:close/>
                </a:path>
                <a:path w="878840" h="83820">
                  <a:moveTo>
                    <a:pt x="600075" y="39776"/>
                  </a:moveTo>
                  <a:lnTo>
                    <a:pt x="598093" y="34226"/>
                  </a:lnTo>
                  <a:lnTo>
                    <a:pt x="590130" y="26123"/>
                  </a:lnTo>
                  <a:lnTo>
                    <a:pt x="584644" y="24091"/>
                  </a:lnTo>
                  <a:lnTo>
                    <a:pt x="572084" y="24168"/>
                  </a:lnTo>
                  <a:lnTo>
                    <a:pt x="567347" y="25361"/>
                  </a:lnTo>
                  <a:lnTo>
                    <a:pt x="559536" y="29959"/>
                  </a:lnTo>
                  <a:lnTo>
                    <a:pt x="556577" y="33401"/>
                  </a:lnTo>
                  <a:lnTo>
                    <a:pt x="554570" y="37922"/>
                  </a:lnTo>
                  <a:lnTo>
                    <a:pt x="554570" y="24320"/>
                  </a:lnTo>
                  <a:lnTo>
                    <a:pt x="547090" y="24320"/>
                  </a:lnTo>
                  <a:lnTo>
                    <a:pt x="547090" y="82753"/>
                  </a:lnTo>
                  <a:lnTo>
                    <a:pt x="554570" y="82753"/>
                  </a:lnTo>
                  <a:lnTo>
                    <a:pt x="554570" y="51308"/>
                  </a:lnTo>
                  <a:lnTo>
                    <a:pt x="555091" y="45135"/>
                  </a:lnTo>
                  <a:lnTo>
                    <a:pt x="557161" y="40233"/>
                  </a:lnTo>
                  <a:lnTo>
                    <a:pt x="564362" y="32943"/>
                  </a:lnTo>
                  <a:lnTo>
                    <a:pt x="569175" y="31076"/>
                  </a:lnTo>
                  <a:lnTo>
                    <a:pt x="580631" y="31013"/>
                  </a:lnTo>
                  <a:lnTo>
                    <a:pt x="584873" y="32562"/>
                  </a:lnTo>
                  <a:lnTo>
                    <a:pt x="590969" y="38823"/>
                  </a:lnTo>
                  <a:lnTo>
                    <a:pt x="592493" y="43129"/>
                  </a:lnTo>
                  <a:lnTo>
                    <a:pt x="592493" y="82753"/>
                  </a:lnTo>
                  <a:lnTo>
                    <a:pt x="600075" y="82753"/>
                  </a:lnTo>
                  <a:lnTo>
                    <a:pt x="600075" y="39776"/>
                  </a:lnTo>
                  <a:close/>
                </a:path>
                <a:path w="878840" h="83820">
                  <a:moveTo>
                    <a:pt x="672896" y="47777"/>
                  </a:moveTo>
                  <a:lnTo>
                    <a:pt x="671626" y="42710"/>
                  </a:lnTo>
                  <a:lnTo>
                    <a:pt x="666572" y="33794"/>
                  </a:lnTo>
                  <a:lnTo>
                    <a:pt x="665429" y="32651"/>
                  </a:lnTo>
                  <a:lnTo>
                    <a:pt x="665429" y="49072"/>
                  </a:lnTo>
                  <a:lnTo>
                    <a:pt x="665429" y="58077"/>
                  </a:lnTo>
                  <a:lnTo>
                    <a:pt x="647700" y="76619"/>
                  </a:lnTo>
                  <a:lnTo>
                    <a:pt x="639216" y="76619"/>
                  </a:lnTo>
                  <a:lnTo>
                    <a:pt x="621474" y="58077"/>
                  </a:lnTo>
                  <a:lnTo>
                    <a:pt x="621474" y="49072"/>
                  </a:lnTo>
                  <a:lnTo>
                    <a:pt x="639216" y="30556"/>
                  </a:lnTo>
                  <a:lnTo>
                    <a:pt x="647700" y="30556"/>
                  </a:lnTo>
                  <a:lnTo>
                    <a:pt x="665429" y="49072"/>
                  </a:lnTo>
                  <a:lnTo>
                    <a:pt x="665429" y="32651"/>
                  </a:lnTo>
                  <a:lnTo>
                    <a:pt x="663333" y="30556"/>
                  </a:lnTo>
                  <a:lnTo>
                    <a:pt x="663092" y="30314"/>
                  </a:lnTo>
                  <a:lnTo>
                    <a:pt x="654164" y="25336"/>
                  </a:lnTo>
                  <a:lnTo>
                    <a:pt x="649109" y="24091"/>
                  </a:lnTo>
                  <a:lnTo>
                    <a:pt x="637806" y="24091"/>
                  </a:lnTo>
                  <a:lnTo>
                    <a:pt x="614006" y="47777"/>
                  </a:lnTo>
                  <a:lnTo>
                    <a:pt x="614006" y="59156"/>
                  </a:lnTo>
                  <a:lnTo>
                    <a:pt x="637806" y="82969"/>
                  </a:lnTo>
                  <a:lnTo>
                    <a:pt x="649109" y="82969"/>
                  </a:lnTo>
                  <a:lnTo>
                    <a:pt x="672896" y="59156"/>
                  </a:lnTo>
                  <a:lnTo>
                    <a:pt x="672896" y="47777"/>
                  </a:lnTo>
                  <a:close/>
                </a:path>
                <a:path w="878840" h="83820">
                  <a:moveTo>
                    <a:pt x="785355" y="39700"/>
                  </a:moveTo>
                  <a:lnTo>
                    <a:pt x="783412" y="34124"/>
                  </a:lnTo>
                  <a:lnTo>
                    <a:pt x="775690" y="26098"/>
                  </a:lnTo>
                  <a:lnTo>
                    <a:pt x="770293" y="24091"/>
                  </a:lnTo>
                  <a:lnTo>
                    <a:pt x="757567" y="24168"/>
                  </a:lnTo>
                  <a:lnTo>
                    <a:pt x="752678" y="25514"/>
                  </a:lnTo>
                  <a:lnTo>
                    <a:pt x="744728" y="30708"/>
                  </a:lnTo>
                  <a:lnTo>
                    <a:pt x="741845" y="34607"/>
                  </a:lnTo>
                  <a:lnTo>
                    <a:pt x="740067" y="39814"/>
                  </a:lnTo>
                  <a:lnTo>
                    <a:pt x="738886" y="34836"/>
                  </a:lnTo>
                  <a:lnTo>
                    <a:pt x="736447" y="30962"/>
                  </a:lnTo>
                  <a:lnTo>
                    <a:pt x="729068" y="25463"/>
                  </a:lnTo>
                  <a:lnTo>
                    <a:pt x="724458" y="24091"/>
                  </a:lnTo>
                  <a:lnTo>
                    <a:pt x="713371" y="24168"/>
                  </a:lnTo>
                  <a:lnTo>
                    <a:pt x="708710" y="25349"/>
                  </a:lnTo>
                  <a:lnTo>
                    <a:pt x="701052" y="29959"/>
                  </a:lnTo>
                  <a:lnTo>
                    <a:pt x="698169" y="33426"/>
                  </a:lnTo>
                  <a:lnTo>
                    <a:pt x="696239" y="38036"/>
                  </a:lnTo>
                  <a:lnTo>
                    <a:pt x="696239" y="24307"/>
                  </a:lnTo>
                  <a:lnTo>
                    <a:pt x="688759" y="24307"/>
                  </a:lnTo>
                  <a:lnTo>
                    <a:pt x="688759" y="82753"/>
                  </a:lnTo>
                  <a:lnTo>
                    <a:pt x="696239" y="82753"/>
                  </a:lnTo>
                  <a:lnTo>
                    <a:pt x="696239" y="47142"/>
                  </a:lnTo>
                  <a:lnTo>
                    <a:pt x="698030" y="41643"/>
                  </a:lnTo>
                  <a:lnTo>
                    <a:pt x="705167" y="33312"/>
                  </a:lnTo>
                  <a:lnTo>
                    <a:pt x="710069" y="31153"/>
                  </a:lnTo>
                  <a:lnTo>
                    <a:pt x="721588" y="31013"/>
                  </a:lnTo>
                  <a:lnTo>
                    <a:pt x="725741" y="32550"/>
                  </a:lnTo>
                  <a:lnTo>
                    <a:pt x="731761" y="38722"/>
                  </a:lnTo>
                  <a:lnTo>
                    <a:pt x="733259" y="43053"/>
                  </a:lnTo>
                  <a:lnTo>
                    <a:pt x="733259" y="82753"/>
                  </a:lnTo>
                  <a:lnTo>
                    <a:pt x="740854" y="82753"/>
                  </a:lnTo>
                  <a:lnTo>
                    <a:pt x="740854" y="47142"/>
                  </a:lnTo>
                  <a:lnTo>
                    <a:pt x="742607" y="41643"/>
                  </a:lnTo>
                  <a:lnTo>
                    <a:pt x="749668" y="33312"/>
                  </a:lnTo>
                  <a:lnTo>
                    <a:pt x="754570" y="31153"/>
                  </a:lnTo>
                  <a:lnTo>
                    <a:pt x="766102" y="31013"/>
                  </a:lnTo>
                  <a:lnTo>
                    <a:pt x="770242" y="32550"/>
                  </a:lnTo>
                  <a:lnTo>
                    <a:pt x="776262" y="38722"/>
                  </a:lnTo>
                  <a:lnTo>
                    <a:pt x="777760" y="43053"/>
                  </a:lnTo>
                  <a:lnTo>
                    <a:pt x="777760" y="82753"/>
                  </a:lnTo>
                  <a:lnTo>
                    <a:pt x="785355" y="82753"/>
                  </a:lnTo>
                  <a:lnTo>
                    <a:pt x="785355" y="39700"/>
                  </a:lnTo>
                  <a:close/>
                </a:path>
                <a:path w="878840" h="83820">
                  <a:moveTo>
                    <a:pt x="812787" y="24307"/>
                  </a:moveTo>
                  <a:lnTo>
                    <a:pt x="805307" y="24307"/>
                  </a:lnTo>
                  <a:lnTo>
                    <a:pt x="805307" y="82753"/>
                  </a:lnTo>
                  <a:lnTo>
                    <a:pt x="812787" y="82753"/>
                  </a:lnTo>
                  <a:lnTo>
                    <a:pt x="812787" y="24307"/>
                  </a:lnTo>
                  <a:close/>
                </a:path>
                <a:path w="878840" h="83820">
                  <a:moveTo>
                    <a:pt x="814222" y="5981"/>
                  </a:moveTo>
                  <a:lnTo>
                    <a:pt x="813739" y="4737"/>
                  </a:lnTo>
                  <a:lnTo>
                    <a:pt x="811809" y="2730"/>
                  </a:lnTo>
                  <a:lnTo>
                    <a:pt x="810577" y="2235"/>
                  </a:lnTo>
                  <a:lnTo>
                    <a:pt x="807618" y="2235"/>
                  </a:lnTo>
                  <a:lnTo>
                    <a:pt x="806361" y="2730"/>
                  </a:lnTo>
                  <a:lnTo>
                    <a:pt x="804354" y="4737"/>
                  </a:lnTo>
                  <a:lnTo>
                    <a:pt x="803846" y="5981"/>
                  </a:lnTo>
                  <a:lnTo>
                    <a:pt x="803846" y="8953"/>
                  </a:lnTo>
                  <a:lnTo>
                    <a:pt x="804354" y="10223"/>
                  </a:lnTo>
                  <a:lnTo>
                    <a:pt x="806361" y="12306"/>
                  </a:lnTo>
                  <a:lnTo>
                    <a:pt x="807618" y="12827"/>
                  </a:lnTo>
                  <a:lnTo>
                    <a:pt x="810501" y="12827"/>
                  </a:lnTo>
                  <a:lnTo>
                    <a:pt x="811720" y="12306"/>
                  </a:lnTo>
                  <a:lnTo>
                    <a:pt x="813714" y="10223"/>
                  </a:lnTo>
                  <a:lnTo>
                    <a:pt x="814222" y="8953"/>
                  </a:lnTo>
                  <a:lnTo>
                    <a:pt x="814222" y="5981"/>
                  </a:lnTo>
                  <a:close/>
                </a:path>
                <a:path w="878840" h="83820">
                  <a:moveTo>
                    <a:pt x="878598" y="82753"/>
                  </a:moveTo>
                  <a:lnTo>
                    <a:pt x="878560" y="72936"/>
                  </a:lnTo>
                  <a:lnTo>
                    <a:pt x="878509" y="54978"/>
                  </a:lnTo>
                  <a:lnTo>
                    <a:pt x="878408" y="37807"/>
                  </a:lnTo>
                  <a:lnTo>
                    <a:pt x="876427" y="32918"/>
                  </a:lnTo>
                  <a:lnTo>
                    <a:pt x="873467" y="30226"/>
                  </a:lnTo>
                  <a:lnTo>
                    <a:pt x="871118" y="28079"/>
                  </a:lnTo>
                  <a:lnTo>
                    <a:pt x="871118" y="54978"/>
                  </a:lnTo>
                  <a:lnTo>
                    <a:pt x="871118" y="63017"/>
                  </a:lnTo>
                  <a:lnTo>
                    <a:pt x="869861" y="67398"/>
                  </a:lnTo>
                  <a:lnTo>
                    <a:pt x="867422" y="70802"/>
                  </a:lnTo>
                  <a:lnTo>
                    <a:pt x="860196" y="75641"/>
                  </a:lnTo>
                  <a:lnTo>
                    <a:pt x="855802" y="76847"/>
                  </a:lnTo>
                  <a:lnTo>
                    <a:pt x="846353" y="76847"/>
                  </a:lnTo>
                  <a:lnTo>
                    <a:pt x="842949" y="75780"/>
                  </a:lnTo>
                  <a:lnTo>
                    <a:pt x="837831" y="71551"/>
                  </a:lnTo>
                  <a:lnTo>
                    <a:pt x="836587" y="68808"/>
                  </a:lnTo>
                  <a:lnTo>
                    <a:pt x="836549" y="61823"/>
                  </a:lnTo>
                  <a:lnTo>
                    <a:pt x="837882" y="59258"/>
                  </a:lnTo>
                  <a:lnTo>
                    <a:pt x="843229" y="55841"/>
                  </a:lnTo>
                  <a:lnTo>
                    <a:pt x="847140" y="54978"/>
                  </a:lnTo>
                  <a:lnTo>
                    <a:pt x="871118" y="54978"/>
                  </a:lnTo>
                  <a:lnTo>
                    <a:pt x="871118" y="28079"/>
                  </a:lnTo>
                  <a:lnTo>
                    <a:pt x="868692" y="25857"/>
                  </a:lnTo>
                  <a:lnTo>
                    <a:pt x="863231" y="24091"/>
                  </a:lnTo>
                  <a:lnTo>
                    <a:pt x="851560" y="24091"/>
                  </a:lnTo>
                  <a:lnTo>
                    <a:pt x="847471" y="24739"/>
                  </a:lnTo>
                  <a:lnTo>
                    <a:pt x="840333" y="27343"/>
                  </a:lnTo>
                  <a:lnTo>
                    <a:pt x="836574" y="29375"/>
                  </a:lnTo>
                  <a:lnTo>
                    <a:pt x="832650" y="32118"/>
                  </a:lnTo>
                  <a:lnTo>
                    <a:pt x="835990" y="37249"/>
                  </a:lnTo>
                  <a:lnTo>
                    <a:pt x="842302" y="32562"/>
                  </a:lnTo>
                  <a:lnTo>
                    <a:pt x="848575" y="30226"/>
                  </a:lnTo>
                  <a:lnTo>
                    <a:pt x="860107" y="30226"/>
                  </a:lnTo>
                  <a:lnTo>
                    <a:pt x="864133" y="31496"/>
                  </a:lnTo>
                  <a:lnTo>
                    <a:pt x="869632" y="36550"/>
                  </a:lnTo>
                  <a:lnTo>
                    <a:pt x="870991" y="40119"/>
                  </a:lnTo>
                  <a:lnTo>
                    <a:pt x="870991" y="49187"/>
                  </a:lnTo>
                  <a:lnTo>
                    <a:pt x="844524" y="49187"/>
                  </a:lnTo>
                  <a:lnTo>
                    <a:pt x="839165" y="50647"/>
                  </a:lnTo>
                  <a:lnTo>
                    <a:pt x="831354" y="56438"/>
                  </a:lnTo>
                  <a:lnTo>
                    <a:pt x="829398" y="60413"/>
                  </a:lnTo>
                  <a:lnTo>
                    <a:pt x="829398" y="68808"/>
                  </a:lnTo>
                  <a:lnTo>
                    <a:pt x="845312" y="83096"/>
                  </a:lnTo>
                  <a:lnTo>
                    <a:pt x="854087" y="83096"/>
                  </a:lnTo>
                  <a:lnTo>
                    <a:pt x="871118" y="72936"/>
                  </a:lnTo>
                  <a:lnTo>
                    <a:pt x="871220" y="82753"/>
                  </a:lnTo>
                  <a:lnTo>
                    <a:pt x="878598" y="827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2365024" y="5794141"/>
              <a:ext cx="91904" cy="91904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1379359" y="6478979"/>
              <a:ext cx="91904" cy="91904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4617" y="799523"/>
            <a:ext cx="801991" cy="89428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531" spc="48" dirty="0">
                <a:solidFill>
                  <a:srgbClr val="231F20"/>
                </a:solidFill>
                <a:latin typeface="Verdana"/>
                <a:cs typeface="Verdana"/>
              </a:rPr>
              <a:t>ŚWIAT</a:t>
            </a:r>
            <a:r>
              <a:rPr sz="531" spc="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70" dirty="0">
                <a:solidFill>
                  <a:srgbClr val="231F20"/>
                </a:solidFill>
                <a:latin typeface="Verdana"/>
                <a:cs typeface="Verdana"/>
              </a:rPr>
              <a:t>LUSTRZANY</a:t>
            </a:r>
            <a:r>
              <a:rPr sz="531" spc="-12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531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4618" y="968488"/>
            <a:ext cx="2086831" cy="1509948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5800"/>
              </a:lnSpc>
              <a:spcBef>
                <a:spcPts val="46"/>
              </a:spcBef>
            </a:pP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Koncepcja,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zgodnie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którą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cyfrowy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ma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być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dokładnym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całkowitym  odwzorowaniem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fizycznego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we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wszystkich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jego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wymiarach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mate-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rialnym,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ekonomicznym,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ludzkim,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przestrzennym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etc.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Zgodnie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koncepcją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lustrzanego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cyfrowego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zostaną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przeniesione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wszystkie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aktywności,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znamy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fizycznego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(rozrywka,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sport,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biznes,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pra- 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ca,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dom,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edukacja,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turystyka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etc.)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ludzie,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ich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sposób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funkcjonowania 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(w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tym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wielozmysłowe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odczuwanie).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COVID-19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zdecydowanie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nasiliła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przyspieszyła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proces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przenoszenia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lustrzanego,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stworzenie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tego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jego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kompletnej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wersji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wymaga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jeszcze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wiele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nakładów: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czasu,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pieniędzy.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Niezbędne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też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stworzenie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upowszechnienie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wielu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459" spc="-9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część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nich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już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mamy,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nad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czę-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ścią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pracujemy,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część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będzie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musiała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zostać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dopiero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stworzona.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Tworze-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lustrzanego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procesem,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go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określić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konkretną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datą 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(tak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określić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konkretną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datą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etapu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upowszechnienia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np.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internetu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mobilnego).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Świat lustrzany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stawia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przed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nami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wiele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wyzwań </a:t>
            </a:r>
            <a:r>
              <a:rPr sz="459" spc="16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natury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społecznej,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prawnej,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ekonomicznej, zdrowotnej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środowiskowej.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Wpłynie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codzienne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funkcjonowanie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przedsiębiorstw.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4618" y="2551460"/>
            <a:ext cx="2086831" cy="441194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5800"/>
              </a:lnSpc>
              <a:spcBef>
                <a:spcPts val="46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Trendy: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Decentralizacja,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Kumulacja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technowładzy,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Remote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On,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Demate- 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rializacja,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Metaekonomia,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Algorytmizacja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życia,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Nierówności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cyfrowe,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Hak-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tywizm,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Dobrostan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psychiczny,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Prywatność,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ReCity,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Wielozmysłowość,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Zro-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botyzowane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życie,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Gigałączność, A-Commerce,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Smart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życie,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Niewidzialne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technologie,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Wojna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wpływów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4618" y="3079122"/>
            <a:ext cx="2086831" cy="352131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5800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Czynniki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zmian: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urbanizacja,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rzeczywistość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postpandemiczna,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penetra-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cja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internetu,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dojrzałość technologiczna,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społeczne,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przyzwycza- 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jeń,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większa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skłonność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korzystania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internetu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przez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grupy,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tego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wcześniej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robiły,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dystans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fizyczny,</a:t>
            </a:r>
            <a:r>
              <a:rPr sz="459" spc="-12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lockdown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4618" y="3518836"/>
            <a:ext cx="2087137" cy="797445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5800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Technologie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wspierające: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5G,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6G,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FG, </a:t>
            </a:r>
            <a:r>
              <a:rPr sz="459" i="1" spc="7" dirty="0">
                <a:solidFill>
                  <a:srgbClr val="231F20"/>
                </a:solidFill>
                <a:latin typeface="Verdana"/>
                <a:cs typeface="Verdana"/>
              </a:rPr>
              <a:t>edge </a:t>
            </a:r>
            <a:r>
              <a:rPr sz="459" i="1" spc="-2" dirty="0">
                <a:solidFill>
                  <a:srgbClr val="231F20"/>
                </a:solidFill>
                <a:latin typeface="Verdana"/>
                <a:cs typeface="Verdana"/>
              </a:rPr>
              <a:t>computing, </a:t>
            </a:r>
            <a:r>
              <a:rPr sz="459" i="1" spc="5" dirty="0">
                <a:solidFill>
                  <a:srgbClr val="231F20"/>
                </a:solidFill>
                <a:latin typeface="Verdana"/>
                <a:cs typeface="Verdana"/>
              </a:rPr>
              <a:t>portable </a:t>
            </a:r>
            <a:r>
              <a:rPr sz="459" i="1" spc="19" dirty="0">
                <a:solidFill>
                  <a:srgbClr val="231F20"/>
                </a:solidFill>
                <a:latin typeface="Verdana"/>
                <a:cs typeface="Verdana"/>
              </a:rPr>
              <a:t>data  </a:t>
            </a:r>
            <a:r>
              <a:rPr sz="459" i="1" spc="-17" dirty="0">
                <a:solidFill>
                  <a:srgbClr val="231F20"/>
                </a:solidFill>
                <a:latin typeface="Verdana"/>
                <a:cs typeface="Verdana"/>
              </a:rPr>
              <a:t>centers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komputery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kwantowe,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AI,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NFT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10" dirty="0">
                <a:solidFill>
                  <a:srgbClr val="231F20"/>
                </a:solidFill>
                <a:latin typeface="Verdana"/>
                <a:cs typeface="Verdana"/>
              </a:rPr>
              <a:t>(non-fungible</a:t>
            </a:r>
            <a:r>
              <a:rPr sz="459" i="1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29" dirty="0">
                <a:solidFill>
                  <a:srgbClr val="231F20"/>
                </a:solidFill>
                <a:latin typeface="Verdana"/>
                <a:cs typeface="Verdana"/>
              </a:rPr>
              <a:t>tokens)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internet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zmy-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słów </a:t>
            </a:r>
            <a:r>
              <a:rPr sz="459" i="1" spc="-17" dirty="0">
                <a:solidFill>
                  <a:srgbClr val="231F20"/>
                </a:solidFill>
                <a:latin typeface="Verdana"/>
                <a:cs typeface="Verdana"/>
              </a:rPr>
              <a:t>(internet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459" i="1" spc="-34" dirty="0">
                <a:solidFill>
                  <a:srgbClr val="231F20"/>
                </a:solidFill>
                <a:latin typeface="Verdana"/>
                <a:cs typeface="Verdana"/>
              </a:rPr>
              <a:t>senses)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BCI </a:t>
            </a:r>
            <a:r>
              <a:rPr sz="459" i="1" spc="-12" dirty="0">
                <a:solidFill>
                  <a:srgbClr val="231F20"/>
                </a:solidFill>
                <a:latin typeface="Verdana"/>
                <a:cs typeface="Verdana"/>
              </a:rPr>
              <a:t>(brain </a:t>
            </a:r>
            <a:r>
              <a:rPr sz="459" i="1" spc="5" dirty="0">
                <a:solidFill>
                  <a:srgbClr val="231F20"/>
                </a:solidFill>
                <a:latin typeface="Verdana"/>
                <a:cs typeface="Verdana"/>
              </a:rPr>
              <a:t>computer </a:t>
            </a:r>
            <a:r>
              <a:rPr sz="459" i="1" spc="-19" dirty="0">
                <a:solidFill>
                  <a:srgbClr val="231F20"/>
                </a:solidFill>
                <a:latin typeface="Verdana"/>
                <a:cs typeface="Verdana"/>
              </a:rPr>
              <a:t>interface)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neurotechnolo- 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gie,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interfejsy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naturalne 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(BCI, </a:t>
            </a:r>
            <a:r>
              <a:rPr sz="459" i="1" spc="-22" dirty="0">
                <a:solidFill>
                  <a:srgbClr val="231F20"/>
                </a:solidFill>
                <a:latin typeface="Verdana"/>
                <a:cs typeface="Verdana"/>
              </a:rPr>
              <a:t>voice, touch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), </a:t>
            </a:r>
            <a:r>
              <a:rPr sz="459" i="1" dirty="0">
                <a:solidFill>
                  <a:srgbClr val="231F20"/>
                </a:solidFill>
                <a:latin typeface="Verdana"/>
                <a:cs typeface="Verdana"/>
              </a:rPr>
              <a:t>digital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therapeutics, </a:t>
            </a:r>
            <a:r>
              <a:rPr sz="459" i="1" spc="2" dirty="0">
                <a:solidFill>
                  <a:srgbClr val="231F20"/>
                </a:solidFill>
                <a:latin typeface="Verdana"/>
                <a:cs typeface="Verdana"/>
              </a:rPr>
              <a:t>blockcha-  </a:t>
            </a:r>
            <a:r>
              <a:rPr sz="459" i="1" spc="-29" dirty="0">
                <a:solidFill>
                  <a:srgbClr val="231F20"/>
                </a:solidFill>
                <a:latin typeface="Verdana"/>
                <a:cs typeface="Verdana"/>
              </a:rPr>
              <a:t>in,</a:t>
            </a:r>
            <a:r>
              <a:rPr sz="459" i="1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7" dirty="0">
                <a:solidFill>
                  <a:srgbClr val="231F20"/>
                </a:solidFill>
                <a:latin typeface="Verdana"/>
                <a:cs typeface="Verdana"/>
              </a:rPr>
              <a:t>facial</a:t>
            </a:r>
            <a:r>
              <a:rPr sz="459" i="1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10" dirty="0">
                <a:solidFill>
                  <a:srgbClr val="231F20"/>
                </a:solidFill>
                <a:latin typeface="Verdana"/>
                <a:cs typeface="Verdana"/>
              </a:rPr>
              <a:t>recognition,</a:t>
            </a:r>
            <a:r>
              <a:rPr sz="459" i="1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control</a:t>
            </a:r>
            <a:r>
              <a:rPr sz="459" i="1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technologies,</a:t>
            </a:r>
            <a:r>
              <a:rPr sz="459" i="1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haptyczne,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AR,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VR,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MR,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2" dirty="0">
                <a:solidFill>
                  <a:srgbClr val="231F20"/>
                </a:solidFill>
                <a:latin typeface="Verdana"/>
                <a:cs typeface="Verdana"/>
              </a:rPr>
              <a:t>smart</a:t>
            </a:r>
            <a:r>
              <a:rPr sz="459" i="1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19" dirty="0">
                <a:solidFill>
                  <a:srgbClr val="231F20"/>
                </a:solidFill>
                <a:latin typeface="Verdana"/>
                <a:cs typeface="Verdana"/>
              </a:rPr>
              <a:t>textiles,</a:t>
            </a:r>
            <a:r>
              <a:rPr sz="459" i="1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10" dirty="0">
                <a:solidFill>
                  <a:srgbClr val="231F20"/>
                </a:solidFill>
                <a:latin typeface="Verdana"/>
                <a:cs typeface="Verdana"/>
              </a:rPr>
              <a:t>soft</a:t>
            </a:r>
            <a:r>
              <a:rPr sz="459" i="1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10" dirty="0">
                <a:solidFill>
                  <a:srgbClr val="231F20"/>
                </a:solidFill>
                <a:latin typeface="Verdana"/>
                <a:cs typeface="Verdana"/>
              </a:rPr>
              <a:t>robotics,</a:t>
            </a:r>
            <a:r>
              <a:rPr sz="459" i="1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microfluidics,</a:t>
            </a:r>
            <a:r>
              <a:rPr sz="459" i="1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dirty="0">
                <a:solidFill>
                  <a:srgbClr val="231F20"/>
                </a:solidFill>
                <a:latin typeface="Verdana"/>
                <a:cs typeface="Verdana"/>
              </a:rPr>
              <a:t>passthrough</a:t>
            </a:r>
            <a:r>
              <a:rPr sz="459" i="1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technologies,  </a:t>
            </a:r>
            <a:r>
              <a:rPr sz="459" i="1" spc="12" dirty="0">
                <a:solidFill>
                  <a:srgbClr val="231F20"/>
                </a:solidFill>
                <a:latin typeface="Verdana"/>
                <a:cs typeface="Verdana"/>
              </a:rPr>
              <a:t>pancake</a:t>
            </a:r>
            <a:r>
              <a:rPr sz="459" i="1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10" dirty="0">
                <a:solidFill>
                  <a:srgbClr val="231F20"/>
                </a:solidFill>
                <a:latin typeface="Verdana"/>
                <a:cs typeface="Verdana"/>
              </a:rPr>
              <a:t>optics,</a:t>
            </a:r>
            <a:r>
              <a:rPr sz="459" i="1" spc="-1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wearables,</a:t>
            </a:r>
            <a:r>
              <a:rPr sz="459" i="1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10" dirty="0">
                <a:solidFill>
                  <a:srgbClr val="231F20"/>
                </a:solidFill>
                <a:latin typeface="Verdana"/>
                <a:cs typeface="Verdana"/>
              </a:rPr>
              <a:t>EMG</a:t>
            </a:r>
            <a:r>
              <a:rPr sz="459" i="1" spc="-1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2" dirty="0">
                <a:solidFill>
                  <a:srgbClr val="231F20"/>
                </a:solidFill>
                <a:latin typeface="Verdana"/>
                <a:cs typeface="Verdana"/>
              </a:rPr>
              <a:t>input</a:t>
            </a:r>
            <a:r>
              <a:rPr sz="459" i="1" spc="-1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technologies,</a:t>
            </a:r>
            <a:r>
              <a:rPr sz="459" i="1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10" dirty="0">
                <a:solidFill>
                  <a:srgbClr val="231F20"/>
                </a:solidFill>
                <a:latin typeface="Verdana"/>
                <a:cs typeface="Verdana"/>
              </a:rPr>
              <a:t>avatars/</a:t>
            </a:r>
            <a:r>
              <a:rPr sz="459" i="1" spc="-1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dirty="0">
                <a:solidFill>
                  <a:srgbClr val="231F20"/>
                </a:solidFill>
                <a:latin typeface="Verdana"/>
                <a:cs typeface="Verdana"/>
              </a:rPr>
              <a:t>digital</a:t>
            </a:r>
            <a:r>
              <a:rPr sz="459" i="1" spc="-1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12" dirty="0">
                <a:solidFill>
                  <a:srgbClr val="231F20"/>
                </a:solidFill>
                <a:latin typeface="Verdana"/>
                <a:cs typeface="Verdana"/>
              </a:rPr>
              <a:t>hu- 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mans, </a:t>
            </a:r>
            <a:r>
              <a:rPr sz="459" i="1" spc="5" dirty="0">
                <a:solidFill>
                  <a:srgbClr val="231F20"/>
                </a:solidFill>
                <a:latin typeface="Verdana"/>
                <a:cs typeface="Verdana"/>
              </a:rPr>
              <a:t>emotion </a:t>
            </a:r>
            <a:r>
              <a:rPr sz="459" i="1" spc="-2" dirty="0">
                <a:solidFill>
                  <a:srgbClr val="231F20"/>
                </a:solidFill>
                <a:latin typeface="Verdana"/>
                <a:cs typeface="Verdana"/>
              </a:rPr>
              <a:t>recognition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technologies,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internet rzeczy 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(IoT,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internet of  </a:t>
            </a:r>
            <a:r>
              <a:rPr sz="459" i="1" spc="-17" dirty="0">
                <a:solidFill>
                  <a:srgbClr val="231F20"/>
                </a:solidFill>
                <a:latin typeface="Verdana"/>
                <a:cs typeface="Verdana"/>
              </a:rPr>
              <a:t>things)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4618" y="4493130"/>
            <a:ext cx="1360563" cy="89428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531" spc="53" dirty="0">
                <a:solidFill>
                  <a:srgbClr val="231F20"/>
                </a:solidFill>
                <a:latin typeface="Verdana"/>
                <a:cs typeface="Verdana"/>
              </a:rPr>
              <a:t>BIOLOGIA</a:t>
            </a:r>
            <a:r>
              <a:rPr sz="531" spc="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77" dirty="0">
                <a:solidFill>
                  <a:srgbClr val="231F20"/>
                </a:solidFill>
                <a:latin typeface="Verdana"/>
                <a:cs typeface="Verdana"/>
              </a:rPr>
              <a:t>TECHNOCENTRYCZNA</a:t>
            </a:r>
            <a:r>
              <a:rPr sz="531" spc="-12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531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4618" y="4662098"/>
            <a:ext cx="2087137" cy="177713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5899"/>
              </a:lnSpc>
              <a:spcBef>
                <a:spcPts val="46"/>
              </a:spcBef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Znany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ekonomista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myśliciel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technologiczny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W.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Brian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Arthur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swo- 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jej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głośnej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książce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„The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Nature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Technology”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napisał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tak: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„Przechodzimy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epoki,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której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urządzenia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wzmacniały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to,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co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naturalne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przyspieszały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nasze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ruchy,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oszczędzały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wysiłek,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szyły nasze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ubrania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takiej,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której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przypominają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lub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zastępują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naturę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inżynieria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genetyczna,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sztuczna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inteligencja,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implanty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medyczne.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Ucząc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korzystania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tych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technologii,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odchodzimy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tego,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co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naturalne,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zmierzamy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kierunku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bezpośredniej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ingerencji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naturę.”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rzeczywiście,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jesteśmy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dziś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świadkami 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przełomowego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momentu.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Momentu,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to,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biologiczne,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łączy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tym,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co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syntetyczne.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Świat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atomów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światem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bitów.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To,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co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powstało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węgla,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tym,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co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powstało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silikonu.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Wymaga to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daleko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posuniętej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im-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plantacji,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wykorzystania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bio-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nanotechnologii,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inżynierii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genetycznej,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inży-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nierii</a:t>
            </a:r>
            <a:r>
              <a:rPr sz="459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tkankowej,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rozwiązań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obszaru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biologii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syntetycznej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oraz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tak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zwanych  technologii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wspomagających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człowieka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(ang.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HET,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human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enhancement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technologies).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Tę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nową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formę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nazywa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czasem </a:t>
            </a:r>
            <a:r>
              <a:rPr sz="459" i="1" dirty="0">
                <a:solidFill>
                  <a:srgbClr val="231F20"/>
                </a:solidFill>
                <a:latin typeface="Verdana"/>
                <a:cs typeface="Verdana"/>
              </a:rPr>
              <a:t>robo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sapiens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albo  homAI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sapiens.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filozofii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częściej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mówi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transhumanizmie,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czy-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li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fuzji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ludzi i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maszyn.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tak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naprawdę dopiero początek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drogi.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jej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końcu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czeka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nas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być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może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to,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czym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mówił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Nick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Bostrom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swojej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teorii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komputerowej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symulacji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świata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459" spc="-9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ultrainteligentne,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zaawansowane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logicznie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istoty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będące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kolejnym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etapem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naszej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ewolucji.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Postludzie.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9947" y="799849"/>
            <a:ext cx="1598463" cy="77471"/>
          </a:xfrm>
          <a:prstGeom prst="rect">
            <a:avLst/>
          </a:prstGeom>
        </p:spPr>
        <p:txBody>
          <a:bodyPr vert="horz" wrap="square" lIns="0" tIns="6745" rIns="0" bIns="0" rtlCol="0">
            <a:spAutoFit/>
          </a:bodyPr>
          <a:lstStyle/>
          <a:p>
            <a:pPr marL="6132">
              <a:spcBef>
                <a:spcPts val="53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Trendy: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Bioekonomia,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Człowiek </a:t>
            </a:r>
            <a:r>
              <a:rPr sz="459" spc="-126" dirty="0">
                <a:solidFill>
                  <a:srgbClr val="231F20"/>
                </a:solidFill>
                <a:latin typeface="Verdana"/>
                <a:cs typeface="Verdana"/>
              </a:rPr>
              <a:t>+,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Sickcare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9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Healthcare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9947" y="960264"/>
            <a:ext cx="2086831" cy="357453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Czynniki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zmian: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starzejące 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społeczeństwo,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wyczerpujące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zasoby,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kryzys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klimatyczny,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kryzysy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zdrowotne,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choroby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genetyczne,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epidemia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no-  wotworów,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urbanizacja,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choroby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cywilizacyjne,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społeczne,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redefini-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cja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rodziny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9947" y="1408121"/>
            <a:ext cx="2086831" cy="357453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Technologie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wspierające: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mRNA,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biologia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syntetyczna,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CRISPR,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ART </a:t>
            </a:r>
            <a:r>
              <a:rPr sz="459" i="1" spc="-34" dirty="0">
                <a:solidFill>
                  <a:srgbClr val="231F20"/>
                </a:solidFill>
                <a:latin typeface="Verdana"/>
                <a:cs typeface="Verdana"/>
              </a:rPr>
              <a:t>(as- 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sisted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reproductive </a:t>
            </a:r>
            <a:r>
              <a:rPr sz="459" i="1" spc="-14" dirty="0">
                <a:solidFill>
                  <a:srgbClr val="231F20"/>
                </a:solidFill>
                <a:latin typeface="Verdana"/>
                <a:cs typeface="Verdana"/>
              </a:rPr>
              <a:t>technologies), </a:t>
            </a:r>
            <a:r>
              <a:rPr sz="459" i="1" dirty="0">
                <a:solidFill>
                  <a:srgbClr val="231F20"/>
                </a:solidFill>
                <a:latin typeface="Verdana"/>
                <a:cs typeface="Verdana"/>
              </a:rPr>
              <a:t>digital </a:t>
            </a:r>
            <a:r>
              <a:rPr sz="459" i="1" spc="-19" dirty="0">
                <a:solidFill>
                  <a:srgbClr val="231F20"/>
                </a:solidFill>
                <a:latin typeface="Verdana"/>
                <a:cs typeface="Verdana"/>
              </a:rPr>
              <a:t>drugs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HET </a:t>
            </a:r>
            <a:r>
              <a:rPr sz="459" i="1" spc="2" dirty="0">
                <a:solidFill>
                  <a:srgbClr val="231F20"/>
                </a:solidFill>
                <a:latin typeface="Verdana"/>
                <a:cs typeface="Verdana"/>
              </a:rPr>
              <a:t>(human enhance-  </a:t>
            </a:r>
            <a:r>
              <a:rPr sz="459" i="1" spc="10" dirty="0">
                <a:solidFill>
                  <a:srgbClr val="231F20"/>
                </a:solidFill>
                <a:latin typeface="Verdana"/>
                <a:cs typeface="Verdana"/>
              </a:rPr>
              <a:t>ment </a:t>
            </a:r>
            <a:r>
              <a:rPr sz="459" i="1" spc="-14" dirty="0">
                <a:solidFill>
                  <a:srgbClr val="231F20"/>
                </a:solidFill>
                <a:latin typeface="Verdana"/>
                <a:cs typeface="Verdana"/>
              </a:rPr>
              <a:t>technologies),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bio-electronics, </a:t>
            </a:r>
            <a:r>
              <a:rPr sz="459" i="1" spc="2" dirty="0">
                <a:solidFill>
                  <a:srgbClr val="231F20"/>
                </a:solidFill>
                <a:latin typeface="Verdana"/>
                <a:cs typeface="Verdana"/>
              </a:rPr>
              <a:t>lab-grown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food/ </a:t>
            </a:r>
            <a:r>
              <a:rPr sz="459" i="1" spc="-2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sz="459" i="1" spc="-19" dirty="0">
                <a:solidFill>
                  <a:srgbClr val="231F20"/>
                </a:solidFill>
                <a:latin typeface="Verdana"/>
                <a:cs typeface="Verdana"/>
              </a:rPr>
              <a:t>vitro </a:t>
            </a:r>
            <a:r>
              <a:rPr sz="459" i="1" spc="-2" dirty="0">
                <a:solidFill>
                  <a:srgbClr val="231F20"/>
                </a:solidFill>
                <a:latin typeface="Verdana"/>
                <a:cs typeface="Verdana"/>
              </a:rPr>
              <a:t>meat,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inży-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nieria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genetyczna,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inżynieria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tkankowa,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IVG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(in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vitro</a:t>
            </a:r>
            <a:r>
              <a:rPr sz="459" spc="-11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gametogeneza)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9947" y="1954100"/>
            <a:ext cx="754472" cy="89428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531" spc="75" dirty="0">
                <a:solidFill>
                  <a:srgbClr val="231F20"/>
                </a:solidFill>
                <a:latin typeface="Verdana"/>
                <a:cs typeface="Verdana"/>
              </a:rPr>
              <a:t>DEGLOBALIZ</a:t>
            </a:r>
            <a:r>
              <a:rPr sz="531" spc="6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531" spc="92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531" spc="70" dirty="0">
                <a:solidFill>
                  <a:srgbClr val="231F20"/>
                </a:solidFill>
                <a:latin typeface="Verdana"/>
                <a:cs typeface="Verdana"/>
              </a:rPr>
              <a:t>J</a:t>
            </a:r>
            <a:r>
              <a:rPr sz="531" spc="43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endParaRPr sz="531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9947" y="2124693"/>
            <a:ext cx="2087137" cy="1262188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związany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deglobalizacją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widoczny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już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dłuższego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czasu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zwłaszcza na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poziomie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ekonomicznym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(znaczące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spowolnienie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handlu  międzynarodowego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czasów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kryzysu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2008-2009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roku)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technolo-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gicznym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(tzw.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bałkanizacja/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rozszczepienie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internetu).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COVID-19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znacząco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ten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trend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przyspieszyła: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przerwane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łańcuchy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dostaw,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utrudniony 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przepływ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towarów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względu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zamknięte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granice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ogólnie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niepew-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ną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sytuację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ekonomiczną, wzrost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znaczenia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krótkich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łańcuchów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dostaw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wspieranie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produkcji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krajowej/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lokalnej,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instrumentami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prawnymi.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Biorąc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9" dirty="0">
                <a:solidFill>
                  <a:srgbClr val="231F20"/>
                </a:solidFill>
                <a:latin typeface="Verdana"/>
                <a:cs typeface="Verdana"/>
              </a:rPr>
              <a:t>pod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uwagę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inne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trendy,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tym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rosnącą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polaryzację,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utratę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spójności  społecznej, rozczarowanie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rozwiniętych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demokracją,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próbę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odzyskiwania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suwerenności/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neutralności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technologicznej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przez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państwa,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mechanizmy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prawne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wprowadzane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związku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transformacją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klimatycz-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ną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(wspierające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chociażby lokalne podmioty)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napięcia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geopolityczne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trend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ten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najbliższych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latach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będzie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jeszcze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nasilał.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9947" y="3468270"/>
            <a:ext cx="2086831" cy="17650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>
              <a:lnSpc>
                <a:spcPct val="128099"/>
              </a:lnSpc>
              <a:spcBef>
                <a:spcPts val="46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Trendy: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Samowystarczalność,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Rezyliencja,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Hiperlokalność,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A-commerce,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społeczna,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Wojna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wpływów,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Konwergencja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usług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9947" y="3736984"/>
            <a:ext cx="2086831" cy="719347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Czynniki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zmian: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COVID-19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związane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nią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ograniczenia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gra-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nicach,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zamknięcie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państw,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starzejące 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społeczeństwo,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nie-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równości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społeczne/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rozwarstwienie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społeczne,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zimna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wojna/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wojny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wpły- 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wów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(Chiny,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Rosja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vs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USA,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Europa),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obszarze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łańcuchów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dostaw,  sankcje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gospodarcze,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napięcia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pomiędzy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krajami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rozwiniętymi,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rozwija-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jącymi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się,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regulacje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prawne,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polityki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protekcjonistyczne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poszczególnych 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krajach,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tzw.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strategiczna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autonomia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ekonomiczna/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technologiczna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suwerenność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9947" y="4543127"/>
            <a:ext cx="2086831" cy="17650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Technologie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wspierające: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wspierające praktyki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związane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wyłączaniem/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rozszczepianiem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internetu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(hardware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software)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9948" y="4909963"/>
            <a:ext cx="1378651" cy="89428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531" spc="82" dirty="0">
                <a:solidFill>
                  <a:srgbClr val="231F20"/>
                </a:solidFill>
                <a:latin typeface="Verdana"/>
                <a:cs typeface="Verdana"/>
              </a:rPr>
              <a:t>TRANSFORMACJA</a:t>
            </a:r>
            <a:r>
              <a:rPr sz="531" spc="70" dirty="0">
                <a:solidFill>
                  <a:srgbClr val="231F20"/>
                </a:solidFill>
                <a:latin typeface="Verdana"/>
                <a:cs typeface="Verdana"/>
              </a:rPr>
              <a:t> KLIMATYCZNA</a:t>
            </a:r>
            <a:r>
              <a:rPr sz="531" spc="-12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531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9947" y="5080556"/>
            <a:ext cx="2086831" cy="1081241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To,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klimat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ulega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drastycznym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zmianom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zmiany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spowodowała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działalność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człowieka,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wiemy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dawna.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Dziś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jednak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zmienia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narracja.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Zamiast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kryzysie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klimatycznym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(opowieść,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która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często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blokuje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działania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powoduje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stagnację,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bo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„skoro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kryzys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katastrofa,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już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nic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zrobić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da”)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częściej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mówi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transformacji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klimatycznej.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Przekłada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ona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wyzwanie,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przed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stanęliśmy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jako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ludzkość,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konkretne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działania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459" spc="-8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przejście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gospodarkę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obiegu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zamkniętego,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gospodarkę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nisko-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lub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ze-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roemisyjną.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Transformacja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klimatyczna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wiąże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wieloma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wyzwaniami,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zarówno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społecznymi,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ekonomicznymi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(tzw.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sprawiedliwa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transfor-  macja,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której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potrzebne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szczególne wsparcie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regionów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sektorów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zagrożonych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transformacją,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tym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zamknięciem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całych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gałęzi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go- 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spodarki),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zupełnie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nowym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porządkiem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prawnym.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9947" y="6244986"/>
            <a:ext cx="2086831" cy="17650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>
              <a:lnSpc>
                <a:spcPct val="128099"/>
              </a:lnSpc>
              <a:spcBef>
                <a:spcPts val="46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Trendy: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Przerwane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łańcuchy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dostaw,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Kryzys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surowcowy, Migracje,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Utrata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bioróżnorodności,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Rezyliencja,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Czysta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energia,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Transport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 autonomiczny,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05253" y="781121"/>
            <a:ext cx="2086831" cy="17650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>
              <a:lnSpc>
                <a:spcPct val="128099"/>
              </a:lnSpc>
              <a:spcBef>
                <a:spcPts val="46"/>
              </a:spcBef>
            </a:pP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Świadomy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konsumpcjonizm,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Gospodarka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obiegu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zamkniętego,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Smart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ży- 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cie,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Neoplastik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5253" y="1049835"/>
            <a:ext cx="2087137" cy="357453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Czynniki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zmian: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urbanizacja,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gospodarka oparta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wzroście,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konsump-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cjonizm,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populacja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 na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świecie,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zapotrzebowanie</a:t>
            </a:r>
            <a:r>
              <a:rPr sz="459" spc="-11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energię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elektryczną,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rolnictwo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przemysłowe,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industrializacja,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deforestacja 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(wylesianie)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5253" y="1497692"/>
            <a:ext cx="2086831" cy="44792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Technologie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wspierające: 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AI,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internet rzeczy 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(IoT,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internet of </a:t>
            </a:r>
            <a:r>
              <a:rPr sz="459" i="1" spc="-27" dirty="0">
                <a:solidFill>
                  <a:srgbClr val="231F20"/>
                </a:solidFill>
                <a:latin typeface="Verdana"/>
                <a:cs typeface="Verdana"/>
              </a:rPr>
              <a:t>things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),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geo-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inżynieria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klimatu,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OZE (odnawialne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źródła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energii),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fuzja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termojądrowa,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komputery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kwantowe,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autonomiczne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pojazdy,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biologia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syntetyczna,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mi-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krosieci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energetyczne,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energetyka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jądrowa,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wodorowe,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block-  </a:t>
            </a:r>
            <a:r>
              <a:rPr sz="459" i="1" spc="-10" dirty="0">
                <a:solidFill>
                  <a:srgbClr val="231F20"/>
                </a:solidFill>
                <a:latin typeface="Verdana"/>
                <a:cs typeface="Verdana"/>
              </a:rPr>
              <a:t>chain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bioplastik, inżynieria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genetyczna,</a:t>
            </a:r>
            <a:r>
              <a:rPr sz="459" spc="-9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nanotechnologie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05253" y="2133242"/>
            <a:ext cx="1107642" cy="89428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531" spc="72" dirty="0">
                <a:solidFill>
                  <a:srgbClr val="231F20"/>
                </a:solidFill>
                <a:latin typeface="Verdana"/>
                <a:cs typeface="Verdana"/>
              </a:rPr>
              <a:t>ZMIANY</a:t>
            </a:r>
            <a:r>
              <a:rPr sz="531" spc="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75" dirty="0">
                <a:solidFill>
                  <a:srgbClr val="231F20"/>
                </a:solidFill>
                <a:latin typeface="Verdana"/>
                <a:cs typeface="Verdana"/>
              </a:rPr>
              <a:t>DEMOGRAFICZNE</a:t>
            </a:r>
            <a:r>
              <a:rPr sz="531" spc="-12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531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05253" y="2303836"/>
            <a:ext cx="2087137" cy="1624082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Trwające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lat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stale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pogłębiające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zjawisko,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którego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efektem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zmia-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struktury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społecznej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całym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świecie.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Wraz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postępem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technologicz-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nym,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szeroko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pojętym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rozwojem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społecznym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gospodarczym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12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jednej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strony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wydłuża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długość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ludzkiego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drugiej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znacząco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spada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liczba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urodzeń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dzieci 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(w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krajach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rozwiniętych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poniżej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progu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zastępowalności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pokoleń,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krajach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rozwijających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niewiele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powyżej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tej 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granicy,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stałą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tendencją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spadkową).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Ma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ogromne,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wielowymiaro- 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we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konsekwencje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zarówno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krótkoterminowe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(np.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jednej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firmie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pracu- 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ją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sobą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trzy,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cztery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pokolenia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lub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więcej,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rodzi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naturalne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konflikty), 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długoterminowe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(konieczność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ustalenia,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budować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takim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spo-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łeczeństwie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gospodarkę opartą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stałym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wzroście,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skoro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starzejące się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inaczej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konsumuje,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inaczej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inwestuje,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niekoniecznie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chce  lub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względu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stan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zdrowia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stanie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pracować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swojej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śmierci;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kwestie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profilaktyki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zdrowotnej,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skoro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starzejące się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czę-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ściej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dłużej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choruje,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kwestie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społeczne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budowanie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społeczeństwa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hybrydowego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złożonego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robotów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społecznych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przejmujących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opiekę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nad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osobami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starszymi,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bo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społeczeństwie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takich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osób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wię-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cej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niż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tych,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mogą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nimi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zająć).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05253" y="4005698"/>
            <a:ext cx="2086831" cy="266979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Trendy: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Srebrne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tsunami,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Wpływ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GenZ,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Zalpha,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Urbanizacja,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Inkluzywność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różnorodność,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Umocnienie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kobiet,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Osamotnienie,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ReCity,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Normalizacja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seksualności,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A-commerce,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Hiperpersonalizacja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05253" y="4363984"/>
            <a:ext cx="2086831" cy="17650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Czynniki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zmian: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postęp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technologiczny,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wydłużający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czas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brak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zastępowalności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pokoleń, mniejsza</a:t>
            </a:r>
            <a:r>
              <a:rPr sz="459" spc="-8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dzietność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05253" y="4632699"/>
            <a:ext cx="2086831" cy="17650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Technologie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wspierające: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media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społecznościowe,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web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3.0,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rozwój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lustrzanego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wszystkich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nim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związanych,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7" dirty="0">
                <a:solidFill>
                  <a:srgbClr val="231F20"/>
                </a:solidFill>
                <a:latin typeface="Verdana"/>
                <a:cs typeface="Verdana"/>
              </a:rPr>
              <a:t>big</a:t>
            </a:r>
            <a:r>
              <a:rPr sz="459" i="1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i="1" spc="17" dirty="0">
                <a:solidFill>
                  <a:srgbClr val="231F20"/>
                </a:solidFill>
                <a:latin typeface="Verdana"/>
                <a:cs typeface="Verdana"/>
              </a:rPr>
              <a:t>data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05253" y="4999534"/>
            <a:ext cx="969378" cy="89428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531" spc="70" dirty="0">
                <a:solidFill>
                  <a:srgbClr val="231F20"/>
                </a:solidFill>
                <a:latin typeface="Verdana"/>
                <a:cs typeface="Verdana"/>
              </a:rPr>
              <a:t>KRYZYSY</a:t>
            </a:r>
            <a:r>
              <a:rPr sz="531" spc="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531" spc="75" dirty="0">
                <a:solidFill>
                  <a:srgbClr val="231F20"/>
                </a:solidFill>
                <a:latin typeface="Verdana"/>
                <a:cs typeface="Verdana"/>
              </a:rPr>
              <a:t>ZDROWOTNE</a:t>
            </a:r>
            <a:r>
              <a:rPr sz="531" spc="-12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531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05253" y="5170128"/>
            <a:ext cx="2086831" cy="990767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XXI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wiek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wiek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kryzysów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zdrowotnych.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COVID-19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pierwszą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(przed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nią mieliśmy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chociażby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epidemie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świńskiej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grypy,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ptasiej 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grypy,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ZIKA)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pewnością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ostatnią.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Liczba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epidemii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będzie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wzrastać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względu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klimatyczne, utratę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bioróżnorodności 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większą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ekspansję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człowieka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obszary,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wcześniej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były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dla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niego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niedostęp- 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ne.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Kolejnym kryzysem zdrowotnym,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przed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aktualnie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stajemy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  lekooporność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bakterii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(szacuje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się,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2050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roku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zakażenia bakteryjne  staną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częstszą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przyczyną śmierci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niż choroby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nowotworowe),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epide-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mia chorób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cywilizacyjnych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(bezsenność, cukrzyca,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depresje)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nowotwo-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rowych.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Każda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epidemii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ma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gigantyczny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wpływ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funkcjonowanie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spo-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łeczeństw,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poszczególnych</a:t>
            </a:r>
            <a:r>
              <a:rPr sz="459" spc="-11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sektorów.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05253" y="6244986"/>
            <a:ext cx="2086831" cy="17650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>
              <a:lnSpc>
                <a:spcPct val="128099"/>
              </a:lnSpc>
              <a:spcBef>
                <a:spcPts val="46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Trendy: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Dobrostan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psychiczny,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Osamotnienie,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Cyfrowe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zdrowie,</a:t>
            </a:r>
            <a:r>
              <a:rPr sz="459" spc="-9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Lekoopor-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ność,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Migracje,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Utrata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bioróżnorodności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10619" y="781121"/>
            <a:ext cx="2086831" cy="357453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Czynniki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zmian: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utrata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bioróżnorodności,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urbanizacja, industrializacja,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ro-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snąca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populacja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świecie,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nierówności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społeczne,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nierówności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po-  między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krajami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rozwiniętymi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rozwijającymi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się,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ubóstwo, nierównomier-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ny rozwój,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kliamtu, wylesianie,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technologizacja</a:t>
            </a:r>
            <a:r>
              <a:rPr sz="459" spc="-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10619" y="1228978"/>
            <a:ext cx="2086831" cy="266979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Technologie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wspierające: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sleeptech, neurotech,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wellness </a:t>
            </a:r>
            <a:r>
              <a:rPr sz="459" i="1" spc="-12" dirty="0">
                <a:solidFill>
                  <a:srgbClr val="231F20"/>
                </a:solidFill>
                <a:latin typeface="Verdana"/>
                <a:cs typeface="Verdana"/>
              </a:rPr>
              <a:t>tech, </a:t>
            </a:r>
            <a:r>
              <a:rPr sz="459" i="1" dirty="0">
                <a:solidFill>
                  <a:srgbClr val="231F20"/>
                </a:solidFill>
                <a:latin typeface="Verdana"/>
                <a:cs typeface="Verdana"/>
              </a:rPr>
              <a:t>remote 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work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technologies,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telemedycyna,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wearables, </a:t>
            </a:r>
            <a:r>
              <a:rPr sz="459" i="1" dirty="0">
                <a:solidFill>
                  <a:srgbClr val="231F20"/>
                </a:solidFill>
                <a:latin typeface="Verdana"/>
                <a:cs typeface="Verdana"/>
              </a:rPr>
              <a:t>digital </a:t>
            </a:r>
            <a:r>
              <a:rPr sz="459" i="1" spc="-5" dirty="0">
                <a:solidFill>
                  <a:srgbClr val="231F20"/>
                </a:solidFill>
                <a:latin typeface="Verdana"/>
                <a:cs typeface="Verdana"/>
              </a:rPr>
              <a:t>therapeutics,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inży-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nieria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genetyczna,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CRISPR, 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AI,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komputery</a:t>
            </a:r>
            <a:r>
              <a:rPr sz="459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kwantowe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10619" y="1685385"/>
            <a:ext cx="1412681" cy="89428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531" spc="60" dirty="0">
                <a:solidFill>
                  <a:srgbClr val="231F20"/>
                </a:solidFill>
                <a:latin typeface="Verdana"/>
                <a:cs typeface="Verdana"/>
              </a:rPr>
              <a:t>UTRATA </a:t>
            </a:r>
            <a:r>
              <a:rPr sz="531" spc="63" dirty="0">
                <a:solidFill>
                  <a:srgbClr val="231F20"/>
                </a:solidFill>
                <a:latin typeface="Verdana"/>
                <a:cs typeface="Verdana"/>
              </a:rPr>
              <a:t>SPÓJNOŚCI</a:t>
            </a:r>
            <a:r>
              <a:rPr sz="531" spc="77" dirty="0">
                <a:solidFill>
                  <a:srgbClr val="231F20"/>
                </a:solidFill>
                <a:latin typeface="Verdana"/>
                <a:cs typeface="Verdana"/>
              </a:rPr>
              <a:t> SPOŁECZNEJ</a:t>
            </a:r>
            <a:r>
              <a:rPr sz="531" spc="-12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531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10620" y="1855978"/>
            <a:ext cx="2087137" cy="1262188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Według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definicji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Rady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Europejskiej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spójność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społeczna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zdolność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czeństwa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10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zapewnienia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długoterminowego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dobrobytu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wszystkim jego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członkom, polegającego nie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tylko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równym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dostępie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zasobów,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poszanowaniu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różnorodności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odpowiedzialnej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partycypa-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cji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społecznej.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Postępująca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technologizacja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naszego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związana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nią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algorytmizacja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zamykająca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bańkach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informacyjnych,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nadmierne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korzystanie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mediów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społecznościowych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powodujące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poczucie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osamot-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nienia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niemożności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zbudowania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głębokich,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bliskich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kontaktów,</a:t>
            </a:r>
            <a:r>
              <a:rPr sz="459" spc="-11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wreszcie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COVID-19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sprawiły,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obecne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tracą spójność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społeczną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niezbędną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właściwego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funkcjonowania.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Wyraźnie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widoczna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polaryzacja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zasadzie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każdym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obszarów naszego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pro-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wadząca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tzw.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wtórnej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trybalizacji.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konsekwencji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niemożliwe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staje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ustalenie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wspólnej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wizji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wobec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problemów,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jako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społeczeństwo 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musimy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11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mierzyć.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10619" y="3199554"/>
            <a:ext cx="2086831" cy="357453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Trendy: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Osamotnienie,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Polaryzacja,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Rozczarowanie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demokracją,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Utrata</a:t>
            </a:r>
            <a:r>
              <a:rPr sz="459" spc="-1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sa-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mosterowalności, Siła sprzeciwu,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Antynauka,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Antytech,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Transparentność,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Migracje,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Inkluzywność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różnorodność,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Being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Good,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Prywatność,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Zroboty-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zowane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życie,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Gospodarka</a:t>
            </a:r>
            <a:r>
              <a:rPr sz="459" spc="-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społeczna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10620" y="3647412"/>
            <a:ext cx="2087137" cy="719347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 algn="just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Czynniki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zmian: regulacje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prawne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(rozszczepienie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internetu,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regulacje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związane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szczepieniami,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podział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 na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zaszczepionych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niezaszcze-  pionych,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przywileje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dla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zaszczepionych,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„segregacja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sanitarna”),</a:t>
            </a:r>
            <a:r>
              <a:rPr sz="459" spc="-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zmniejsze-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umiejętności społecznych,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poznawczych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ludzi,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dezinformacja,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bańki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informacyjne, starzejące 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społeczeństwo,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algorytmizacja, robotyzacja,  polaryzacja,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choroby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cywilizacyjne,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zdrowie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psychiczne,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epidemia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osamot-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nienia,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klimatyczne,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technologizacja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życia,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COVID-19,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postępujący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spadek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zaufania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10619" y="4453556"/>
            <a:ext cx="2086831" cy="176506"/>
          </a:xfrm>
          <a:prstGeom prst="rect">
            <a:avLst/>
          </a:prstGeom>
        </p:spPr>
        <p:txBody>
          <a:bodyPr vert="horz" wrap="square" lIns="0" tIns="5825" rIns="0" bIns="0" rtlCol="0">
            <a:spAutoFit/>
          </a:bodyPr>
          <a:lstStyle/>
          <a:p>
            <a:pPr marL="6132" marR="2453">
              <a:lnSpc>
                <a:spcPct val="128099"/>
              </a:lnSpc>
              <a:spcBef>
                <a:spcPts val="46"/>
              </a:spcBef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Technologie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wspierające: </a:t>
            </a:r>
            <a:r>
              <a:rPr sz="459" i="1" dirty="0">
                <a:solidFill>
                  <a:srgbClr val="231F20"/>
                </a:solidFill>
                <a:latin typeface="Verdana"/>
                <a:cs typeface="Verdana"/>
              </a:rPr>
              <a:t>social </a:t>
            </a:r>
            <a:r>
              <a:rPr sz="459" i="1" spc="2" dirty="0">
                <a:solidFill>
                  <a:srgbClr val="231F20"/>
                </a:solidFill>
                <a:latin typeface="Verdana"/>
                <a:cs typeface="Verdana"/>
              </a:rPr>
              <a:t>distancing </a:t>
            </a:r>
            <a:r>
              <a:rPr sz="459" i="1" spc="-7" dirty="0">
                <a:solidFill>
                  <a:srgbClr val="231F20"/>
                </a:solidFill>
                <a:latin typeface="Verdana"/>
                <a:cs typeface="Verdana"/>
              </a:rPr>
              <a:t>technologies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algorytmy, </a:t>
            </a:r>
            <a:r>
              <a:rPr sz="459" i="1" spc="7" dirty="0">
                <a:solidFill>
                  <a:srgbClr val="231F20"/>
                </a:solidFill>
                <a:latin typeface="Verdana"/>
                <a:cs typeface="Verdana"/>
              </a:rPr>
              <a:t>big  </a:t>
            </a:r>
            <a:r>
              <a:rPr sz="459" i="1" spc="-2" dirty="0">
                <a:solidFill>
                  <a:srgbClr val="231F20"/>
                </a:solidFill>
                <a:latin typeface="Verdana"/>
                <a:cs typeface="Verdana"/>
              </a:rPr>
              <a:t>data,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neurotechnologie,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boty,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fake</a:t>
            </a:r>
            <a:r>
              <a:rPr sz="459" spc="-9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newsy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94618" y="359809"/>
            <a:ext cx="3110472" cy="134055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821" spc="101" dirty="0">
                <a:solidFill>
                  <a:srgbClr val="231F20"/>
                </a:solidFill>
                <a:latin typeface="Verdana"/>
                <a:cs typeface="Verdana"/>
              </a:rPr>
              <a:t>MEGATRENDY, </a:t>
            </a:r>
            <a:r>
              <a:rPr sz="821" spc="82" dirty="0">
                <a:solidFill>
                  <a:srgbClr val="231F20"/>
                </a:solidFill>
                <a:latin typeface="Verdana"/>
                <a:cs typeface="Verdana"/>
              </a:rPr>
              <a:t>CZYNNIKI </a:t>
            </a:r>
            <a:r>
              <a:rPr sz="821" spc="98" dirty="0">
                <a:solidFill>
                  <a:srgbClr val="231F20"/>
                </a:solidFill>
                <a:latin typeface="Verdana"/>
                <a:cs typeface="Verdana"/>
              </a:rPr>
              <a:t>ZMIAN </a:t>
            </a:r>
            <a:r>
              <a:rPr sz="821" spc="-92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821" spc="-1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21" spc="94" dirty="0">
                <a:solidFill>
                  <a:srgbClr val="231F20"/>
                </a:solidFill>
                <a:latin typeface="Verdana"/>
                <a:cs typeface="Verdana"/>
              </a:rPr>
              <a:t>TECHNOLOGIE</a:t>
            </a:r>
            <a:r>
              <a:rPr sz="821" spc="-19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821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667965" y="332880"/>
            <a:ext cx="25138" cy="25138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771" y="0"/>
                </a:moveTo>
                <a:lnTo>
                  <a:pt x="15536" y="2002"/>
                </a:lnTo>
                <a:lnTo>
                  <a:pt x="7367" y="7511"/>
                </a:lnTo>
                <a:lnTo>
                  <a:pt x="1957" y="15782"/>
                </a:lnTo>
                <a:lnTo>
                  <a:pt x="0" y="26066"/>
                </a:lnTo>
                <a:lnTo>
                  <a:pt x="1957" y="36309"/>
                </a:lnTo>
                <a:lnTo>
                  <a:pt x="7367" y="44477"/>
                </a:lnTo>
                <a:lnTo>
                  <a:pt x="15536" y="49883"/>
                </a:lnTo>
                <a:lnTo>
                  <a:pt x="25771" y="51838"/>
                </a:lnTo>
                <a:lnTo>
                  <a:pt x="36054" y="49883"/>
                </a:lnTo>
                <a:lnTo>
                  <a:pt x="44327" y="44477"/>
                </a:lnTo>
                <a:lnTo>
                  <a:pt x="49842" y="36309"/>
                </a:lnTo>
                <a:lnTo>
                  <a:pt x="51846" y="26066"/>
                </a:lnTo>
                <a:lnTo>
                  <a:pt x="49842" y="15782"/>
                </a:lnTo>
                <a:lnTo>
                  <a:pt x="44327" y="7511"/>
                </a:lnTo>
                <a:lnTo>
                  <a:pt x="36054" y="2002"/>
                </a:lnTo>
                <a:lnTo>
                  <a:pt x="257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40" name="object 40"/>
          <p:cNvSpPr/>
          <p:nvPr/>
        </p:nvSpPr>
        <p:spPr>
          <a:xfrm>
            <a:off x="9668550" y="473996"/>
            <a:ext cx="20234" cy="2023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46" y="0"/>
                </a:moveTo>
                <a:lnTo>
                  <a:pt x="12676" y="1620"/>
                </a:lnTo>
                <a:lnTo>
                  <a:pt x="6056" y="6060"/>
                </a:lnTo>
                <a:lnTo>
                  <a:pt x="1619" y="12683"/>
                </a:lnTo>
                <a:lnTo>
                  <a:pt x="0" y="20855"/>
                </a:lnTo>
                <a:lnTo>
                  <a:pt x="1619" y="29025"/>
                </a:lnTo>
                <a:lnTo>
                  <a:pt x="6056" y="35645"/>
                </a:lnTo>
                <a:lnTo>
                  <a:pt x="12676" y="40082"/>
                </a:lnTo>
                <a:lnTo>
                  <a:pt x="20846" y="41701"/>
                </a:lnTo>
                <a:lnTo>
                  <a:pt x="29029" y="40082"/>
                </a:lnTo>
                <a:lnTo>
                  <a:pt x="35660" y="35645"/>
                </a:lnTo>
                <a:lnTo>
                  <a:pt x="40104" y="29025"/>
                </a:lnTo>
                <a:lnTo>
                  <a:pt x="41727" y="20855"/>
                </a:lnTo>
                <a:lnTo>
                  <a:pt x="40104" y="12683"/>
                </a:lnTo>
                <a:lnTo>
                  <a:pt x="35660" y="6060"/>
                </a:lnTo>
                <a:lnTo>
                  <a:pt x="29029" y="1620"/>
                </a:lnTo>
                <a:lnTo>
                  <a:pt x="20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41" name="object 41"/>
          <p:cNvSpPr/>
          <p:nvPr/>
        </p:nvSpPr>
        <p:spPr>
          <a:xfrm>
            <a:off x="9917221" y="473996"/>
            <a:ext cx="20234" cy="2023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72" y="0"/>
                </a:moveTo>
                <a:lnTo>
                  <a:pt x="12690" y="1620"/>
                </a:lnTo>
                <a:lnTo>
                  <a:pt x="6062" y="6060"/>
                </a:lnTo>
                <a:lnTo>
                  <a:pt x="1621" y="12683"/>
                </a:lnTo>
                <a:lnTo>
                  <a:pt x="0" y="20855"/>
                </a:lnTo>
                <a:lnTo>
                  <a:pt x="1621" y="29025"/>
                </a:lnTo>
                <a:lnTo>
                  <a:pt x="6062" y="35645"/>
                </a:lnTo>
                <a:lnTo>
                  <a:pt x="12690" y="40082"/>
                </a:lnTo>
                <a:lnTo>
                  <a:pt x="20872" y="41701"/>
                </a:lnTo>
                <a:lnTo>
                  <a:pt x="29050" y="40082"/>
                </a:lnTo>
                <a:lnTo>
                  <a:pt x="35673" y="35645"/>
                </a:lnTo>
                <a:lnTo>
                  <a:pt x="40108" y="29025"/>
                </a:lnTo>
                <a:lnTo>
                  <a:pt x="41727" y="20855"/>
                </a:lnTo>
                <a:lnTo>
                  <a:pt x="40108" y="12683"/>
                </a:lnTo>
                <a:lnTo>
                  <a:pt x="35673" y="6060"/>
                </a:lnTo>
                <a:lnTo>
                  <a:pt x="29050" y="1620"/>
                </a:lnTo>
                <a:lnTo>
                  <a:pt x="208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42" name="object 42"/>
          <p:cNvGrpSpPr/>
          <p:nvPr/>
        </p:nvGrpSpPr>
        <p:grpSpPr>
          <a:xfrm>
            <a:off x="10046742" y="334818"/>
            <a:ext cx="544777" cy="107300"/>
            <a:chOff x="18235206" y="693507"/>
            <a:chExt cx="1128395" cy="222250"/>
          </a:xfrm>
        </p:grpSpPr>
        <p:sp>
          <p:nvSpPr>
            <p:cNvPr id="43" name="object 43"/>
            <p:cNvSpPr/>
            <p:nvPr/>
          </p:nvSpPr>
          <p:spPr>
            <a:xfrm>
              <a:off x="18235206" y="758249"/>
              <a:ext cx="40640" cy="153670"/>
            </a:xfrm>
            <a:custGeom>
              <a:avLst/>
              <a:gdLst/>
              <a:ahLst/>
              <a:cxnLst/>
              <a:rect l="l" t="t" r="r" b="b"/>
              <a:pathLst>
                <a:path w="40640" h="153669">
                  <a:moveTo>
                    <a:pt x="40504" y="0"/>
                  </a:moveTo>
                  <a:lnTo>
                    <a:pt x="0" y="0"/>
                  </a:lnTo>
                  <a:lnTo>
                    <a:pt x="0" y="153373"/>
                  </a:lnTo>
                  <a:lnTo>
                    <a:pt x="40504" y="153373"/>
                  </a:lnTo>
                  <a:lnTo>
                    <a:pt x="4050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8314418" y="754513"/>
              <a:ext cx="143270" cy="1570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481766" y="693507"/>
              <a:ext cx="116571" cy="2181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8619420" y="758223"/>
              <a:ext cx="141111" cy="1570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7" name="object 47"/>
            <p:cNvSpPr/>
            <p:nvPr/>
          </p:nvSpPr>
          <p:spPr>
            <a:xfrm>
              <a:off x="18782474" y="717112"/>
              <a:ext cx="107379" cy="196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8" name="object 48"/>
            <p:cNvSpPr/>
            <p:nvPr/>
          </p:nvSpPr>
          <p:spPr>
            <a:xfrm>
              <a:off x="18917776" y="758223"/>
              <a:ext cx="141120" cy="1570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9" name="object 49"/>
            <p:cNvSpPr/>
            <p:nvPr/>
          </p:nvSpPr>
          <p:spPr>
            <a:xfrm>
              <a:off x="19096896" y="754513"/>
              <a:ext cx="266141" cy="1607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sp>
        <p:nvSpPr>
          <p:cNvPr id="50" name="object 50"/>
          <p:cNvSpPr/>
          <p:nvPr/>
        </p:nvSpPr>
        <p:spPr>
          <a:xfrm>
            <a:off x="10048220" y="505883"/>
            <a:ext cx="12876" cy="74190"/>
          </a:xfrm>
          <a:custGeom>
            <a:avLst/>
            <a:gdLst/>
            <a:ahLst/>
            <a:cxnLst/>
            <a:rect l="l" t="t" r="r" b="b"/>
            <a:pathLst>
              <a:path w="26669" h="153669">
                <a:moveTo>
                  <a:pt x="26395" y="0"/>
                </a:moveTo>
                <a:lnTo>
                  <a:pt x="0" y="0"/>
                </a:lnTo>
                <a:lnTo>
                  <a:pt x="0" y="153381"/>
                </a:lnTo>
                <a:lnTo>
                  <a:pt x="26395" y="153381"/>
                </a:lnTo>
                <a:lnTo>
                  <a:pt x="26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51" name="object 51"/>
          <p:cNvGrpSpPr/>
          <p:nvPr/>
        </p:nvGrpSpPr>
        <p:grpSpPr>
          <a:xfrm>
            <a:off x="10082509" y="486027"/>
            <a:ext cx="508602" cy="95957"/>
            <a:chOff x="18309291" y="1006706"/>
            <a:chExt cx="1053465" cy="198755"/>
          </a:xfrm>
        </p:grpSpPr>
        <p:sp>
          <p:nvSpPr>
            <p:cNvPr id="52" name="object 52"/>
            <p:cNvSpPr/>
            <p:nvPr/>
          </p:nvSpPr>
          <p:spPr>
            <a:xfrm>
              <a:off x="18309291" y="1044107"/>
              <a:ext cx="134053" cy="1570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3" name="object 53"/>
            <p:cNvSpPr/>
            <p:nvPr/>
          </p:nvSpPr>
          <p:spPr>
            <a:xfrm>
              <a:off x="18471595" y="1006706"/>
              <a:ext cx="243051" cy="1981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53305" y="1047834"/>
              <a:ext cx="26670" cy="153670"/>
            </a:xfrm>
            <a:custGeom>
              <a:avLst/>
              <a:gdLst/>
              <a:ahLst/>
              <a:cxnLst/>
              <a:rect l="l" t="t" r="r" b="b"/>
              <a:pathLst>
                <a:path w="26669" h="153669">
                  <a:moveTo>
                    <a:pt x="26370" y="0"/>
                  </a:moveTo>
                  <a:lnTo>
                    <a:pt x="0" y="0"/>
                  </a:lnTo>
                  <a:lnTo>
                    <a:pt x="0" y="153381"/>
                  </a:lnTo>
                  <a:lnTo>
                    <a:pt x="26370" y="153381"/>
                  </a:lnTo>
                  <a:lnTo>
                    <a:pt x="2637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5" name="object 55"/>
            <p:cNvSpPr/>
            <p:nvPr/>
          </p:nvSpPr>
          <p:spPr>
            <a:xfrm>
              <a:off x="18812800" y="1006706"/>
              <a:ext cx="99089" cy="1960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6" name="object 56"/>
            <p:cNvSpPr/>
            <p:nvPr/>
          </p:nvSpPr>
          <p:spPr>
            <a:xfrm>
              <a:off x="18941836" y="1047817"/>
              <a:ext cx="131902" cy="1570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7" name="object 57"/>
            <p:cNvSpPr/>
            <p:nvPr/>
          </p:nvSpPr>
          <p:spPr>
            <a:xfrm>
              <a:off x="19098009" y="1006706"/>
              <a:ext cx="264311" cy="19814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xfrm>
            <a:off x="3192770" y="3124136"/>
            <a:ext cx="1986582" cy="65566"/>
          </a:xfrm>
          <a:prstGeom prst="rect">
            <a:avLst/>
          </a:prstGeom>
        </p:spPr>
        <p:txBody>
          <a:bodyPr vert="horz" wrap="square" lIns="0" tIns="6131" rIns="0" bIns="0" rtlCol="0" anchor="ctr">
            <a:spAutoFit/>
          </a:bodyPr>
          <a:lstStyle/>
          <a:p>
            <a:pPr marL="6132">
              <a:spcBef>
                <a:spcPts val="48"/>
              </a:spcBef>
            </a:pPr>
            <a:r>
              <a:rPr spc="80" dirty="0"/>
              <a:t>MAP </a:t>
            </a:r>
            <a:r>
              <a:rPr spc="19" dirty="0"/>
              <a:t>A </a:t>
            </a:r>
            <a:r>
              <a:rPr spc="70" dirty="0"/>
              <a:t>TREND </a:t>
            </a:r>
            <a:r>
              <a:rPr spc="22" dirty="0"/>
              <a:t>Ó </a:t>
            </a:r>
            <a:r>
              <a:rPr spc="27" dirty="0"/>
              <a:t>W </a:t>
            </a:r>
            <a:r>
              <a:rPr spc="48" dirty="0"/>
              <a:t>2022 </a:t>
            </a:r>
            <a:r>
              <a:rPr spc="-82" dirty="0"/>
              <a:t>©</a:t>
            </a:r>
            <a:r>
              <a:rPr spc="-39" dirty="0"/>
              <a:t> </a:t>
            </a:r>
            <a:r>
              <a:rPr spc="60" dirty="0"/>
              <a:t>INFUTURE.INSTITUTE</a:t>
            </a:r>
            <a:r>
              <a:rPr spc="-65" dirty="0"/>
              <a:t> 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xfrm>
            <a:off x="5400083" y="3125064"/>
            <a:ext cx="1324388" cy="63709"/>
          </a:xfrm>
          <a:prstGeom prst="rect">
            <a:avLst/>
          </a:prstGeom>
        </p:spPr>
        <p:txBody>
          <a:bodyPr vert="horz" wrap="square" lIns="0" tIns="4292" rIns="0" bIns="0" rtlCol="0" anchor="ctr">
            <a:spAutoFit/>
          </a:bodyPr>
          <a:lstStyle/>
          <a:p>
            <a:pPr marL="18395">
              <a:spcBef>
                <a:spcPts val="34"/>
              </a:spcBef>
            </a:pPr>
            <a:fld id="{81D60167-4931-47E6-BA6A-407CBD079E47}" type="slidenum">
              <a:rPr spc="-22" dirty="0"/>
              <a:pPr marL="18395">
                <a:spcBef>
                  <a:spcPts val="34"/>
                </a:spcBef>
              </a:pPr>
              <a:t>31</a:t>
            </a:fld>
            <a:endParaRPr spc="-22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4618" y="781121"/>
            <a:ext cx="2087137" cy="809819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89" dirty="0">
                <a:solidFill>
                  <a:srgbClr val="231F20"/>
                </a:solidFill>
                <a:latin typeface="Verdana"/>
                <a:cs typeface="Verdana"/>
              </a:rPr>
              <a:t>1.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Decentralizacja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Decentralizacja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trendem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głównie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technologicznym,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choć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widać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ją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również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innych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obszarach.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Jej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znaczenie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rośnie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wraz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rozwojem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takich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technologii,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chociażby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blockchain, internet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rzeczy,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upowszechnianiem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koncepcji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metawersum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rozwojem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internetu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kierunku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web 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3.0,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oczekiwaniami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młodszych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pokoleń.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Zgodnie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założeniami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inter-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net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jako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koncepcja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ma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wrócić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swoich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początków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459" spc="-9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większej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otwartości,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wolności,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oddany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być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ręce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wszystkich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użytkowników,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zarządzany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przez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kilka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największych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spółek</a:t>
            </a:r>
            <a:r>
              <a:rPr sz="459" spc="-9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technologicznych.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4618" y="1766407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2.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Kumulacja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technowładzy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Spółki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big-tech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określane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są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mianem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piątej władzy.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Mają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wpływ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legi- 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slację,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ekonomię,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innowacje.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Posiadając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dostęp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danych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użytkowni-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kach,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wpływają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tylko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globalne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procesy,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też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zachowania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spo-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łeczeństw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wybory</a:t>
            </a:r>
            <a:r>
              <a:rPr sz="459" spc="-10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jednostek.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4618" y="2393407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3.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Remote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drastycznie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przyspieszyła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przenoszenie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ich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aktywno-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ści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cyfrowego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459" spc="-1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dziś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normą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staje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się,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wszystkie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nasze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działania 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mogą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być i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są zdalne: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zdalna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medycyna,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zdalna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praca,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zdalne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spotkania,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zdalne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zakupy,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zdalna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rozrywka</a:t>
            </a:r>
            <a:r>
              <a:rPr sz="459" spc="-9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etc.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4618" y="3020416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4.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Dematerializacja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Intensywne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przenoszenie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cyfrowego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we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wszystkich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aspek-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tach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sprawia,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fizyczny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znika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(np.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znika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gotówka,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fizyczne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skle-  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py,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ludzie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biurach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etc),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zmienia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nasze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podejście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kwestii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wartości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produktu,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posiadania,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zakupu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użytkowania.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4618" y="3647416"/>
            <a:ext cx="2086831" cy="71934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5.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Metaekonomia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Analogicznie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bioekonomii.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Tu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rozwój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gospodarczy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związany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wprowa-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dzaniem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koncepcji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metawersum.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Metaekonomia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dotyczy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zarówno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roz-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woju gospodarki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wewnątrz cyfrowego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(posiadanie,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sprzedawanie,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własność,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koszty,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nieograniczony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wzrost,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nowe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waluty,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blockchain,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NFT), 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zmian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gospodarczych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fizycznym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skutek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wprowadzania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upowszechniania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nowych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związanych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budową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meta-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wersum.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4618" y="4543131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6.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Algorytmizacja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życia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Postępująca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algorytmizacja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sprawia,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człowiek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staje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produktem.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Sys- 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temy,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których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korzysta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narzędzia,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którymi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posługuje,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budują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zindywi-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dualizowane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katalogi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wiedzy,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potrzeb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motywacji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zachowań.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Wybory,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podejmowane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przez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użytkownika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internetu,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ogromnej mierze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opierają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rekomendacjach</a:t>
            </a:r>
            <a:r>
              <a:rPr sz="459" spc="-1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algorytmów.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4618" y="5259703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7.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Nierówności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cyfrowe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swoim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założeniu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pojęcie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zakłada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nierówności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związane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dostępem 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sieci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wykluczeniem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cyfrowym.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wciąż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około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40%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populacji  nie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ma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dostępu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internetu.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Rozwój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metawersum,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nad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pracu- 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ją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obecnie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największe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bigtechy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może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stać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czynnikiem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pogłębiającym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nierówności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cyfrowe.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4618" y="5976271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8.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Haktywizm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Przenoszenie</a:t>
            </a:r>
            <a:r>
              <a:rPr sz="459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online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sprawia,</a:t>
            </a:r>
            <a:r>
              <a:rPr sz="459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aktywizm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zyskuje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nowy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wymiar.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Haktywizmem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określane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działania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hakerskie,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polegają 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włamaniach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sieci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lub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baz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danych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po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to,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by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ujawnić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informacje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temat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łamania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praw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człowieka.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9947" y="781121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9.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Dobrostan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psychiczny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Trend,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którego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założeniem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osiągnięcie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społeczeństwie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tzw.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men-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tal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wellbeingu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(dobrostanu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psychicznego).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Obejmuje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wszystkie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działania  związane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szeroko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pojętą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kategorią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zdrowia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psychicznego prowadzone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zarówno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online,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offline.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jego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zakres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wchodzą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również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takie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kwestie 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digital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wellbeing</a:t>
            </a:r>
            <a:r>
              <a:rPr sz="459" spc="-12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digital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detox.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9947" y="1497692"/>
            <a:ext cx="2086831" cy="628872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10.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Prywatność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11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rosnącej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liczby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danych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śladów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naszej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działalności 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zacho-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wań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sieci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walka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prywatność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staje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ważnym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wyzwaniem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współcze-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sności,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cyberbezpieczeństwo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kluczowym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tematem.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Zagraża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nam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tylko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kradzież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poufnych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danych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osobowych,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utrata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prywatności 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innej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formie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(np.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danych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pochodzących z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domów, samochodów,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na-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wet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ubrań).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9947" y="2303836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101" dirty="0">
                <a:solidFill>
                  <a:srgbClr val="231F20"/>
                </a:solidFill>
                <a:latin typeface="Verdana"/>
                <a:cs typeface="Verdana"/>
              </a:rPr>
              <a:t>11.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ReCity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COVID-19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zredefiniowała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miasta.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Transformację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przechodzą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miejskie usługi,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transport,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miejsca pracy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przestrzenie wspólne.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Wy-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zwaniem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reorganizacja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miast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tak,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aby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utrzymać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wysoką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jakość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mieszkańców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jednoczesnym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zapewnieniu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ich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bezpieczeństwa.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9947" y="2930845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12.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Wielozmysłowość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COVID-19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lockdowny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sprawiły,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społeczeństwo zaczęło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od- 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czuwać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jeszcze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większą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potrzebę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doświadczeń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fizycznych.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Wraz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koniecz-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nością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obcowania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sobą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cyfrowym,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widoczna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staje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potrzeba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doświadczania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świata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wszystkimi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zmysłami.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9947" y="3557845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70" dirty="0">
                <a:solidFill>
                  <a:srgbClr val="231F20"/>
                </a:solidFill>
                <a:latin typeface="Verdana"/>
                <a:cs typeface="Verdana"/>
              </a:rPr>
              <a:t>13.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Zrobotyzowane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życie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trend,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który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odnosi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wykorzystywania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automatyzacji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robotów 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większym stopniu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różnych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obszarach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społeczno-gospo-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darczego,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przemysłu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po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pomoc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opiece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nad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starszymi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osobami,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edu-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kację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etc.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9947" y="4184845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14.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Gigałączność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Gigałączność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rozumiana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obecnie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jako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wdrażanie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technologii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mobilnej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piątej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generacji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(a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przyszłości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szóstej),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cechują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brak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opóźnień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dużo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większa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przepustowość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sieci.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Nowe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generacje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technologii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mo-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bilnej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staną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czynnikami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stymulującymi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rozwój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wielu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obszarów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ludzkie- 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go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9947" y="4901417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15.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A-Commerce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A-Commerce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(Anywhere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Commerce)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odnosi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wszechobecnej  dostępności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możliwości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zakupu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produktu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lub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usługi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dowolnym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mo-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mencie.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Nieograniczony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dostęp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produktów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usług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zmienia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przyzwy-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czajenia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niektórych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grup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konsumentów,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jednocześnie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zmuszając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firmy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modelu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sprzedaży.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9947" y="5617989"/>
            <a:ext cx="2086831" cy="357451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16.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Smart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życie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nawiązujący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wykorzystania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technologii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budowaniu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niezależ-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ności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większych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systemów.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Widoczne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są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działania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mające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celu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bar-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dziej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inteligentne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zarządzenie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zasobami,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wodą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energią.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9947" y="6155421"/>
            <a:ext cx="2086831" cy="26697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>
              <a:spcBef>
                <a:spcPts val="200"/>
              </a:spcBef>
            </a:pPr>
            <a:r>
              <a:rPr sz="459" spc="-84" dirty="0">
                <a:solidFill>
                  <a:srgbClr val="231F20"/>
                </a:solidFill>
                <a:latin typeface="Verdana"/>
                <a:cs typeface="Verdana"/>
              </a:rPr>
              <a:t>17.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Niewidzialne</a:t>
            </a:r>
            <a:r>
              <a:rPr sz="459" spc="-9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technologie</a:t>
            </a:r>
            <a:endParaRPr sz="459">
              <a:latin typeface="Verdana"/>
              <a:cs typeface="Verdana"/>
            </a:endParaRPr>
          </a:p>
          <a:p>
            <a:pPr marL="6132" marR="2453">
              <a:lnSpc>
                <a:spcPct val="128099"/>
              </a:lnSpc>
            </a:pP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Niewidzialne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technologie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trend,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ramach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którego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technologia,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wpisując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codzienne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życie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człowieka,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staje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dla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niego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prawie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niedostrzegalna.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5253" y="781121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18.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Wojna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9" dirty="0">
                <a:solidFill>
                  <a:srgbClr val="231F20"/>
                </a:solidFill>
                <a:latin typeface="Verdana"/>
                <a:cs typeface="Verdana"/>
              </a:rPr>
              <a:t>wpływów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Wzajemne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skomplikowane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stosunki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między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dwiema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potę-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gami,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USA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Chinami,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mają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wpływ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resztę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świata.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Napięcia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ekonomiczne,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ideologiczne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rywalizacja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wpływy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patenty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staje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poważna.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05253" y="1408121"/>
            <a:ext cx="2086831" cy="628872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19.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Bioekonomia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Jako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biologię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syntetyczną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można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porównać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internetu.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Po- 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dobnie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internet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biologia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syntetyczna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wpłynie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intensywny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szeroki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rozwój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ogromnej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liczby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branż.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Choć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aktualnie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biologia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syntetyczna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re-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latywnie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niewielkim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obszarem,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jej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wpływ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gospodarkę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będzie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ogrom-  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ny.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Stąd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koncepcja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bioekonomii,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której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wartość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już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dziś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szacuje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się,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tylko 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USA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może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stanowić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wartość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prawie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8%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PKB.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5253" y="2214264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20.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Człowiek+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Człowiek+</a:t>
            </a:r>
            <a:r>
              <a:rPr sz="459" spc="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dotyczy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rozwoju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obszarów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rozwiązań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związanych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usprawnianiem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człowieka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pomocy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technologii.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Rozwijająca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nie-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ustannie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inżynieria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genetyczna czy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inżynieria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tkankowa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ma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pomóc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przezwyciężać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liczne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ludzkie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ograniczenia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eliminować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choroby.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5253" y="2841273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21.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Sickcare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healthcare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Doświadczamy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paradygmatu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obszarze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zdrowia.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podejścia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reaktywnego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(leczenia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chorób)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przechodzimy 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podejście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prewencyjne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(utrzymywanie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zdrowia,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przeciwdziałanie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zapobieganie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chorobom,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na-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wet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poziomie</a:t>
            </a:r>
            <a:r>
              <a:rPr sz="459" spc="-10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genetycznym).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05253" y="3468273"/>
            <a:ext cx="2086831" cy="628872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22.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Przerwane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łańcuchy</a:t>
            </a:r>
            <a:r>
              <a:rPr sz="459" spc="-12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dostaw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miała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ogromny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wpływ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przerwane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łańcuchy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dostaw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tym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samym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negatywne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konsekwencje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dla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produkcji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handlu.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krótkiej per-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spektywie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sytuacja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przekłada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braki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zaopatrzeniu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rosnące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ceny, 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dłuższej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zwrot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kierunku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hiperlokalności,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trendowi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określanemu 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jako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resilience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(odporność)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większą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tendencję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kierunku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rozwoju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go-  spodarek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krajowych.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05253" y="4274417"/>
            <a:ext cx="2087137" cy="1262186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23.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Kryzys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surowcowy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zaczyna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brakować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podstawowych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surowców.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Mierzymy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dziś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niedoborem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słodkiej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wody,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metali,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minerałów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innych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naturalnych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ma-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teriałów,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tym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żywicy,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drewna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pigmentów.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Kryzys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surowcowy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zwią-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zany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oczywiście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zmianami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klimatu,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rosnącą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populacją,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gospodarką  opartą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ciągłym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wzroście,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wzrostem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cen,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utrudnienia- 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mi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transporcie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długim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oczekiwaniem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wynikającym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zamknięciem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fabryk.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2020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roku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Komisja Europejska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zidentyfikowała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30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krytycznych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surowców 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(tj.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takich,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mają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ogromne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znaczenie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dla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gospodarki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UE, </a:t>
            </a:r>
            <a:r>
              <a:rPr sz="459" spc="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jednocześnie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ich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podaż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niska).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Od </a:t>
            </a:r>
            <a:r>
              <a:rPr sz="459" spc="-72" dirty="0">
                <a:solidFill>
                  <a:srgbClr val="231F20"/>
                </a:solidFill>
                <a:latin typeface="Verdana"/>
                <a:cs typeface="Verdana"/>
              </a:rPr>
              <a:t>2011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roku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kiedy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po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raz</a:t>
            </a:r>
            <a:r>
              <a:rPr sz="459" spc="-8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pierwszy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zidentyfikowano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krytyczne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surowce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dla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gospodarki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UE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459" spc="-8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liczba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wzrosła 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ponad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dwukrotnie.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Jednocześnie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trzeba pamiętać, że aktualnie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jednym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głównych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dostawców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krytycznych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surowców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dla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Europy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są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Chiny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(do-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starczają 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10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30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zidentyfikowanych</a:t>
            </a:r>
            <a:r>
              <a:rPr sz="459" spc="-1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surowców).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05253" y="5707560"/>
            <a:ext cx="2086831" cy="628872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24.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Migracje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Różne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czynniki 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(m.in.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klimatu,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kryzysy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gospodarcze 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polityczne)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zmuszają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miliony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 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migracji.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Tylko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liczbę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potencjalnych 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uchodźców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klimatycznych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2050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roku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szacuje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250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milionów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osób.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Sytuacja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wymaga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strategicznego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wieloaspektowego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zaadresowania,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poziomie współpracy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lokalnej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międzynarodowej, 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tylko doraź-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nych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działań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obliczu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nawarstwiających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kryzysów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uchodźczych.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10619" y="781121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25.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Utrata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bioróżnorodności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Naukowcy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alarmują,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jesteśmy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etapie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szóstego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masowego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wymie-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rania gatunków.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Szacuje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się,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około </a:t>
            </a:r>
            <a:r>
              <a:rPr sz="459" spc="-126" dirty="0">
                <a:solidFill>
                  <a:srgbClr val="231F20"/>
                </a:solidFill>
                <a:latin typeface="Verdana"/>
                <a:cs typeface="Verdana"/>
              </a:rPr>
              <a:t>1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miliona gatunków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stoi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obliczu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wyginięcia.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Niszczenie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bioróżnorodności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planety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wyniku działalności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człowieka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stwarza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ogromne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ryzyko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tylko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gospodarcze,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spo-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łeczne, klimatyczne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8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zdrowotne.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10619" y="1497692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26.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Rezyliencja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Pandemia,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kryzysy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klimatyczny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gospodarczy,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wyzwania,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mierzymy,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kultura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nanosekundy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częste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wymuszają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społeczeń-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stwach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szybką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adaptację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zmieniającego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świata.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Rezyliencja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staje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jedną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najistotniejszych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kompetencji</a:t>
            </a:r>
            <a:r>
              <a:rPr sz="459" spc="-11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przyszłości.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10620" y="2124693"/>
            <a:ext cx="2087137" cy="628872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27.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Czysta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energia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Rosnąca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świadomość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energetyczna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lobbing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ekologiczny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sprawiają,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zainteresowanie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zielonymi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źródłami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energii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stale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wzrasta.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Długofalowym  celem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przejście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gospodarkę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nisko-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bądź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zeroemisyjną,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co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pociąga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sobą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prawne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poziomie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administracyjnym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konieczność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do-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stosowania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poszczególnych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krajów,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biznesów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innych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graczy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nowej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rzeczywistości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prawnej.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10619" y="2930845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28.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Transport</a:t>
            </a:r>
            <a:r>
              <a:rPr sz="459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autonomiczny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Wdrażanie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autonomicznego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transportu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(indywidualnego,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pasażerskiego,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towarowego)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wpłynie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funkcjonowanie miast czy utrzymanie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bezpie-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czeństwa.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COVID-19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przyczyniła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wstrzymania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prac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nad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wdrażaniem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autonomicznego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transportu,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ograniczono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testy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inwestycje.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10619" y="3557845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29.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Świadomy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konsumpcjonizm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Świadomy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konsumpcjonizm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trend,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który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nawiązuje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rosnącej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świado-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mości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konsumentów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odpowiedzialnego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tworzenia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produktów</a:t>
            </a:r>
            <a:r>
              <a:rPr sz="459" spc="-8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przez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marki.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Wpisują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niego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również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aktywności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mające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celu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przeciw-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działanie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postępującemu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konsumpcjonizmowi.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10619" y="4184845"/>
            <a:ext cx="2086831" cy="357451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30.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Gospodarka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obiegu</a:t>
            </a:r>
            <a:r>
              <a:rPr sz="459" spc="-12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zamkniętego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ten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zakłada,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wartość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produktów,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materiałów 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zasobów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ma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być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utrzymywana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gospodarce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długo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możliwe,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by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efekcie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ogra-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niczyć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wytwarzanie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odpadów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minimum.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10619" y="4722274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31.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Neoplastik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środowiskowy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zwracający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uwagę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nadmierne</a:t>
            </a:r>
            <a:r>
              <a:rPr sz="459" spc="-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wykorzystanie pla-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stiku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(zwłaszcza jednorazowego) oraz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szukanie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równie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wytrzymałych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tanich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alternatyw 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np.: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żywych organizmów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(w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tym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grzybów,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bak-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terii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glonów),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odpadków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procesu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produkcji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żywności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zupełnie  nowych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materiałów.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10619" y="5438846"/>
            <a:ext cx="2086831" cy="71934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32.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Samowystarczalność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związane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nią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przerwane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łańcuchy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dostaw,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kryzys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su-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rowcowy,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klimatyczne,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przechodzenie na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gospodarkę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obiegu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za-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mkniętego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sprawiły,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coraz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wyraźniejszy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staje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określany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jako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samowystarczalność.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Zakłada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on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autonomię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to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wielu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poziomach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(produkcji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żywności,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energii,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wody)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poszczególnych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jednostek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(miast,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organizacji,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fabryk,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indywidualnych gospodarstw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domowych,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budynków  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etc.).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94618" y="359809"/>
            <a:ext cx="1085569" cy="134055"/>
          </a:xfrm>
          <a:prstGeom prst="rect">
            <a:avLst/>
          </a:prstGeom>
        </p:spPr>
        <p:txBody>
          <a:bodyPr vert="horz" wrap="square" lIns="0" tIns="7664" rIns="0" bIns="0" rtlCol="0">
            <a:spAutoFit/>
          </a:bodyPr>
          <a:lstStyle/>
          <a:p>
            <a:pPr marL="6132">
              <a:spcBef>
                <a:spcPts val="60"/>
              </a:spcBef>
            </a:pPr>
            <a:r>
              <a:rPr sz="821" spc="80" dirty="0">
                <a:solidFill>
                  <a:srgbClr val="231F20"/>
                </a:solidFill>
                <a:latin typeface="Verdana"/>
                <a:cs typeface="Verdana"/>
              </a:rPr>
              <a:t>OPISY</a:t>
            </a:r>
            <a:r>
              <a:rPr sz="821" spc="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21" spc="111" dirty="0">
                <a:solidFill>
                  <a:srgbClr val="231F20"/>
                </a:solidFill>
                <a:latin typeface="Verdana"/>
                <a:cs typeface="Verdana"/>
              </a:rPr>
              <a:t>TRENDÓW</a:t>
            </a:r>
            <a:endParaRPr sz="821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667965" y="332880"/>
            <a:ext cx="25138" cy="25138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771" y="0"/>
                </a:moveTo>
                <a:lnTo>
                  <a:pt x="15536" y="2002"/>
                </a:lnTo>
                <a:lnTo>
                  <a:pt x="7367" y="7511"/>
                </a:lnTo>
                <a:lnTo>
                  <a:pt x="1957" y="15782"/>
                </a:lnTo>
                <a:lnTo>
                  <a:pt x="0" y="26066"/>
                </a:lnTo>
                <a:lnTo>
                  <a:pt x="1957" y="36309"/>
                </a:lnTo>
                <a:lnTo>
                  <a:pt x="7367" y="44477"/>
                </a:lnTo>
                <a:lnTo>
                  <a:pt x="15536" y="49883"/>
                </a:lnTo>
                <a:lnTo>
                  <a:pt x="25771" y="51838"/>
                </a:lnTo>
                <a:lnTo>
                  <a:pt x="36054" y="49883"/>
                </a:lnTo>
                <a:lnTo>
                  <a:pt x="44327" y="44477"/>
                </a:lnTo>
                <a:lnTo>
                  <a:pt x="49842" y="36309"/>
                </a:lnTo>
                <a:lnTo>
                  <a:pt x="51846" y="26066"/>
                </a:lnTo>
                <a:lnTo>
                  <a:pt x="49842" y="15782"/>
                </a:lnTo>
                <a:lnTo>
                  <a:pt x="44327" y="7511"/>
                </a:lnTo>
                <a:lnTo>
                  <a:pt x="36054" y="2002"/>
                </a:lnTo>
                <a:lnTo>
                  <a:pt x="257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36" name="object 36"/>
          <p:cNvSpPr/>
          <p:nvPr/>
        </p:nvSpPr>
        <p:spPr>
          <a:xfrm>
            <a:off x="9668550" y="473996"/>
            <a:ext cx="20234" cy="2023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46" y="0"/>
                </a:moveTo>
                <a:lnTo>
                  <a:pt x="12676" y="1620"/>
                </a:lnTo>
                <a:lnTo>
                  <a:pt x="6056" y="6060"/>
                </a:lnTo>
                <a:lnTo>
                  <a:pt x="1619" y="12683"/>
                </a:lnTo>
                <a:lnTo>
                  <a:pt x="0" y="20855"/>
                </a:lnTo>
                <a:lnTo>
                  <a:pt x="1619" y="29025"/>
                </a:lnTo>
                <a:lnTo>
                  <a:pt x="6056" y="35645"/>
                </a:lnTo>
                <a:lnTo>
                  <a:pt x="12676" y="40082"/>
                </a:lnTo>
                <a:lnTo>
                  <a:pt x="20846" y="41701"/>
                </a:lnTo>
                <a:lnTo>
                  <a:pt x="29029" y="40082"/>
                </a:lnTo>
                <a:lnTo>
                  <a:pt x="35660" y="35645"/>
                </a:lnTo>
                <a:lnTo>
                  <a:pt x="40104" y="29025"/>
                </a:lnTo>
                <a:lnTo>
                  <a:pt x="41727" y="20855"/>
                </a:lnTo>
                <a:lnTo>
                  <a:pt x="40104" y="12683"/>
                </a:lnTo>
                <a:lnTo>
                  <a:pt x="35660" y="6060"/>
                </a:lnTo>
                <a:lnTo>
                  <a:pt x="29029" y="1620"/>
                </a:lnTo>
                <a:lnTo>
                  <a:pt x="20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37" name="object 37"/>
          <p:cNvSpPr/>
          <p:nvPr/>
        </p:nvSpPr>
        <p:spPr>
          <a:xfrm>
            <a:off x="9917221" y="473996"/>
            <a:ext cx="20234" cy="2023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72" y="0"/>
                </a:moveTo>
                <a:lnTo>
                  <a:pt x="12690" y="1620"/>
                </a:lnTo>
                <a:lnTo>
                  <a:pt x="6062" y="6060"/>
                </a:lnTo>
                <a:lnTo>
                  <a:pt x="1621" y="12683"/>
                </a:lnTo>
                <a:lnTo>
                  <a:pt x="0" y="20855"/>
                </a:lnTo>
                <a:lnTo>
                  <a:pt x="1621" y="29025"/>
                </a:lnTo>
                <a:lnTo>
                  <a:pt x="6062" y="35645"/>
                </a:lnTo>
                <a:lnTo>
                  <a:pt x="12690" y="40082"/>
                </a:lnTo>
                <a:lnTo>
                  <a:pt x="20872" y="41701"/>
                </a:lnTo>
                <a:lnTo>
                  <a:pt x="29050" y="40082"/>
                </a:lnTo>
                <a:lnTo>
                  <a:pt x="35673" y="35645"/>
                </a:lnTo>
                <a:lnTo>
                  <a:pt x="40108" y="29025"/>
                </a:lnTo>
                <a:lnTo>
                  <a:pt x="41727" y="20855"/>
                </a:lnTo>
                <a:lnTo>
                  <a:pt x="40108" y="12683"/>
                </a:lnTo>
                <a:lnTo>
                  <a:pt x="35673" y="6060"/>
                </a:lnTo>
                <a:lnTo>
                  <a:pt x="29050" y="1620"/>
                </a:lnTo>
                <a:lnTo>
                  <a:pt x="208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38" name="object 38"/>
          <p:cNvGrpSpPr/>
          <p:nvPr/>
        </p:nvGrpSpPr>
        <p:grpSpPr>
          <a:xfrm>
            <a:off x="10046742" y="334818"/>
            <a:ext cx="544777" cy="107300"/>
            <a:chOff x="18235206" y="693507"/>
            <a:chExt cx="1128395" cy="222250"/>
          </a:xfrm>
        </p:grpSpPr>
        <p:sp>
          <p:nvSpPr>
            <p:cNvPr id="39" name="object 39"/>
            <p:cNvSpPr/>
            <p:nvPr/>
          </p:nvSpPr>
          <p:spPr>
            <a:xfrm>
              <a:off x="18235206" y="758249"/>
              <a:ext cx="40640" cy="153670"/>
            </a:xfrm>
            <a:custGeom>
              <a:avLst/>
              <a:gdLst/>
              <a:ahLst/>
              <a:cxnLst/>
              <a:rect l="l" t="t" r="r" b="b"/>
              <a:pathLst>
                <a:path w="40640" h="153669">
                  <a:moveTo>
                    <a:pt x="40504" y="0"/>
                  </a:moveTo>
                  <a:lnTo>
                    <a:pt x="0" y="0"/>
                  </a:lnTo>
                  <a:lnTo>
                    <a:pt x="0" y="153373"/>
                  </a:lnTo>
                  <a:lnTo>
                    <a:pt x="40504" y="153373"/>
                  </a:lnTo>
                  <a:lnTo>
                    <a:pt x="4050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314418" y="754513"/>
              <a:ext cx="143270" cy="1570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481766" y="693507"/>
              <a:ext cx="116571" cy="2181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19420" y="758223"/>
              <a:ext cx="141111" cy="1570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8782474" y="717112"/>
              <a:ext cx="107379" cy="196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8917776" y="758223"/>
              <a:ext cx="141120" cy="1570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5" name="object 45"/>
            <p:cNvSpPr/>
            <p:nvPr/>
          </p:nvSpPr>
          <p:spPr>
            <a:xfrm>
              <a:off x="19096896" y="754513"/>
              <a:ext cx="266141" cy="1607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sp>
        <p:nvSpPr>
          <p:cNvPr id="46" name="object 46"/>
          <p:cNvSpPr/>
          <p:nvPr/>
        </p:nvSpPr>
        <p:spPr>
          <a:xfrm>
            <a:off x="10048220" y="505883"/>
            <a:ext cx="12876" cy="74190"/>
          </a:xfrm>
          <a:custGeom>
            <a:avLst/>
            <a:gdLst/>
            <a:ahLst/>
            <a:cxnLst/>
            <a:rect l="l" t="t" r="r" b="b"/>
            <a:pathLst>
              <a:path w="26669" h="153669">
                <a:moveTo>
                  <a:pt x="26395" y="0"/>
                </a:moveTo>
                <a:lnTo>
                  <a:pt x="0" y="0"/>
                </a:lnTo>
                <a:lnTo>
                  <a:pt x="0" y="153381"/>
                </a:lnTo>
                <a:lnTo>
                  <a:pt x="26395" y="153381"/>
                </a:lnTo>
                <a:lnTo>
                  <a:pt x="26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47" name="object 47"/>
          <p:cNvGrpSpPr/>
          <p:nvPr/>
        </p:nvGrpSpPr>
        <p:grpSpPr>
          <a:xfrm>
            <a:off x="10082509" y="486027"/>
            <a:ext cx="508602" cy="95957"/>
            <a:chOff x="18309291" y="1006706"/>
            <a:chExt cx="1053465" cy="198755"/>
          </a:xfrm>
        </p:grpSpPr>
        <p:sp>
          <p:nvSpPr>
            <p:cNvPr id="48" name="object 48"/>
            <p:cNvSpPr/>
            <p:nvPr/>
          </p:nvSpPr>
          <p:spPr>
            <a:xfrm>
              <a:off x="18309291" y="1044107"/>
              <a:ext cx="134053" cy="1570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9" name="object 49"/>
            <p:cNvSpPr/>
            <p:nvPr/>
          </p:nvSpPr>
          <p:spPr>
            <a:xfrm>
              <a:off x="18471595" y="1006706"/>
              <a:ext cx="243051" cy="1981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0" name="object 50"/>
            <p:cNvSpPr/>
            <p:nvPr/>
          </p:nvSpPr>
          <p:spPr>
            <a:xfrm>
              <a:off x="18753305" y="1047834"/>
              <a:ext cx="26670" cy="153670"/>
            </a:xfrm>
            <a:custGeom>
              <a:avLst/>
              <a:gdLst/>
              <a:ahLst/>
              <a:cxnLst/>
              <a:rect l="l" t="t" r="r" b="b"/>
              <a:pathLst>
                <a:path w="26669" h="153669">
                  <a:moveTo>
                    <a:pt x="26370" y="0"/>
                  </a:moveTo>
                  <a:lnTo>
                    <a:pt x="0" y="0"/>
                  </a:lnTo>
                  <a:lnTo>
                    <a:pt x="0" y="153381"/>
                  </a:lnTo>
                  <a:lnTo>
                    <a:pt x="26370" y="153381"/>
                  </a:lnTo>
                  <a:lnTo>
                    <a:pt x="2637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1" name="object 51"/>
            <p:cNvSpPr/>
            <p:nvPr/>
          </p:nvSpPr>
          <p:spPr>
            <a:xfrm>
              <a:off x="18812800" y="1006706"/>
              <a:ext cx="99089" cy="1960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2" name="object 52"/>
            <p:cNvSpPr/>
            <p:nvPr/>
          </p:nvSpPr>
          <p:spPr>
            <a:xfrm>
              <a:off x="18941836" y="1047817"/>
              <a:ext cx="131902" cy="1570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3" name="object 53"/>
            <p:cNvSpPr/>
            <p:nvPr/>
          </p:nvSpPr>
          <p:spPr>
            <a:xfrm>
              <a:off x="19098009" y="1006706"/>
              <a:ext cx="264311" cy="19814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3192770" y="3124136"/>
            <a:ext cx="1986582" cy="65566"/>
          </a:xfrm>
          <a:prstGeom prst="rect">
            <a:avLst/>
          </a:prstGeom>
        </p:spPr>
        <p:txBody>
          <a:bodyPr vert="horz" wrap="square" lIns="0" tIns="6131" rIns="0" bIns="0" rtlCol="0" anchor="ctr">
            <a:spAutoFit/>
          </a:bodyPr>
          <a:lstStyle/>
          <a:p>
            <a:pPr marL="6132">
              <a:spcBef>
                <a:spcPts val="48"/>
              </a:spcBef>
            </a:pPr>
            <a:r>
              <a:rPr spc="80" dirty="0"/>
              <a:t>MAP </a:t>
            </a:r>
            <a:r>
              <a:rPr spc="19" dirty="0"/>
              <a:t>A </a:t>
            </a:r>
            <a:r>
              <a:rPr spc="70" dirty="0"/>
              <a:t>TREND </a:t>
            </a:r>
            <a:r>
              <a:rPr spc="22" dirty="0"/>
              <a:t>Ó </a:t>
            </a:r>
            <a:r>
              <a:rPr spc="27" dirty="0"/>
              <a:t>W </a:t>
            </a:r>
            <a:r>
              <a:rPr spc="48" dirty="0"/>
              <a:t>2022 </a:t>
            </a:r>
            <a:r>
              <a:rPr spc="-82" dirty="0"/>
              <a:t>©</a:t>
            </a:r>
            <a:r>
              <a:rPr spc="-39" dirty="0"/>
              <a:t> </a:t>
            </a:r>
            <a:r>
              <a:rPr spc="60" dirty="0"/>
              <a:t>INFUTURE.INSTITUTE</a:t>
            </a:r>
            <a:r>
              <a:rPr spc="-65" dirty="0"/>
              <a:t> 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xfrm>
            <a:off x="5400083" y="3125064"/>
            <a:ext cx="1324388" cy="63709"/>
          </a:xfrm>
          <a:prstGeom prst="rect">
            <a:avLst/>
          </a:prstGeom>
        </p:spPr>
        <p:txBody>
          <a:bodyPr vert="horz" wrap="square" lIns="0" tIns="4292" rIns="0" bIns="0" rtlCol="0" anchor="ctr">
            <a:spAutoFit/>
          </a:bodyPr>
          <a:lstStyle/>
          <a:p>
            <a:pPr marL="18395">
              <a:spcBef>
                <a:spcPts val="34"/>
              </a:spcBef>
            </a:pPr>
            <a:fld id="{81D60167-4931-47E6-BA6A-407CBD079E47}" type="slidenum">
              <a:rPr spc="-22" dirty="0"/>
              <a:pPr marL="18395">
                <a:spcBef>
                  <a:spcPts val="34"/>
                </a:spcBef>
              </a:pPr>
              <a:t>32</a:t>
            </a:fld>
            <a:endParaRPr spc="-22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4618" y="781121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33.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Hiperlokalność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Lokalność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synonimem tego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co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ważne,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wartościowe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 auten-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tyczne.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Wsparcie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dla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lokalnych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przedsiębiorców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wszechne.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drugiej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strony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firmy,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aby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niwelować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ryzyko,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większym  stopniu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bazują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lokalnych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łańcuchach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dostaw.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4618" y="1318549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34.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Gospodarka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społeczna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Narastające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konflikty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rozwarstwienie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społeczne,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środowiskowe,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takie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wydarzenia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pandemia,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generują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wyraźniejszą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potrzebę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poszukiwania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wdrażania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rozwiązań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zbudowanych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empatii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współod-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czuwaniu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wzrost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znaczenia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ekonomii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społecznej.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Konsumenci</a:t>
            </a:r>
            <a:r>
              <a:rPr sz="459" spc="-8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ocze- 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kują,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aby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firmy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były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uczciwe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miały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pozytywny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wpływ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społeczny.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4618" y="2035121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35.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Konwergencja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usług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Idea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konwergencji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łączenia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produktów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usług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współprac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wielu,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cza-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sami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zaskakujących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podmiotów, nie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nowa,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zaczyna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nabierać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roz-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pędu.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ten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wskazuje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multifunkcjonalność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tak,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aby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odpo-  wiedzieć</a:t>
            </a:r>
            <a:r>
              <a:rPr sz="459" spc="-12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najwięcej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potrzeb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konsumentów.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4618" y="2662114"/>
            <a:ext cx="2087137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36.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Osamotnienie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  <a:spcBef>
                <a:spcPts val="2"/>
              </a:spcBef>
            </a:pP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Izolacja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społeczna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samotność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wpływają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zdrowie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(nie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tylko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psychiczne,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fizyczne),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generując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poważne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konsekwencje,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tak-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ekonomiczne.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Walka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skutkami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spowodowanymi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brakiem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kontaktów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międzyludzkich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istotna,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szczególnie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czasie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pandemii.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4618" y="3289131"/>
            <a:ext cx="2087137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37.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Polaryzacja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ten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wskazuje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pogłębianie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silnych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różnic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postawach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oby-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wateli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dotyczących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ważnych kwestii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społeczno-gospodarczych.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Dyskurs </a:t>
            </a:r>
            <a:r>
              <a:rPr sz="459" spc="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publiczny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wzajemne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zrozumienie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utrudniają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m.in.: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deepfake’i,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fake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newsy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algorytmy,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wybiórczo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prezentują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nam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informacje.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4618" y="3916131"/>
            <a:ext cx="2086831" cy="990766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38.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Rozczarowanie</a:t>
            </a:r>
            <a:r>
              <a:rPr sz="459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demokracją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badań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prowadzonych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przez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Cambridge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University’s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Centre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for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Fu-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ture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Democracy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wynika,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2005</a:t>
            </a:r>
            <a:r>
              <a:rPr sz="459" spc="-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roku systematycznie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rośnie nieza-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dowolenie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demokracji,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zwłaszcza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krajach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rozwiniętych.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2020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roku  wskaźnik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ten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osiągnął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najwyższą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wartość </a:t>
            </a: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aż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58%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respondentów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bada-  nych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11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77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krajach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demokratycznych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wskazało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swoje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rozczaro-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wanie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formą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ustroju.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połączeniu z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takimi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kwestiami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narastająca  polaryzacja,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fragmentaryzacja,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wzrastający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poziom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braku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zaufania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(w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spo-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łeczeństwie,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 też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rządów,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mediów,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nauki),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niepokoje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społeczne,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ro-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snąca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rola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spółek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technologicznych, czy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zmiany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geopolityczne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wy-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raźniej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rysują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pytania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przyszłość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demokracji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ogóle.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4618" y="5080560"/>
            <a:ext cx="2087137" cy="71934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39.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Utrata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samosterowalności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skutek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postępującej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technologizacji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algorytmizacji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człowiek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traci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poczucie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wolności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samosterowalności.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Decyzje,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które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podejmuje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wybo-  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ry,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których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dokonuje,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opierają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bowiem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ogromnej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mierze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działaniu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algorytmów. Często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zresztą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dana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osoba nie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ma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świadomości,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bardzo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spółki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technologiczne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sterują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jej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zachowaniem.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poczucia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utraty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kontro-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li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własnym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życiem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dochodzą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czynniki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społeczne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geopolityczne,  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nastroje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popandemiczne.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4618" y="5976271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40.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Siła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sprzeciwu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związku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pogłębiającymi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nierównościami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nasileniem 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skrajnych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poglądów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wyraźne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stają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napięcia i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niepokoje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społeczne.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Manifestacje,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protesty,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bunty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są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wyrazem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sprzeciwu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wobec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za-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stanego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porządku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rzeczy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sposobem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prezentowania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poglądów.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9947" y="781121"/>
            <a:ext cx="2086831" cy="53839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72" dirty="0">
                <a:solidFill>
                  <a:srgbClr val="231F20"/>
                </a:solidFill>
                <a:latin typeface="Verdana"/>
                <a:cs typeface="Verdana"/>
              </a:rPr>
              <a:t>41.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Antynauka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Dezinformacja, fake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newsy,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rozprzestrzenianie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umacnianie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teorii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spi- 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skowych,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wreszcie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sceptyczne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podejście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wobec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nauki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metod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naukowych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sprawia,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rośnie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popularność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koncepcji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nazywanej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antynauką.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Nauka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przestaje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być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obiektywną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dziedziną, które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buduje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uniwersalne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podstawy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funkcjonowania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społeczeństwie.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9947" y="1497692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42.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Antytech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Antytech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postawa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silnego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sprzeciwu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wobec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dużych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firm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technologicz-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nych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ich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negatywnego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wpływu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funkcjonowanie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jednostek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społe-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czeństw.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Wiąże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nią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bardziej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świadome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korzystanie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technologii 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lub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rezygnacja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jej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nadmiernej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obecności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codziennym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życiu.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9947" y="2124693"/>
            <a:ext cx="2086831" cy="357451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43.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Transparentność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wskazujący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rosnącą rolę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transparentności,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przejrzystości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auten-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tyczności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wielu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obszarach naszego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życia (zarówno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zawodowego,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prywatnego).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9947" y="2662113"/>
            <a:ext cx="2086831" cy="26697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>
              <a:spcBef>
                <a:spcPts val="200"/>
              </a:spcBef>
            </a:pP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44.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Inkluzywność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12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różnorodność</a:t>
            </a:r>
            <a:endParaRPr sz="459">
              <a:latin typeface="Verdana"/>
              <a:cs typeface="Verdana"/>
            </a:endParaRPr>
          </a:p>
          <a:p>
            <a:pPr marL="6132" marR="2453">
              <a:lnSpc>
                <a:spcPct val="128099"/>
              </a:lnSpc>
              <a:spcBef>
                <a:spcPts val="2"/>
              </a:spcBef>
            </a:pP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Inkluzywność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różnorodność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trend,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który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wskazuje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rosnącą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potrzebę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otwartości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wszystkie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grupy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społeczne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wspieranie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ich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aktywności.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9947" y="3109987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45.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Being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Good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Trend,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według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którego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marki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podejmują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działania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kierunku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wzięcia</a:t>
            </a:r>
            <a:r>
              <a:rPr sz="459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od-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powiedzialności</a:t>
            </a:r>
            <a:r>
              <a:rPr sz="459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świat,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funkcjonują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(w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tym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walka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różnorod-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ność,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zrównoważoną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produkcję czy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niwelowanie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nierówności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płacowych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kobiet i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mężczyzn).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9947" y="3736988"/>
            <a:ext cx="2086831" cy="357451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46.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Srebrne</a:t>
            </a:r>
            <a:r>
              <a:rPr sz="459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tsunami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2050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roku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co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trzeci Europejczyk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będzie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miał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ponad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60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lat.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Rosnąca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liczba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osób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starszych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społeczeństwie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wpływa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funkcjonowanie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pro-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jektowanie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miast,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miejsc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pracy,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produktów</a:t>
            </a:r>
            <a:r>
              <a:rPr sz="459" spc="-10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etc.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9947" y="4274417"/>
            <a:ext cx="2086831" cy="357451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47. </a:t>
            </a:r>
            <a:r>
              <a:rPr sz="459" spc="31" dirty="0">
                <a:solidFill>
                  <a:srgbClr val="231F20"/>
                </a:solidFill>
                <a:latin typeface="Verdana"/>
                <a:cs typeface="Verdana"/>
              </a:rPr>
              <a:t>Wpływ</a:t>
            </a:r>
            <a:r>
              <a:rPr sz="459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GenZ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Pokolenie, które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jako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pierwsze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wychowywało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całkowicie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cyfrowym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świecie.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ukształtowało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ich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potrzeby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zdefiniowało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nowe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oczekiwania 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wobec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produktów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usług,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którymi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muszą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mierzyć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dzisiaj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marki.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9947" y="4811845"/>
            <a:ext cx="2086831" cy="357451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48.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Zalpha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Pandemia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COVID-19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wydarzeniem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definiującym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rozwój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dwóch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naj-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młodszych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pokoleń: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generacji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Alpha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generacji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Z.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względu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wspól- 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ne</a:t>
            </a:r>
            <a:r>
              <a:rPr sz="459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doświadczenie,</a:t>
            </a:r>
            <a:r>
              <a:rPr sz="459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styk</a:t>
            </a:r>
            <a:r>
              <a:rPr sz="459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tych</a:t>
            </a:r>
            <a:r>
              <a:rPr sz="459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dwóch</a:t>
            </a:r>
            <a:r>
              <a:rPr sz="459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pokoleń</a:t>
            </a:r>
            <a:r>
              <a:rPr sz="459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określany</a:t>
            </a:r>
            <a:r>
              <a:rPr sz="459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mianem</a:t>
            </a:r>
            <a:r>
              <a:rPr sz="459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Zalpha.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9947" y="5349274"/>
            <a:ext cx="2086831" cy="628872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49.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Urbanizacja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Liczba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mieszkańców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miast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stale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rośnie,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przyczyniając</a:t>
            </a:r>
            <a:r>
              <a:rPr sz="459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nie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tyko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rozbudo- 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wywania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megamiast,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ale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budowania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nowych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ośrodków</a:t>
            </a:r>
            <a:r>
              <a:rPr sz="459" spc="-9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miejskich.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Rosnąca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populacja mieszkańców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miast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wpływa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rozlewanie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ist- 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niejących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miast.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Jedną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konsekwencji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tego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zjawiska</a:t>
            </a: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suburbanizacja,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czy-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li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założenie,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że więcej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osób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mieszka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strefach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podmiejskich niż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samym 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mieście,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jednocześnie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osoby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te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aktywnie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korzystają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miejskiego</a:t>
            </a:r>
            <a:r>
              <a:rPr sz="459" spc="-5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życia.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9947" y="6155421"/>
            <a:ext cx="2086831" cy="26697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>
              <a:spcBef>
                <a:spcPts val="200"/>
              </a:spcBef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50. </a:t>
            </a:r>
            <a:r>
              <a:rPr sz="459" spc="10" dirty="0">
                <a:solidFill>
                  <a:srgbClr val="231F20"/>
                </a:solidFill>
                <a:latin typeface="Verdana"/>
                <a:cs typeface="Verdana"/>
              </a:rPr>
              <a:t>Umocnienie</a:t>
            </a:r>
            <a:r>
              <a:rPr sz="459" spc="-8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5" dirty="0">
                <a:solidFill>
                  <a:srgbClr val="231F20"/>
                </a:solidFill>
                <a:latin typeface="Verdana"/>
                <a:cs typeface="Verdana"/>
              </a:rPr>
              <a:t>kobiet</a:t>
            </a:r>
            <a:endParaRPr sz="459">
              <a:latin typeface="Verdana"/>
              <a:cs typeface="Verdana"/>
            </a:endParaRPr>
          </a:p>
          <a:p>
            <a:pPr marL="6132" marR="2453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określany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jako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#girlpower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#womenomics,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dotyczy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rosną-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cej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roli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kobiet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życiu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społecznym,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ekonomicznym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politycznym.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05253" y="781121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63" dirty="0">
                <a:solidFill>
                  <a:srgbClr val="231F20"/>
                </a:solidFill>
                <a:latin typeface="Verdana"/>
                <a:cs typeface="Verdana"/>
              </a:rPr>
              <a:t>51.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Normalizacja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seksualności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Trend,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ramach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którego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seks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seksualność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nie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są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już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tematami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tabu. 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Mówi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nich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sposób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otwarty,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seksie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osób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starszych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  niepełnosprawnych.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głośniej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mocniej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wybrzmiewa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również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spo-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łeczny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sprzeciw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wobec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nadużyć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tej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sferze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ludzkiego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życia.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5253" y="1408121"/>
            <a:ext cx="2086831" cy="447925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52.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Hiperpersonalizacja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Hiperpersonalizacja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wskazuje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wykorzystanie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danych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temat</a:t>
            </a:r>
            <a:r>
              <a:rPr sz="459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po-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jedynczej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jednostki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kierowanie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komunikatu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bezpośrednio </a:t>
            </a:r>
            <a:r>
              <a:rPr sz="459" spc="14" dirty="0">
                <a:solidFill>
                  <a:srgbClr val="231F20"/>
                </a:solidFill>
                <a:latin typeface="Verdana"/>
                <a:cs typeface="Verdana"/>
              </a:rPr>
              <a:t>do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niej.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Tech- 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nologiami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wspierającymi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jest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tu przede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wszystkim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uczenie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maszynowe, 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AR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8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geolokalizacja.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5253" y="2035121"/>
            <a:ext cx="2086831" cy="266978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>
              <a:spcBef>
                <a:spcPts val="200"/>
              </a:spcBef>
            </a:pP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53.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Cyfrowe</a:t>
            </a:r>
            <a:r>
              <a:rPr sz="459" spc="-6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zdrowie</a:t>
            </a:r>
            <a:endParaRPr sz="459">
              <a:latin typeface="Verdana"/>
              <a:cs typeface="Verdana"/>
            </a:endParaRPr>
          </a:p>
          <a:p>
            <a:pPr marL="6132" marR="2453">
              <a:lnSpc>
                <a:spcPct val="128099"/>
              </a:lnSpc>
            </a:pP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Trend wskazujący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rozwój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cyfrowych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rozwiązań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10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obszarze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szeroko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po- 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jętego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zdrowia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oparciu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7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m.in.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technologie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jak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9" dirty="0">
                <a:solidFill>
                  <a:srgbClr val="231F20"/>
                </a:solidFill>
                <a:latin typeface="Verdana"/>
                <a:cs typeface="Verdana"/>
              </a:rPr>
              <a:t>VR,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AR,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AI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czy</a:t>
            </a:r>
            <a:r>
              <a:rPr sz="459" spc="-3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60" dirty="0">
                <a:solidFill>
                  <a:srgbClr val="231F20"/>
                </a:solidFill>
                <a:latin typeface="Verdana"/>
                <a:cs typeface="Verdana"/>
              </a:rPr>
              <a:t>IoT.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05253" y="2482979"/>
            <a:ext cx="2086831" cy="900292"/>
          </a:xfrm>
          <a:prstGeom prst="rect">
            <a:avLst/>
          </a:prstGeom>
        </p:spPr>
        <p:txBody>
          <a:bodyPr vert="horz" wrap="square" lIns="0" tIns="25445" rIns="0" bIns="0" rtlCol="0">
            <a:spAutoFit/>
          </a:bodyPr>
          <a:lstStyle/>
          <a:p>
            <a:pPr marL="6132" algn="just">
              <a:spcBef>
                <a:spcPts val="200"/>
              </a:spcBef>
            </a:pP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54.</a:t>
            </a:r>
            <a:r>
              <a:rPr sz="459" spc="-5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Lekooporność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</a:pP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Oporność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bakterii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leczenie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antybiotykami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trend,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który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narasta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7" dirty="0">
                <a:solidFill>
                  <a:srgbClr val="231F20"/>
                </a:solidFill>
                <a:latin typeface="Verdana"/>
                <a:cs typeface="Verdana"/>
              </a:rPr>
              <a:t>od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lat 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sześćdziesiątych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XX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wieku.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Wielu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ekspertów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wskazuje </a:t>
            </a:r>
            <a:r>
              <a:rPr sz="459" spc="-24" dirty="0">
                <a:solidFill>
                  <a:srgbClr val="231F20"/>
                </a:solidFill>
                <a:latin typeface="Verdana"/>
                <a:cs typeface="Verdana"/>
              </a:rPr>
              <a:t>zresztą,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kolej-  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ny,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globalny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kryzys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zdrowotny,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który nas </a:t>
            </a:r>
            <a:r>
              <a:rPr sz="459" spc="-22" dirty="0">
                <a:solidFill>
                  <a:srgbClr val="231F20"/>
                </a:solidFill>
                <a:latin typeface="Verdana"/>
                <a:cs typeface="Verdana"/>
              </a:rPr>
              <a:t>czeka.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powodu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lekooporności  mikroorganizmów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świecie</a:t>
            </a:r>
            <a:r>
              <a:rPr sz="459" spc="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już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dziś</a:t>
            </a:r>
            <a:r>
              <a:rPr sz="459" spc="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umiera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rocznie</a:t>
            </a:r>
            <a:r>
              <a:rPr sz="459" spc="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blisko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milion</a:t>
            </a:r>
            <a:r>
              <a:rPr sz="459" spc="2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ludzi</a:t>
            </a:r>
            <a:endParaRPr sz="459">
              <a:latin typeface="Verdana"/>
              <a:cs typeface="Verdana"/>
            </a:endParaRPr>
          </a:p>
          <a:p>
            <a:pPr marL="6132" marR="2453" algn="just">
              <a:lnSpc>
                <a:spcPct val="128099"/>
              </a:lnSpc>
              <a:spcBef>
                <a:spcPts val="2"/>
              </a:spcBef>
            </a:pPr>
            <a:r>
              <a:rPr sz="459" spc="-106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nie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dotyczy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tylko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krajów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rozwijających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się,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ale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także Europy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USA. 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Notuje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się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coraz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więcej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przypadków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zachorowań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lekooporną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gruźlicę,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kiłę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rzeżączkę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oraz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4" dirty="0">
                <a:solidFill>
                  <a:srgbClr val="231F20"/>
                </a:solidFill>
                <a:latin typeface="Verdana"/>
                <a:cs typeface="Verdana"/>
              </a:rPr>
              <a:t>zakażenia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bakteriami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36" dirty="0">
                <a:solidFill>
                  <a:srgbClr val="231F20"/>
                </a:solidFill>
                <a:latin typeface="Verdana"/>
                <a:cs typeface="Verdana"/>
              </a:rPr>
              <a:t>E.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coli.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danych</a:t>
            </a:r>
            <a:r>
              <a:rPr sz="459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ONZ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9" dirty="0">
                <a:solidFill>
                  <a:srgbClr val="231F20"/>
                </a:solidFill>
                <a:latin typeface="Verdana"/>
                <a:cs typeface="Verdana"/>
              </a:rPr>
              <a:t>wynika,</a:t>
            </a:r>
            <a:r>
              <a:rPr sz="459" spc="-4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że 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liczba</a:t>
            </a:r>
            <a:r>
              <a:rPr sz="459" spc="-5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osób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0" dirty="0">
                <a:solidFill>
                  <a:srgbClr val="231F20"/>
                </a:solidFill>
                <a:latin typeface="Verdana"/>
                <a:cs typeface="Verdana"/>
              </a:rPr>
              <a:t>umierających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7" dirty="0">
                <a:solidFill>
                  <a:srgbClr val="231F20"/>
                </a:solidFill>
                <a:latin typeface="Verdana"/>
                <a:cs typeface="Verdana"/>
              </a:rPr>
              <a:t>skutek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lekooporności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12" dirty="0">
                <a:solidFill>
                  <a:srgbClr val="231F20"/>
                </a:solidFill>
                <a:latin typeface="Verdana"/>
                <a:cs typeface="Verdana"/>
              </a:rPr>
              <a:t>bakterii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" dirty="0">
                <a:solidFill>
                  <a:srgbClr val="231F20"/>
                </a:solidFill>
                <a:latin typeface="Verdana"/>
                <a:cs typeface="Verdana"/>
              </a:rPr>
              <a:t>może</a:t>
            </a:r>
            <a:r>
              <a:rPr sz="459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wzrosnąć  </a:t>
            </a:r>
            <a:r>
              <a:rPr sz="459" spc="-5" dirty="0">
                <a:solidFill>
                  <a:srgbClr val="231F20"/>
                </a:solidFill>
                <a:latin typeface="Verdana"/>
                <a:cs typeface="Verdana"/>
              </a:rPr>
              <a:t>nawet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12" dirty="0">
                <a:solidFill>
                  <a:srgbClr val="231F20"/>
                </a:solidFill>
                <a:latin typeface="Verdana"/>
                <a:cs typeface="Verdana"/>
              </a:rPr>
              <a:t>do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7" dirty="0">
                <a:solidFill>
                  <a:srgbClr val="231F20"/>
                </a:solidFill>
                <a:latin typeface="Verdana"/>
                <a:cs typeface="Verdana"/>
              </a:rPr>
              <a:t>dziesięciu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dirty="0">
                <a:solidFill>
                  <a:srgbClr val="231F20"/>
                </a:solidFill>
                <a:latin typeface="Verdana"/>
                <a:cs typeface="Verdana"/>
              </a:rPr>
              <a:t>milionów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22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" dirty="0">
                <a:solidFill>
                  <a:srgbClr val="231F20"/>
                </a:solidFill>
                <a:latin typeface="Verdana"/>
                <a:cs typeface="Verdana"/>
              </a:rPr>
              <a:t>2050</a:t>
            </a:r>
            <a:r>
              <a:rPr sz="459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59" spc="-27" dirty="0">
                <a:solidFill>
                  <a:srgbClr val="231F20"/>
                </a:solidFill>
                <a:latin typeface="Verdana"/>
                <a:cs typeface="Verdana"/>
              </a:rPr>
              <a:t>roku.</a:t>
            </a:r>
            <a:endParaRPr sz="459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42227" y="809217"/>
            <a:ext cx="1846172" cy="457882"/>
          </a:xfrm>
          <a:prstGeom prst="rect">
            <a:avLst/>
          </a:prstGeom>
          <a:ln w="8433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72">
              <a:latin typeface="Times New Roman"/>
              <a:cs typeface="Times New Roman"/>
            </a:endParaRPr>
          </a:p>
          <a:p>
            <a:pPr marL="356550">
              <a:lnSpc>
                <a:spcPts val="179"/>
              </a:lnSpc>
            </a:pP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Zastanów  </a:t>
            </a:r>
            <a:r>
              <a:rPr sz="435" spc="-22" dirty="0">
                <a:solidFill>
                  <a:srgbClr val="231F20"/>
                </a:solidFill>
                <a:latin typeface="Verdana"/>
                <a:cs typeface="Verdana"/>
              </a:rPr>
              <a:t>się, </a:t>
            </a:r>
            <a:r>
              <a:rPr sz="435" spc="10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7" dirty="0">
                <a:solidFill>
                  <a:srgbClr val="231F20"/>
                </a:solidFill>
                <a:latin typeface="Verdana"/>
                <a:cs typeface="Verdana"/>
              </a:rPr>
              <a:t>jaki  </a:t>
            </a:r>
            <a:r>
              <a:rPr sz="435" spc="24" dirty="0">
                <a:solidFill>
                  <a:srgbClr val="231F20"/>
                </a:solidFill>
                <a:latin typeface="Verdana"/>
                <a:cs typeface="Verdana"/>
              </a:rPr>
              <a:t>wpływ 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mają</a:t>
            </a:r>
            <a:r>
              <a:rPr sz="435" spc="13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poszczególne</a:t>
            </a:r>
            <a:endParaRPr sz="435">
              <a:latin typeface="Verdana"/>
              <a:cs typeface="Verdana"/>
            </a:endParaRPr>
          </a:p>
          <a:p>
            <a:pPr marL="143172">
              <a:lnSpc>
                <a:spcPts val="1221"/>
              </a:lnSpc>
              <a:tabLst>
                <a:tab pos="356550" algn="l"/>
              </a:tabLst>
            </a:pPr>
            <a:r>
              <a:rPr sz="1955" b="1" spc="-413" baseline="-23662" dirty="0">
                <a:solidFill>
                  <a:srgbClr val="231F20"/>
                </a:solidFill>
                <a:latin typeface="Verdana"/>
                <a:cs typeface="Verdana"/>
              </a:rPr>
              <a:t>1.	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trendy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Twoją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organizację, </a:t>
            </a:r>
            <a:r>
              <a:rPr sz="435" spc="-10" dirty="0">
                <a:solidFill>
                  <a:srgbClr val="231F20"/>
                </a:solidFill>
                <a:latin typeface="Verdana"/>
                <a:cs typeface="Verdana"/>
              </a:rPr>
              <a:t>procesy, ofertę,</a:t>
            </a:r>
            <a:r>
              <a:rPr sz="435" spc="-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7" dirty="0">
                <a:solidFill>
                  <a:srgbClr val="231F20"/>
                </a:solidFill>
                <a:latin typeface="Verdana"/>
                <a:cs typeface="Verdana"/>
              </a:rPr>
              <a:t>pra-</a:t>
            </a:r>
            <a:endParaRPr sz="435">
              <a:latin typeface="Verdana"/>
              <a:cs typeface="Verdana"/>
            </a:endParaRPr>
          </a:p>
          <a:p>
            <a:pPr marL="356550">
              <a:spcBef>
                <a:spcPts val="10"/>
              </a:spcBef>
            </a:pP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cowników.</a:t>
            </a:r>
            <a:r>
              <a:rPr sz="435" spc="-43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Spróbuj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7" dirty="0">
                <a:solidFill>
                  <a:srgbClr val="231F20"/>
                </a:solidFill>
                <a:latin typeface="Verdana"/>
                <a:cs typeface="Verdana"/>
              </a:rPr>
              <a:t>odpowiedzieć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następujące</a:t>
            </a:r>
            <a:endParaRPr sz="435">
              <a:latin typeface="Verdana"/>
              <a:cs typeface="Verdana"/>
            </a:endParaRPr>
          </a:p>
          <a:p>
            <a:pPr marL="356550">
              <a:spcBef>
                <a:spcPts val="183"/>
              </a:spcBef>
            </a:pPr>
            <a:r>
              <a:rPr sz="435" spc="-10" dirty="0">
                <a:solidFill>
                  <a:srgbClr val="231F20"/>
                </a:solidFill>
                <a:latin typeface="Verdana"/>
                <a:cs typeface="Verdana"/>
              </a:rPr>
              <a:t>pytania: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05253" y="5437628"/>
            <a:ext cx="2086831" cy="896565"/>
          </a:xfrm>
          <a:prstGeom prst="rect">
            <a:avLst/>
          </a:prstGeom>
        </p:spPr>
        <p:txBody>
          <a:bodyPr vert="horz" wrap="square" lIns="0" tIns="32803" rIns="0" bIns="0" rtlCol="0">
            <a:spAutoFit/>
          </a:bodyPr>
          <a:lstStyle/>
          <a:p>
            <a:pPr marL="6132">
              <a:spcBef>
                <a:spcPts val="258"/>
              </a:spcBef>
            </a:pPr>
            <a:r>
              <a:rPr sz="410" spc="-94" dirty="0">
                <a:solidFill>
                  <a:srgbClr val="6D6E71"/>
                </a:solidFill>
                <a:latin typeface="Verdana"/>
                <a:cs typeface="Verdana"/>
              </a:rPr>
              <a:t>©</a:t>
            </a:r>
            <a:r>
              <a:rPr sz="410" spc="-8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12" dirty="0">
                <a:solidFill>
                  <a:srgbClr val="6D6E71"/>
                </a:solidFill>
                <a:latin typeface="Verdana"/>
                <a:cs typeface="Verdana"/>
              </a:rPr>
              <a:t>INFUTURE.INSTITUTE</a:t>
            </a:r>
            <a:endParaRPr sz="410">
              <a:latin typeface="Verdana"/>
              <a:cs typeface="Verdana"/>
            </a:endParaRPr>
          </a:p>
          <a:p>
            <a:pPr marL="6132" marR="2453">
              <a:lnSpc>
                <a:spcPct val="143200"/>
              </a:lnSpc>
            </a:pPr>
            <a:r>
              <a:rPr sz="410" spc="-14" dirty="0">
                <a:solidFill>
                  <a:srgbClr val="6D6E71"/>
                </a:solidFill>
                <a:latin typeface="Verdana"/>
                <a:cs typeface="Verdana"/>
              </a:rPr>
              <a:t>Ten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utwór </a:t>
            </a:r>
            <a:r>
              <a:rPr sz="410" spc="-17" dirty="0">
                <a:solidFill>
                  <a:srgbClr val="6D6E71"/>
                </a:solidFill>
                <a:latin typeface="Verdana"/>
                <a:cs typeface="Verdana"/>
              </a:rPr>
              <a:t>jest </a:t>
            </a:r>
            <a:r>
              <a:rPr sz="410" spc="-2" dirty="0">
                <a:solidFill>
                  <a:srgbClr val="6D6E71"/>
                </a:solidFill>
                <a:latin typeface="Verdana"/>
                <a:cs typeface="Verdana"/>
              </a:rPr>
              <a:t>dostępny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na </a:t>
            </a:r>
            <a:r>
              <a:rPr sz="410" spc="-2" dirty="0">
                <a:solidFill>
                  <a:srgbClr val="6D6E71"/>
                </a:solidFill>
                <a:latin typeface="Verdana"/>
                <a:cs typeface="Verdana"/>
              </a:rPr>
              <a:t>licencji </a:t>
            </a:r>
            <a:r>
              <a:rPr sz="410" spc="-5" dirty="0">
                <a:solidFill>
                  <a:srgbClr val="6D6E71"/>
                </a:solidFill>
                <a:latin typeface="Verdana"/>
                <a:cs typeface="Verdana"/>
              </a:rPr>
              <a:t>CreativeCommons. 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Kopiuj</a:t>
            </a:r>
            <a:r>
              <a:rPr sz="410" spc="-75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5" dirty="0">
                <a:solidFill>
                  <a:srgbClr val="6D6E71"/>
                </a:solidFill>
                <a:latin typeface="Verdana"/>
                <a:cs typeface="Verdana"/>
              </a:rPr>
              <a:t>i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2" dirty="0">
                <a:solidFill>
                  <a:srgbClr val="6D6E71"/>
                </a:solidFill>
                <a:latin typeface="Verdana"/>
                <a:cs typeface="Verdana"/>
              </a:rPr>
              <a:t>rozpowszechniaj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utwór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19" dirty="0">
                <a:solidFill>
                  <a:srgbClr val="6D6E71"/>
                </a:solidFill>
                <a:latin typeface="Verdana"/>
                <a:cs typeface="Verdana"/>
              </a:rPr>
              <a:t>w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5" dirty="0">
                <a:solidFill>
                  <a:srgbClr val="6D6E71"/>
                </a:solidFill>
                <a:latin typeface="Verdana"/>
                <a:cs typeface="Verdana"/>
              </a:rPr>
              <a:t>dowolnym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17" dirty="0">
                <a:solidFill>
                  <a:srgbClr val="6D6E71"/>
                </a:solidFill>
                <a:latin typeface="Verdana"/>
                <a:cs typeface="Verdana"/>
              </a:rPr>
              <a:t>medium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5" dirty="0">
                <a:solidFill>
                  <a:srgbClr val="6D6E71"/>
                </a:solidFill>
                <a:latin typeface="Verdana"/>
                <a:cs typeface="Verdana"/>
              </a:rPr>
              <a:t>i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formacie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na</a:t>
            </a:r>
            <a:r>
              <a:rPr sz="410" spc="-72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2" dirty="0">
                <a:solidFill>
                  <a:srgbClr val="6D6E71"/>
                </a:solidFill>
                <a:latin typeface="Verdana"/>
                <a:cs typeface="Verdana"/>
              </a:rPr>
              <a:t>następujących  </a:t>
            </a:r>
            <a:r>
              <a:rPr sz="410" spc="-10" dirty="0">
                <a:solidFill>
                  <a:srgbClr val="6D6E71"/>
                </a:solidFill>
                <a:latin typeface="Verdana"/>
                <a:cs typeface="Verdana"/>
              </a:rPr>
              <a:t>warunkach:</a:t>
            </a:r>
            <a:endParaRPr sz="410">
              <a:latin typeface="Verdana"/>
              <a:cs typeface="Verdana"/>
            </a:endParaRPr>
          </a:p>
          <a:p>
            <a:pPr marL="6132" marR="2453" algn="just">
              <a:lnSpc>
                <a:spcPct val="143200"/>
              </a:lnSpc>
            </a:pP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Uznanie </a:t>
            </a:r>
            <a:r>
              <a:rPr sz="410" spc="-5" dirty="0">
                <a:solidFill>
                  <a:srgbClr val="6D6E71"/>
                </a:solidFill>
                <a:latin typeface="Verdana"/>
                <a:cs typeface="Verdana"/>
              </a:rPr>
              <a:t>autorstwa </a:t>
            </a:r>
            <a:r>
              <a:rPr sz="410" spc="-109" dirty="0">
                <a:solidFill>
                  <a:srgbClr val="6D6E71"/>
                </a:solidFill>
                <a:latin typeface="Verdana"/>
                <a:cs typeface="Verdana"/>
              </a:rPr>
              <a:t>—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Utwór </a:t>
            </a:r>
            <a:r>
              <a:rPr sz="410" spc="-7" dirty="0">
                <a:solidFill>
                  <a:srgbClr val="6D6E71"/>
                </a:solidFill>
                <a:latin typeface="Verdana"/>
                <a:cs typeface="Verdana"/>
              </a:rPr>
              <a:t>należy </a:t>
            </a:r>
            <a:r>
              <a:rPr sz="410" spc="10" dirty="0">
                <a:solidFill>
                  <a:srgbClr val="6D6E71"/>
                </a:solidFill>
                <a:latin typeface="Verdana"/>
                <a:cs typeface="Verdana"/>
              </a:rPr>
              <a:t>odpowiednio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oznaczyć </a:t>
            </a:r>
            <a:r>
              <a:rPr sz="410" spc="-10" dirty="0">
                <a:solidFill>
                  <a:srgbClr val="6D6E71"/>
                </a:solidFill>
                <a:latin typeface="Verdana"/>
                <a:cs typeface="Verdana"/>
              </a:rPr>
              <a:t>oraz </a:t>
            </a:r>
            <a:r>
              <a:rPr sz="410" spc="14" dirty="0">
                <a:solidFill>
                  <a:srgbClr val="6D6E71"/>
                </a:solidFill>
                <a:latin typeface="Verdana"/>
                <a:cs typeface="Verdana"/>
              </a:rPr>
              <a:t>podać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link </a:t>
            </a:r>
            <a:r>
              <a:rPr sz="410" spc="17" dirty="0">
                <a:solidFill>
                  <a:srgbClr val="6D6E71"/>
                </a:solidFill>
                <a:latin typeface="Verdana"/>
                <a:cs typeface="Verdana"/>
              </a:rPr>
              <a:t>do  </a:t>
            </a:r>
            <a:r>
              <a:rPr sz="410" spc="-14" dirty="0">
                <a:solidFill>
                  <a:srgbClr val="6D6E71"/>
                </a:solidFill>
                <a:latin typeface="Verdana"/>
                <a:cs typeface="Verdana"/>
              </a:rPr>
              <a:t>strony </a:t>
            </a:r>
            <a:r>
              <a:rPr sz="410" spc="-7" dirty="0">
                <a:solidFill>
                  <a:srgbClr val="6D6E71"/>
                </a:solidFill>
                <a:latin typeface="Verdana"/>
                <a:cs typeface="Verdana"/>
                <a:hlinkClick r:id="rId2"/>
              </a:rPr>
              <a:t>www.infuture.institute/mapa-trendow,</a:t>
            </a:r>
            <a:r>
              <a:rPr sz="410" spc="-7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z </a:t>
            </a:r>
            <a:r>
              <a:rPr sz="410" spc="-12" dirty="0">
                <a:solidFill>
                  <a:srgbClr val="6D6E71"/>
                </a:solidFill>
                <a:latin typeface="Verdana"/>
                <a:cs typeface="Verdana"/>
              </a:rPr>
              <a:t>której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został </a:t>
            </a:r>
            <a:r>
              <a:rPr sz="410" spc="-12" dirty="0">
                <a:solidFill>
                  <a:srgbClr val="6D6E71"/>
                </a:solidFill>
                <a:latin typeface="Verdana"/>
                <a:cs typeface="Verdana"/>
              </a:rPr>
              <a:t>pobrany.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Możesz 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zrobić </a:t>
            </a:r>
            <a:r>
              <a:rPr sz="410" spc="19" dirty="0">
                <a:solidFill>
                  <a:srgbClr val="6D6E71"/>
                </a:solidFill>
                <a:latin typeface="Verdana"/>
                <a:cs typeface="Verdana"/>
              </a:rPr>
              <a:t>w </a:t>
            </a:r>
            <a:r>
              <a:rPr sz="410" spc="-7" dirty="0">
                <a:solidFill>
                  <a:srgbClr val="6D6E71"/>
                </a:solidFill>
                <a:latin typeface="Verdana"/>
                <a:cs typeface="Verdana"/>
              </a:rPr>
              <a:t>dowolny, rozsądny </a:t>
            </a:r>
            <a:r>
              <a:rPr sz="410" spc="-10" dirty="0">
                <a:solidFill>
                  <a:srgbClr val="6D6E71"/>
                </a:solidFill>
                <a:latin typeface="Verdana"/>
                <a:cs typeface="Verdana"/>
              </a:rPr>
              <a:t>sposób, </a:t>
            </a:r>
            <a:r>
              <a:rPr sz="410" spc="7" dirty="0">
                <a:solidFill>
                  <a:srgbClr val="6D6E71"/>
                </a:solidFill>
                <a:latin typeface="Verdana"/>
                <a:cs typeface="Verdana"/>
              </a:rPr>
              <a:t>o </a:t>
            </a:r>
            <a:r>
              <a:rPr sz="410" spc="-2" dirty="0">
                <a:solidFill>
                  <a:srgbClr val="6D6E71"/>
                </a:solidFill>
                <a:latin typeface="Verdana"/>
                <a:cs typeface="Verdana"/>
              </a:rPr>
              <a:t>ile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nie </a:t>
            </a:r>
            <a:r>
              <a:rPr sz="410" spc="-10" dirty="0">
                <a:solidFill>
                  <a:srgbClr val="6D6E71"/>
                </a:solidFill>
                <a:latin typeface="Verdana"/>
                <a:cs typeface="Verdana"/>
              </a:rPr>
              <a:t>sugeruje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udzielania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przez  </a:t>
            </a:r>
            <a:r>
              <a:rPr sz="410" spc="-7" dirty="0">
                <a:solidFill>
                  <a:srgbClr val="6D6E71"/>
                </a:solidFill>
                <a:latin typeface="Verdana"/>
                <a:cs typeface="Verdana"/>
              </a:rPr>
              <a:t>infuture.institute </a:t>
            </a:r>
            <a:r>
              <a:rPr sz="410" spc="5" dirty="0">
                <a:solidFill>
                  <a:srgbClr val="6D6E71"/>
                </a:solidFill>
                <a:latin typeface="Verdana"/>
                <a:cs typeface="Verdana"/>
              </a:rPr>
              <a:t>poparcia dla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Ciebie </a:t>
            </a:r>
            <a:r>
              <a:rPr sz="410" spc="10" dirty="0">
                <a:solidFill>
                  <a:srgbClr val="6D6E71"/>
                </a:solidFill>
                <a:latin typeface="Verdana"/>
                <a:cs typeface="Verdana"/>
              </a:rPr>
              <a:t>lub </a:t>
            </a:r>
            <a:r>
              <a:rPr sz="410" spc="-7" dirty="0">
                <a:solidFill>
                  <a:srgbClr val="6D6E71"/>
                </a:solidFill>
                <a:latin typeface="Verdana"/>
                <a:cs typeface="Verdana"/>
              </a:rPr>
              <a:t>sposobu, </a:t>
            </a:r>
            <a:r>
              <a:rPr sz="410" spc="19" dirty="0">
                <a:solidFill>
                  <a:srgbClr val="6D6E71"/>
                </a:solidFill>
                <a:latin typeface="Verdana"/>
                <a:cs typeface="Verdana"/>
              </a:rPr>
              <a:t>w </a:t>
            </a:r>
            <a:r>
              <a:rPr sz="410" spc="-14" dirty="0">
                <a:solidFill>
                  <a:srgbClr val="6D6E71"/>
                </a:solidFill>
                <a:latin typeface="Verdana"/>
                <a:cs typeface="Verdana"/>
              </a:rPr>
              <a:t>jaki </a:t>
            </a:r>
            <a:r>
              <a:rPr sz="410" spc="-12" dirty="0">
                <a:solidFill>
                  <a:srgbClr val="6D6E71"/>
                </a:solidFill>
                <a:latin typeface="Verdana"/>
                <a:cs typeface="Verdana"/>
              </a:rPr>
              <a:t>wykorzystujesz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ten  </a:t>
            </a:r>
            <a:r>
              <a:rPr sz="410" spc="-12" dirty="0">
                <a:solidFill>
                  <a:srgbClr val="6D6E71"/>
                </a:solidFill>
                <a:latin typeface="Verdana"/>
                <a:cs typeface="Verdana"/>
              </a:rPr>
              <a:t>utwór.</a:t>
            </a:r>
            <a:r>
              <a:rPr sz="410" spc="-29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Utwór</a:t>
            </a:r>
            <a:r>
              <a:rPr sz="410" spc="-29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możesz</a:t>
            </a:r>
            <a:r>
              <a:rPr sz="410" spc="-29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5" dirty="0">
                <a:solidFill>
                  <a:srgbClr val="6D6E71"/>
                </a:solidFill>
                <a:latin typeface="Verdana"/>
                <a:cs typeface="Verdana"/>
              </a:rPr>
              <a:t>udostępniać</a:t>
            </a:r>
            <a:r>
              <a:rPr sz="410" spc="-29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wyłącznie</a:t>
            </a:r>
            <a:r>
              <a:rPr sz="410" spc="-27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19" dirty="0">
                <a:solidFill>
                  <a:srgbClr val="6D6E71"/>
                </a:solidFill>
                <a:latin typeface="Verdana"/>
                <a:cs typeface="Verdana"/>
              </a:rPr>
              <a:t>w</a:t>
            </a:r>
            <a:r>
              <a:rPr sz="410" spc="-29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niezmienionej</a:t>
            </a:r>
            <a:r>
              <a:rPr sz="410" spc="-29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7" dirty="0">
                <a:solidFill>
                  <a:srgbClr val="6D6E71"/>
                </a:solidFill>
                <a:latin typeface="Verdana"/>
                <a:cs typeface="Verdana"/>
              </a:rPr>
              <a:t>treści</a:t>
            </a:r>
            <a:r>
              <a:rPr sz="410" spc="-29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5" dirty="0">
                <a:solidFill>
                  <a:srgbClr val="6D6E71"/>
                </a:solidFill>
                <a:latin typeface="Verdana"/>
                <a:cs typeface="Verdana"/>
              </a:rPr>
              <a:t>i</a:t>
            </a:r>
            <a:r>
              <a:rPr sz="410" spc="-29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10" dirty="0">
                <a:solidFill>
                  <a:srgbClr val="6D6E71"/>
                </a:solidFill>
                <a:latin typeface="Verdana"/>
                <a:cs typeface="Verdana"/>
              </a:rPr>
              <a:t>formie.</a:t>
            </a:r>
            <a:endParaRPr sz="410">
              <a:latin typeface="Verdana"/>
              <a:cs typeface="Verdana"/>
            </a:endParaRPr>
          </a:p>
          <a:p>
            <a:pPr marL="6132" marR="2453" algn="just">
              <a:lnSpc>
                <a:spcPct val="143200"/>
              </a:lnSpc>
            </a:pPr>
            <a:r>
              <a:rPr sz="410" spc="5" dirty="0">
                <a:solidFill>
                  <a:srgbClr val="6D6E71"/>
                </a:solidFill>
                <a:latin typeface="Verdana"/>
                <a:cs typeface="Verdana"/>
              </a:rPr>
              <a:t>Bez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utworów </a:t>
            </a:r>
            <a:r>
              <a:rPr sz="410" spc="-5" dirty="0">
                <a:solidFill>
                  <a:srgbClr val="6D6E71"/>
                </a:solidFill>
                <a:latin typeface="Verdana"/>
                <a:cs typeface="Verdana"/>
              </a:rPr>
              <a:t>zależnych </a:t>
            </a:r>
            <a:r>
              <a:rPr sz="410" spc="-109" dirty="0">
                <a:solidFill>
                  <a:srgbClr val="6D6E71"/>
                </a:solidFill>
                <a:latin typeface="Verdana"/>
                <a:cs typeface="Verdana"/>
              </a:rPr>
              <a:t>— </a:t>
            </a:r>
            <a:r>
              <a:rPr sz="410" spc="-7" dirty="0">
                <a:solidFill>
                  <a:srgbClr val="6D6E71"/>
                </a:solidFill>
                <a:latin typeface="Verdana"/>
                <a:cs typeface="Verdana"/>
              </a:rPr>
              <a:t>Remiksując, </a:t>
            </a:r>
            <a:r>
              <a:rPr sz="410" spc="-5" dirty="0">
                <a:solidFill>
                  <a:srgbClr val="6D6E71"/>
                </a:solidFill>
                <a:latin typeface="Verdana"/>
                <a:cs typeface="Verdana"/>
              </a:rPr>
              <a:t>przetwarzając </a:t>
            </a:r>
            <a:r>
              <a:rPr sz="410" spc="10" dirty="0">
                <a:solidFill>
                  <a:srgbClr val="6D6E71"/>
                </a:solidFill>
                <a:latin typeface="Verdana"/>
                <a:cs typeface="Verdana"/>
              </a:rPr>
              <a:t>lub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tworząc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na podstawie  </a:t>
            </a:r>
            <a:r>
              <a:rPr sz="410" spc="-10" dirty="0">
                <a:solidFill>
                  <a:srgbClr val="6D6E71"/>
                </a:solidFill>
                <a:latin typeface="Verdana"/>
                <a:cs typeface="Verdana"/>
              </a:rPr>
              <a:t>utworu,</a:t>
            </a:r>
            <a:r>
              <a:rPr sz="410" spc="-31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nie</a:t>
            </a:r>
            <a:r>
              <a:rPr sz="410" spc="-31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7" dirty="0">
                <a:solidFill>
                  <a:srgbClr val="6D6E71"/>
                </a:solidFill>
                <a:latin typeface="Verdana"/>
                <a:cs typeface="Verdana"/>
              </a:rPr>
              <a:t>wolno</a:t>
            </a:r>
            <a:r>
              <a:rPr sz="410" spc="-31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Ci</a:t>
            </a:r>
            <a:r>
              <a:rPr sz="410" spc="-31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2" dirty="0">
                <a:solidFill>
                  <a:srgbClr val="6D6E71"/>
                </a:solidFill>
                <a:latin typeface="Verdana"/>
                <a:cs typeface="Verdana"/>
              </a:rPr>
              <a:t>rozpowszechniać</a:t>
            </a:r>
            <a:r>
              <a:rPr sz="410" spc="-31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dirty="0">
                <a:solidFill>
                  <a:srgbClr val="6D6E71"/>
                </a:solidFill>
                <a:latin typeface="Verdana"/>
                <a:cs typeface="Verdana"/>
              </a:rPr>
              <a:t>zmodyfikowanych</a:t>
            </a:r>
            <a:r>
              <a:rPr sz="410" spc="-31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410" spc="-14" dirty="0">
                <a:solidFill>
                  <a:srgbClr val="6D6E71"/>
                </a:solidFill>
                <a:latin typeface="Verdana"/>
                <a:cs typeface="Verdana"/>
              </a:rPr>
              <a:t>treści.</a:t>
            </a:r>
            <a:endParaRPr sz="41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26521" y="335380"/>
            <a:ext cx="1676945" cy="254277"/>
          </a:xfrm>
          <a:prstGeom prst="rect">
            <a:avLst/>
          </a:prstGeom>
        </p:spPr>
        <p:txBody>
          <a:bodyPr vert="horz" wrap="square" lIns="0" tIns="2453" rIns="0" bIns="0" rtlCol="0">
            <a:spAutoFit/>
          </a:bodyPr>
          <a:lstStyle/>
          <a:p>
            <a:pPr marL="478262" marR="2453" indent="-472437">
              <a:lnSpc>
                <a:spcPct val="104200"/>
              </a:lnSpc>
              <a:spcBef>
                <a:spcPts val="19"/>
              </a:spcBef>
            </a:pPr>
            <a:r>
              <a:rPr sz="821" spc="109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821" spc="104" dirty="0">
                <a:solidFill>
                  <a:srgbClr val="231F20"/>
                </a:solidFill>
                <a:latin typeface="Verdana"/>
                <a:cs typeface="Verdana"/>
              </a:rPr>
              <a:t>WYKORZYSTAĆ </a:t>
            </a:r>
            <a:r>
              <a:rPr sz="821" spc="135" dirty="0">
                <a:solidFill>
                  <a:srgbClr val="231F20"/>
                </a:solidFill>
                <a:latin typeface="Verdana"/>
                <a:cs typeface="Verdana"/>
              </a:rPr>
              <a:t>MAPĘ  </a:t>
            </a:r>
            <a:r>
              <a:rPr sz="821" spc="98" dirty="0">
                <a:solidFill>
                  <a:srgbClr val="231F20"/>
                </a:solidFill>
                <a:latin typeface="Verdana"/>
                <a:cs typeface="Verdana"/>
              </a:rPr>
              <a:t>TRENDÓW?</a:t>
            </a:r>
            <a:r>
              <a:rPr sz="821" spc="-19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endParaRPr sz="821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809731" y="1542584"/>
            <a:ext cx="84920" cy="32497"/>
            <a:chOff x="15672990" y="3195148"/>
            <a:chExt cx="175895" cy="67310"/>
          </a:xfrm>
        </p:grpSpPr>
        <p:sp>
          <p:nvSpPr>
            <p:cNvPr id="28" name="object 28"/>
            <p:cNvSpPr/>
            <p:nvPr/>
          </p:nvSpPr>
          <p:spPr>
            <a:xfrm>
              <a:off x="15672990" y="3228543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68032" y="3201473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10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806800" y="1721726"/>
            <a:ext cx="84920" cy="32497"/>
            <a:chOff x="15666919" y="3566206"/>
            <a:chExt cx="175895" cy="67310"/>
          </a:xfrm>
        </p:grpSpPr>
        <p:sp>
          <p:nvSpPr>
            <p:cNvPr id="31" name="object 31"/>
            <p:cNvSpPr/>
            <p:nvPr/>
          </p:nvSpPr>
          <p:spPr>
            <a:xfrm>
              <a:off x="15666919" y="359960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62045" y="3572531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10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806800" y="1986369"/>
            <a:ext cx="84920" cy="32497"/>
            <a:chOff x="15666919" y="4114360"/>
            <a:chExt cx="175895" cy="67310"/>
          </a:xfrm>
        </p:grpSpPr>
        <p:sp>
          <p:nvSpPr>
            <p:cNvPr id="34" name="object 34"/>
            <p:cNvSpPr/>
            <p:nvPr/>
          </p:nvSpPr>
          <p:spPr>
            <a:xfrm>
              <a:off x="15666919" y="414775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5" name="object 35"/>
            <p:cNvSpPr/>
            <p:nvPr/>
          </p:nvSpPr>
          <p:spPr>
            <a:xfrm>
              <a:off x="15762045" y="4120685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10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8806800" y="2255084"/>
            <a:ext cx="84920" cy="32497"/>
            <a:chOff x="15666919" y="4670947"/>
            <a:chExt cx="175895" cy="67310"/>
          </a:xfrm>
        </p:grpSpPr>
        <p:sp>
          <p:nvSpPr>
            <p:cNvPr id="37" name="object 37"/>
            <p:cNvSpPr/>
            <p:nvPr/>
          </p:nvSpPr>
          <p:spPr>
            <a:xfrm>
              <a:off x="15666919" y="4704343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762045" y="4677272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10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806800" y="2430155"/>
            <a:ext cx="84920" cy="32497"/>
            <a:chOff x="15666919" y="5033572"/>
            <a:chExt cx="175895" cy="67310"/>
          </a:xfrm>
        </p:grpSpPr>
        <p:sp>
          <p:nvSpPr>
            <p:cNvPr id="40" name="object 40"/>
            <p:cNvSpPr/>
            <p:nvPr/>
          </p:nvSpPr>
          <p:spPr>
            <a:xfrm>
              <a:off x="15666919" y="506696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5762045" y="5039897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10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806800" y="2707013"/>
            <a:ext cx="84920" cy="32497"/>
            <a:chOff x="15666919" y="5607026"/>
            <a:chExt cx="175895" cy="67310"/>
          </a:xfrm>
        </p:grpSpPr>
        <p:sp>
          <p:nvSpPr>
            <p:cNvPr id="43" name="object 43"/>
            <p:cNvSpPr/>
            <p:nvPr/>
          </p:nvSpPr>
          <p:spPr>
            <a:xfrm>
              <a:off x="15666919" y="564042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5762045" y="5613351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10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806800" y="2882080"/>
            <a:ext cx="84920" cy="32497"/>
            <a:chOff x="15666919" y="5969642"/>
            <a:chExt cx="175895" cy="67310"/>
          </a:xfrm>
        </p:grpSpPr>
        <p:sp>
          <p:nvSpPr>
            <p:cNvPr id="46" name="object 46"/>
            <p:cNvSpPr/>
            <p:nvPr/>
          </p:nvSpPr>
          <p:spPr>
            <a:xfrm>
              <a:off x="15666919" y="600303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47" name="object 47"/>
            <p:cNvSpPr/>
            <p:nvPr/>
          </p:nvSpPr>
          <p:spPr>
            <a:xfrm>
              <a:off x="15762045" y="5975967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10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806800" y="3154866"/>
            <a:ext cx="84920" cy="32497"/>
            <a:chOff x="15666919" y="6534663"/>
            <a:chExt cx="175895" cy="67310"/>
          </a:xfrm>
        </p:grpSpPr>
        <p:sp>
          <p:nvSpPr>
            <p:cNvPr id="49" name="object 49"/>
            <p:cNvSpPr/>
            <p:nvPr/>
          </p:nvSpPr>
          <p:spPr>
            <a:xfrm>
              <a:off x="15666919" y="6568059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0" name="object 50"/>
            <p:cNvSpPr/>
            <p:nvPr/>
          </p:nvSpPr>
          <p:spPr>
            <a:xfrm>
              <a:off x="15762045" y="6540988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09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806800" y="3419510"/>
            <a:ext cx="84920" cy="32497"/>
            <a:chOff x="15666919" y="7082818"/>
            <a:chExt cx="175895" cy="67310"/>
          </a:xfrm>
        </p:grpSpPr>
        <p:sp>
          <p:nvSpPr>
            <p:cNvPr id="52" name="object 52"/>
            <p:cNvSpPr/>
            <p:nvPr/>
          </p:nvSpPr>
          <p:spPr>
            <a:xfrm>
              <a:off x="15666919" y="7116213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48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3" name="object 53"/>
            <p:cNvSpPr/>
            <p:nvPr/>
          </p:nvSpPr>
          <p:spPr>
            <a:xfrm>
              <a:off x="15762045" y="7089142"/>
              <a:ext cx="74930" cy="54610"/>
            </a:xfrm>
            <a:custGeom>
              <a:avLst/>
              <a:gdLst/>
              <a:ahLst/>
              <a:cxnLst/>
              <a:rect l="l" t="t" r="r" b="b"/>
              <a:pathLst>
                <a:path w="74930" h="54609">
                  <a:moveTo>
                    <a:pt x="0" y="54140"/>
                  </a:moveTo>
                  <a:lnTo>
                    <a:pt x="74388" y="27070"/>
                  </a:lnTo>
                  <a:lnTo>
                    <a:pt x="0" y="0"/>
                  </a:lnTo>
                </a:path>
              </a:pathLst>
            </a:custGeom>
            <a:ln w="126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646044" y="3604987"/>
            <a:ext cx="38628" cy="153899"/>
            <a:chOff x="17405243" y="7466997"/>
            <a:chExt cx="80010" cy="318770"/>
          </a:xfrm>
        </p:grpSpPr>
        <p:sp>
          <p:nvSpPr>
            <p:cNvPr id="55" name="object 55"/>
            <p:cNvSpPr/>
            <p:nvPr/>
          </p:nvSpPr>
          <p:spPr>
            <a:xfrm>
              <a:off x="17444963" y="7466997"/>
              <a:ext cx="0" cy="310515"/>
            </a:xfrm>
            <a:custGeom>
              <a:avLst/>
              <a:gdLst/>
              <a:ahLst/>
              <a:cxnLst/>
              <a:rect l="l" t="t" r="r" b="b"/>
              <a:pathLst>
                <a:path h="310515">
                  <a:moveTo>
                    <a:pt x="0" y="0"/>
                  </a:moveTo>
                  <a:lnTo>
                    <a:pt x="0" y="31001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6" name="object 56"/>
            <p:cNvSpPr/>
            <p:nvPr/>
          </p:nvSpPr>
          <p:spPr>
            <a:xfrm>
              <a:off x="17413676" y="7691032"/>
              <a:ext cx="62865" cy="86360"/>
            </a:xfrm>
            <a:custGeom>
              <a:avLst/>
              <a:gdLst/>
              <a:ahLst/>
              <a:cxnLst/>
              <a:rect l="l" t="t" r="r" b="b"/>
              <a:pathLst>
                <a:path w="62865" h="86359">
                  <a:moveTo>
                    <a:pt x="62573" y="0"/>
                  </a:moveTo>
                  <a:lnTo>
                    <a:pt x="31286" y="85975"/>
                  </a:lnTo>
                  <a:lnTo>
                    <a:pt x="0" y="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9646044" y="4667631"/>
            <a:ext cx="38628" cy="153899"/>
            <a:chOff x="17405243" y="9668047"/>
            <a:chExt cx="80010" cy="318770"/>
          </a:xfrm>
        </p:grpSpPr>
        <p:sp>
          <p:nvSpPr>
            <p:cNvPr id="58" name="object 58"/>
            <p:cNvSpPr/>
            <p:nvPr/>
          </p:nvSpPr>
          <p:spPr>
            <a:xfrm>
              <a:off x="17444963" y="9668047"/>
              <a:ext cx="0" cy="310515"/>
            </a:xfrm>
            <a:custGeom>
              <a:avLst/>
              <a:gdLst/>
              <a:ahLst/>
              <a:cxnLst/>
              <a:rect l="l" t="t" r="r" b="b"/>
              <a:pathLst>
                <a:path h="310515">
                  <a:moveTo>
                    <a:pt x="0" y="0"/>
                  </a:moveTo>
                  <a:lnTo>
                    <a:pt x="0" y="31001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59" name="object 59"/>
            <p:cNvSpPr/>
            <p:nvPr/>
          </p:nvSpPr>
          <p:spPr>
            <a:xfrm>
              <a:off x="17413676" y="9892081"/>
              <a:ext cx="62865" cy="86360"/>
            </a:xfrm>
            <a:custGeom>
              <a:avLst/>
              <a:gdLst/>
              <a:ahLst/>
              <a:cxnLst/>
              <a:rect l="l" t="t" r="r" b="b"/>
              <a:pathLst>
                <a:path w="62865" h="86359">
                  <a:moveTo>
                    <a:pt x="62573" y="0"/>
                  </a:moveTo>
                  <a:lnTo>
                    <a:pt x="31286" y="85975"/>
                  </a:lnTo>
                  <a:lnTo>
                    <a:pt x="0" y="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9646044" y="5713989"/>
            <a:ext cx="38628" cy="153899"/>
            <a:chOff x="17405243" y="11835364"/>
            <a:chExt cx="80010" cy="318770"/>
          </a:xfrm>
        </p:grpSpPr>
        <p:sp>
          <p:nvSpPr>
            <p:cNvPr id="61" name="object 61"/>
            <p:cNvSpPr/>
            <p:nvPr/>
          </p:nvSpPr>
          <p:spPr>
            <a:xfrm>
              <a:off x="17444963" y="11835364"/>
              <a:ext cx="0" cy="310515"/>
            </a:xfrm>
            <a:custGeom>
              <a:avLst/>
              <a:gdLst/>
              <a:ahLst/>
              <a:cxnLst/>
              <a:rect l="l" t="t" r="r" b="b"/>
              <a:pathLst>
                <a:path h="310515">
                  <a:moveTo>
                    <a:pt x="0" y="0"/>
                  </a:moveTo>
                  <a:lnTo>
                    <a:pt x="0" y="31001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2" name="object 62"/>
            <p:cNvSpPr/>
            <p:nvPr/>
          </p:nvSpPr>
          <p:spPr>
            <a:xfrm>
              <a:off x="17413676" y="12059399"/>
              <a:ext cx="62865" cy="86360"/>
            </a:xfrm>
            <a:custGeom>
              <a:avLst/>
              <a:gdLst/>
              <a:ahLst/>
              <a:cxnLst/>
              <a:rect l="l" t="t" r="r" b="b"/>
              <a:pathLst>
                <a:path w="62865" h="86359">
                  <a:moveTo>
                    <a:pt x="62573" y="0"/>
                  </a:moveTo>
                  <a:lnTo>
                    <a:pt x="31286" y="85975"/>
                  </a:lnTo>
                  <a:lnTo>
                    <a:pt x="0" y="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sp>
        <p:nvSpPr>
          <p:cNvPr id="63" name="object 63"/>
          <p:cNvSpPr/>
          <p:nvPr/>
        </p:nvSpPr>
        <p:spPr>
          <a:xfrm>
            <a:off x="8742227" y="4893437"/>
            <a:ext cx="1846172" cy="746195"/>
          </a:xfrm>
          <a:custGeom>
            <a:avLst/>
            <a:gdLst/>
            <a:ahLst/>
            <a:cxnLst/>
            <a:rect l="l" t="t" r="r" b="b"/>
            <a:pathLst>
              <a:path w="3823969" h="1545590">
                <a:moveTo>
                  <a:pt x="0" y="1545389"/>
                </a:moveTo>
                <a:lnTo>
                  <a:pt x="3823543" y="1545389"/>
                </a:lnTo>
                <a:lnTo>
                  <a:pt x="3823543" y="0"/>
                </a:lnTo>
                <a:lnTo>
                  <a:pt x="0" y="0"/>
                </a:lnTo>
                <a:lnTo>
                  <a:pt x="0" y="1545389"/>
                </a:lnTo>
                <a:close/>
              </a:path>
            </a:pathLst>
          </a:custGeom>
          <a:ln w="843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64" name="object 64"/>
          <p:cNvGrpSpPr/>
          <p:nvPr/>
        </p:nvGrpSpPr>
        <p:grpSpPr>
          <a:xfrm>
            <a:off x="8739173" y="5994303"/>
            <a:ext cx="24832" cy="424601"/>
            <a:chOff x="15526844" y="12415977"/>
            <a:chExt cx="51435" cy="879475"/>
          </a:xfrm>
        </p:grpSpPr>
        <p:sp>
          <p:nvSpPr>
            <p:cNvPr id="65" name="object 65"/>
            <p:cNvSpPr/>
            <p:nvPr/>
          </p:nvSpPr>
          <p:spPr>
            <a:xfrm>
              <a:off x="15535277" y="12415977"/>
              <a:ext cx="0" cy="801370"/>
            </a:xfrm>
            <a:custGeom>
              <a:avLst/>
              <a:gdLst/>
              <a:ahLst/>
              <a:cxnLst/>
              <a:rect l="l" t="t" r="r" b="b"/>
              <a:pathLst>
                <a:path h="801369">
                  <a:moveTo>
                    <a:pt x="0" y="0"/>
                  </a:moveTo>
                  <a:lnTo>
                    <a:pt x="0" y="800929"/>
                  </a:lnTo>
                </a:path>
              </a:pathLst>
            </a:custGeom>
            <a:ln w="16866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6" name="object 66"/>
            <p:cNvSpPr/>
            <p:nvPr/>
          </p:nvSpPr>
          <p:spPr>
            <a:xfrm>
              <a:off x="15535277" y="13251727"/>
              <a:ext cx="34290" cy="34925"/>
            </a:xfrm>
            <a:custGeom>
              <a:avLst/>
              <a:gdLst/>
              <a:ahLst/>
              <a:cxnLst/>
              <a:rect l="l" t="t" r="r" b="b"/>
              <a:pathLst>
                <a:path w="34290" h="34925">
                  <a:moveTo>
                    <a:pt x="0" y="0"/>
                  </a:moveTo>
                  <a:lnTo>
                    <a:pt x="0" y="34820"/>
                  </a:lnTo>
                  <a:lnTo>
                    <a:pt x="34103" y="3482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8792631" y="6393723"/>
            <a:ext cx="1798654" cy="25138"/>
            <a:chOff x="15637572" y="13243293"/>
            <a:chExt cx="3725545" cy="52069"/>
          </a:xfrm>
        </p:grpSpPr>
        <p:sp>
          <p:nvSpPr>
            <p:cNvPr id="68" name="object 68"/>
            <p:cNvSpPr/>
            <p:nvPr/>
          </p:nvSpPr>
          <p:spPr>
            <a:xfrm>
              <a:off x="15637572" y="13286555"/>
              <a:ext cx="3649345" cy="0"/>
            </a:xfrm>
            <a:custGeom>
              <a:avLst/>
              <a:gdLst/>
              <a:ahLst/>
              <a:cxnLst/>
              <a:rect l="l" t="t" r="r" b="b"/>
              <a:pathLst>
                <a:path w="3649344">
                  <a:moveTo>
                    <a:pt x="0" y="0"/>
                  </a:moveTo>
                  <a:lnTo>
                    <a:pt x="3648825" y="0"/>
                  </a:lnTo>
                </a:path>
              </a:pathLst>
            </a:custGeom>
            <a:ln w="16866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69" name="object 69"/>
            <p:cNvSpPr/>
            <p:nvPr/>
          </p:nvSpPr>
          <p:spPr>
            <a:xfrm>
              <a:off x="19320502" y="13251727"/>
              <a:ext cx="34290" cy="34925"/>
            </a:xfrm>
            <a:custGeom>
              <a:avLst/>
              <a:gdLst/>
              <a:ahLst/>
              <a:cxnLst/>
              <a:rect l="l" t="t" r="r" b="b"/>
              <a:pathLst>
                <a:path w="34290" h="34925">
                  <a:moveTo>
                    <a:pt x="0" y="34820"/>
                  </a:moveTo>
                  <a:lnTo>
                    <a:pt x="34103" y="34820"/>
                  </a:lnTo>
                  <a:lnTo>
                    <a:pt x="34103" y="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10566639" y="5939795"/>
            <a:ext cx="24832" cy="424601"/>
            <a:chOff x="19312067" y="12303074"/>
            <a:chExt cx="51435" cy="879475"/>
          </a:xfrm>
        </p:grpSpPr>
        <p:sp>
          <p:nvSpPr>
            <p:cNvPr id="71" name="object 71"/>
            <p:cNvSpPr/>
            <p:nvPr/>
          </p:nvSpPr>
          <p:spPr>
            <a:xfrm>
              <a:off x="19354562" y="12381148"/>
              <a:ext cx="0" cy="801370"/>
            </a:xfrm>
            <a:custGeom>
              <a:avLst/>
              <a:gdLst/>
              <a:ahLst/>
              <a:cxnLst/>
              <a:rect l="l" t="t" r="r" b="b"/>
              <a:pathLst>
                <a:path h="801369">
                  <a:moveTo>
                    <a:pt x="0" y="800937"/>
                  </a:moveTo>
                  <a:lnTo>
                    <a:pt x="0" y="0"/>
                  </a:lnTo>
                </a:path>
              </a:pathLst>
            </a:custGeom>
            <a:ln w="16866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2" name="object 72"/>
            <p:cNvSpPr/>
            <p:nvPr/>
          </p:nvSpPr>
          <p:spPr>
            <a:xfrm>
              <a:off x="19320500" y="12311507"/>
              <a:ext cx="34290" cy="34925"/>
            </a:xfrm>
            <a:custGeom>
              <a:avLst/>
              <a:gdLst/>
              <a:ahLst/>
              <a:cxnLst/>
              <a:rect l="l" t="t" r="r" b="b"/>
              <a:pathLst>
                <a:path w="34290" h="34925">
                  <a:moveTo>
                    <a:pt x="34103" y="34820"/>
                  </a:moveTo>
                  <a:lnTo>
                    <a:pt x="34103" y="0"/>
                  </a:lnTo>
                  <a:lnTo>
                    <a:pt x="0" y="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8739173" y="5939795"/>
            <a:ext cx="1798654" cy="25138"/>
            <a:chOff x="15526844" y="12303074"/>
            <a:chExt cx="3725545" cy="52069"/>
          </a:xfrm>
        </p:grpSpPr>
        <p:sp>
          <p:nvSpPr>
            <p:cNvPr id="74" name="object 74"/>
            <p:cNvSpPr/>
            <p:nvPr/>
          </p:nvSpPr>
          <p:spPr>
            <a:xfrm>
              <a:off x="15603442" y="12311507"/>
              <a:ext cx="3649345" cy="0"/>
            </a:xfrm>
            <a:custGeom>
              <a:avLst/>
              <a:gdLst/>
              <a:ahLst/>
              <a:cxnLst/>
              <a:rect l="l" t="t" r="r" b="b"/>
              <a:pathLst>
                <a:path w="3649344">
                  <a:moveTo>
                    <a:pt x="3648825" y="0"/>
                  </a:moveTo>
                  <a:lnTo>
                    <a:pt x="0" y="0"/>
                  </a:lnTo>
                </a:path>
              </a:pathLst>
            </a:custGeom>
            <a:ln w="16866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75" name="object 75"/>
            <p:cNvSpPr/>
            <p:nvPr/>
          </p:nvSpPr>
          <p:spPr>
            <a:xfrm>
              <a:off x="15535277" y="12311507"/>
              <a:ext cx="34290" cy="34925"/>
            </a:xfrm>
            <a:custGeom>
              <a:avLst/>
              <a:gdLst/>
              <a:ahLst/>
              <a:cxnLst/>
              <a:rect l="l" t="t" r="r" b="b"/>
              <a:pathLst>
                <a:path w="34290" h="34925">
                  <a:moveTo>
                    <a:pt x="34103" y="0"/>
                  </a:moveTo>
                  <a:lnTo>
                    <a:pt x="0" y="0"/>
                  </a:lnTo>
                  <a:lnTo>
                    <a:pt x="0" y="34820"/>
                  </a:lnTo>
                </a:path>
              </a:pathLst>
            </a:custGeom>
            <a:ln w="1686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8742227" y="3838936"/>
            <a:ext cx="1846172" cy="627297"/>
          </a:xfrm>
          <a:prstGeom prst="rect">
            <a:avLst/>
          </a:prstGeom>
          <a:ln w="8433">
            <a:solidFill>
              <a:srgbClr val="231F20"/>
            </a:solidFill>
          </a:ln>
        </p:spPr>
        <p:txBody>
          <a:bodyPr vert="horz" wrap="square" lIns="0" tIns="1533" rIns="0" bIns="0" rtlCol="0">
            <a:spAutoFit/>
          </a:bodyPr>
          <a:lstStyle/>
          <a:p>
            <a:pPr>
              <a:spcBef>
                <a:spcPts val="12"/>
              </a:spcBef>
            </a:pPr>
            <a:endParaRPr sz="604">
              <a:latin typeface="Times New Roman"/>
              <a:cs typeface="Times New Roman"/>
            </a:endParaRPr>
          </a:p>
          <a:p>
            <a:pPr marL="356550" marR="103317">
              <a:lnSpc>
                <a:spcPct val="135300"/>
              </a:lnSpc>
            </a:pP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Zmierz </a:t>
            </a:r>
            <a:r>
              <a:rPr sz="435" spc="19" dirty="0">
                <a:solidFill>
                  <a:srgbClr val="231F20"/>
                </a:solidFill>
                <a:latin typeface="Verdana"/>
                <a:cs typeface="Verdana"/>
              </a:rPr>
              <a:t>poziom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adaptacji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35" spc="22" dirty="0">
                <a:solidFill>
                  <a:srgbClr val="231F20"/>
                </a:solidFill>
                <a:latin typeface="Verdana"/>
                <a:cs typeface="Verdana"/>
              </a:rPr>
              <a:t>wpływu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każdego 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35" spc="-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2" dirty="0">
                <a:solidFill>
                  <a:srgbClr val="231F20"/>
                </a:solidFill>
                <a:latin typeface="Verdana"/>
                <a:cs typeface="Verdana"/>
              </a:rPr>
              <a:t>trendów</a:t>
            </a:r>
            <a:r>
              <a:rPr sz="435" spc="-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35" spc="-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Twoją</a:t>
            </a:r>
            <a:r>
              <a:rPr sz="435" spc="-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organizację.</a:t>
            </a:r>
            <a:r>
              <a:rPr sz="435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Wyniki</a:t>
            </a:r>
            <a:r>
              <a:rPr sz="435" spc="-7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przedstaw</a:t>
            </a:r>
            <a:endParaRPr sz="435">
              <a:latin typeface="Verdana"/>
              <a:cs typeface="Verdana"/>
            </a:endParaRPr>
          </a:p>
          <a:p>
            <a:pPr marL="109142">
              <a:lnSpc>
                <a:spcPts val="879"/>
              </a:lnSpc>
              <a:tabLst>
                <a:tab pos="356550" algn="l"/>
              </a:tabLst>
            </a:pPr>
            <a:r>
              <a:rPr sz="1955" b="1" spc="-217" baseline="-21604" dirty="0">
                <a:solidFill>
                  <a:srgbClr val="231F20"/>
                </a:solidFill>
                <a:latin typeface="Verdana"/>
                <a:cs typeface="Verdana"/>
              </a:rPr>
              <a:t>2.	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macierzy.  </a:t>
            </a:r>
            <a:r>
              <a:rPr sz="435" spc="-12" dirty="0">
                <a:solidFill>
                  <a:srgbClr val="231F20"/>
                </a:solidFill>
                <a:latin typeface="Verdana"/>
                <a:cs typeface="Verdana"/>
              </a:rPr>
              <a:t>Trendy, 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które mają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wysoki </a:t>
            </a:r>
            <a:r>
              <a:rPr sz="435" spc="2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4" dirty="0">
                <a:solidFill>
                  <a:srgbClr val="231F20"/>
                </a:solidFill>
                <a:latin typeface="Verdana"/>
                <a:cs typeface="Verdana"/>
              </a:rPr>
              <a:t>wpływ</a:t>
            </a:r>
            <a:endParaRPr sz="435">
              <a:latin typeface="Verdana"/>
              <a:cs typeface="Verdana"/>
            </a:endParaRPr>
          </a:p>
          <a:p>
            <a:pPr marL="356550">
              <a:spcBef>
                <a:spcPts val="10"/>
              </a:spcBef>
            </a:pP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na  </a:t>
            </a:r>
            <a:r>
              <a:rPr sz="435" spc="-7" dirty="0">
                <a:solidFill>
                  <a:srgbClr val="231F20"/>
                </a:solidFill>
                <a:latin typeface="Verdana"/>
                <a:cs typeface="Verdana"/>
              </a:rPr>
              <a:t>Twój  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rynek  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35" spc="157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jednocześnie 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niski</a:t>
            </a:r>
            <a:r>
              <a:rPr sz="435" spc="15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9" dirty="0">
                <a:solidFill>
                  <a:srgbClr val="231F20"/>
                </a:solidFill>
                <a:latin typeface="Verdana"/>
                <a:cs typeface="Verdana"/>
              </a:rPr>
              <a:t>poziom</a:t>
            </a:r>
            <a:endParaRPr sz="435">
              <a:latin typeface="Verdana"/>
              <a:cs typeface="Verdana"/>
            </a:endParaRPr>
          </a:p>
          <a:p>
            <a:pPr marL="356550" marR="103317">
              <a:lnSpc>
                <a:spcPct val="135300"/>
              </a:lnSpc>
            </a:pP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adaptacji </a:t>
            </a:r>
            <a:r>
              <a:rPr sz="435" spc="36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35" spc="-10" dirty="0">
                <a:solidFill>
                  <a:srgbClr val="231F20"/>
                </a:solidFill>
                <a:latin typeface="Verdana"/>
                <a:cs typeface="Verdana"/>
              </a:rPr>
              <a:t>Twojej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organizacji </a:t>
            </a:r>
            <a:r>
              <a:rPr sz="435" spc="12" dirty="0">
                <a:solidFill>
                  <a:srgbClr val="231F20"/>
                </a:solidFill>
                <a:latin typeface="Verdana"/>
                <a:cs typeface="Verdana"/>
              </a:rPr>
              <a:t>powinny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zostać  zaadresowane </a:t>
            </a:r>
            <a:r>
              <a:rPr sz="435" spc="36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35" spc="-11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pierwszej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kolejności.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098925" y="4978139"/>
            <a:ext cx="1388155" cy="536679"/>
          </a:xfrm>
          <a:prstGeom prst="rect">
            <a:avLst/>
          </a:prstGeom>
        </p:spPr>
        <p:txBody>
          <a:bodyPr vert="horz" wrap="square" lIns="0" tIns="5518" rIns="0" bIns="0" rtlCol="0">
            <a:spAutoFit/>
          </a:bodyPr>
          <a:lstStyle/>
          <a:p>
            <a:pPr marR="2453" algn="just">
              <a:lnSpc>
                <a:spcPct val="135300"/>
              </a:lnSpc>
              <a:spcBef>
                <a:spcPts val="43"/>
              </a:spcBef>
            </a:pP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Jeżeli natomiast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chciałbyś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przejść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ten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proces 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z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infuture.institute,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nasze autorskie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narzędzie 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Trend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Radar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2" dirty="0">
                <a:solidFill>
                  <a:srgbClr val="231F20"/>
                </a:solidFill>
                <a:latin typeface="Verdana"/>
                <a:cs typeface="Verdana"/>
              </a:rPr>
              <a:t>pewnością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7" dirty="0">
                <a:solidFill>
                  <a:srgbClr val="231F20"/>
                </a:solidFill>
                <a:latin typeface="Verdana"/>
                <a:cs typeface="Verdana"/>
              </a:rPr>
              <a:t>pomoże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uporządkować  </a:t>
            </a:r>
            <a:r>
              <a:rPr sz="435" spc="14" dirty="0">
                <a:solidFill>
                  <a:srgbClr val="231F20"/>
                </a:solidFill>
                <a:latin typeface="Verdana"/>
                <a:cs typeface="Verdana"/>
              </a:rPr>
              <a:t>wiedzę</a:t>
            </a:r>
            <a:r>
              <a:rPr sz="435" spc="18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i </a:t>
            </a:r>
            <a:r>
              <a:rPr sz="435" spc="17" dirty="0">
                <a:solidFill>
                  <a:srgbClr val="231F20"/>
                </a:solidFill>
                <a:latin typeface="Verdana"/>
                <a:cs typeface="Verdana"/>
              </a:rPr>
              <a:t>umożliwi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pozycjonowanie </a:t>
            </a:r>
            <a:r>
              <a:rPr sz="435" spc="-10" dirty="0">
                <a:solidFill>
                  <a:srgbClr val="231F20"/>
                </a:solidFill>
                <a:latin typeface="Verdana"/>
                <a:cs typeface="Verdana"/>
              </a:rPr>
              <a:t>Twojej 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organizacji,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oferty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czy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strategii </a:t>
            </a:r>
            <a:r>
              <a:rPr sz="435" spc="36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odniesieniu </a:t>
            </a:r>
            <a:r>
              <a:rPr sz="435" spc="24" dirty="0">
                <a:solidFill>
                  <a:srgbClr val="231F20"/>
                </a:solidFill>
                <a:latin typeface="Verdana"/>
                <a:cs typeface="Verdana"/>
              </a:rPr>
              <a:t>do 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trendów.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828802" y="6024497"/>
            <a:ext cx="1672960" cy="265643"/>
          </a:xfrm>
          <a:prstGeom prst="rect">
            <a:avLst/>
          </a:prstGeom>
        </p:spPr>
        <p:txBody>
          <a:bodyPr vert="horz" wrap="square" lIns="0" tIns="5518" rIns="0" bIns="0" rtlCol="0">
            <a:spAutoFit/>
          </a:bodyPr>
          <a:lstStyle/>
          <a:p>
            <a:pPr marL="6132" marR="2453" indent="-307" algn="ctr">
              <a:lnSpc>
                <a:spcPct val="135300"/>
              </a:lnSpc>
              <a:spcBef>
                <a:spcPts val="43"/>
              </a:spcBef>
            </a:pPr>
            <a:r>
              <a:rPr sz="435" spc="27" dirty="0">
                <a:solidFill>
                  <a:srgbClr val="231F20"/>
                </a:solidFill>
                <a:latin typeface="Verdana"/>
                <a:cs typeface="Verdana"/>
              </a:rPr>
              <a:t>Po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więcej informacji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napisz </a:t>
            </a:r>
            <a:r>
              <a:rPr sz="435" spc="24" dirty="0">
                <a:solidFill>
                  <a:srgbClr val="231F20"/>
                </a:solidFill>
                <a:latin typeface="Verdana"/>
                <a:cs typeface="Verdana"/>
              </a:rPr>
              <a:t>do 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  <a:hlinkClick r:id="rId3"/>
              </a:rPr>
              <a:t>marek.gawdzik@infuture.institute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(COO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naszego</a:t>
            </a:r>
            <a:r>
              <a:rPr sz="435" spc="-1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10" dirty="0">
                <a:solidFill>
                  <a:srgbClr val="231F20"/>
                </a:solidFill>
                <a:latin typeface="Verdana"/>
                <a:cs typeface="Verdana"/>
              </a:rPr>
              <a:t>instytutu), 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który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2" dirty="0">
                <a:solidFill>
                  <a:srgbClr val="231F20"/>
                </a:solidFill>
                <a:latin typeface="Verdana"/>
                <a:cs typeface="Verdana"/>
              </a:rPr>
              <a:t>chętnie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Tobą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2" dirty="0">
                <a:solidFill>
                  <a:srgbClr val="231F20"/>
                </a:solidFill>
                <a:latin typeface="Verdana"/>
                <a:cs typeface="Verdana"/>
              </a:rPr>
              <a:t>porozmawia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4" dirty="0">
                <a:solidFill>
                  <a:srgbClr val="231F20"/>
                </a:solidFill>
                <a:latin typeface="Verdana"/>
                <a:cs typeface="Verdana"/>
              </a:rPr>
              <a:t>opowie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4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procesie.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856023" y="5095496"/>
            <a:ext cx="147154" cy="207507"/>
          </a:xfrm>
          <a:prstGeom prst="rect">
            <a:avLst/>
          </a:prstGeom>
        </p:spPr>
        <p:txBody>
          <a:bodyPr vert="horz" wrap="square" lIns="0" tIns="6745" rIns="0" bIns="0" rtlCol="0">
            <a:spAutoFit/>
          </a:bodyPr>
          <a:lstStyle/>
          <a:p>
            <a:pPr>
              <a:spcBef>
                <a:spcPts val="53"/>
              </a:spcBef>
            </a:pPr>
            <a:r>
              <a:rPr sz="1304" b="1" spc="-145" dirty="0">
                <a:solidFill>
                  <a:srgbClr val="231F20"/>
                </a:solidFill>
                <a:latin typeface="Verdana"/>
                <a:cs typeface="Verdana"/>
              </a:rPr>
              <a:t>3.</a:t>
            </a:r>
            <a:endParaRPr sz="1304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039865" y="1510681"/>
            <a:ext cx="1489017" cy="74990"/>
          </a:xfrm>
          <a:prstGeom prst="rect">
            <a:avLst/>
          </a:prstGeom>
        </p:spPr>
        <p:txBody>
          <a:bodyPr vert="horz" wrap="square" lIns="0" tIns="7971" rIns="0" bIns="0" rtlCol="0">
            <a:spAutoFit/>
          </a:bodyPr>
          <a:lstStyle/>
          <a:p>
            <a:pPr marL="6132">
              <a:spcBef>
                <a:spcPts val="63"/>
              </a:spcBef>
            </a:pP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Jak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dany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trend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9" dirty="0">
                <a:solidFill>
                  <a:srgbClr val="231F20"/>
                </a:solidFill>
                <a:latin typeface="Verdana"/>
                <a:cs typeface="Verdana"/>
              </a:rPr>
              <a:t>wpływa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rozwój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10" dirty="0">
                <a:solidFill>
                  <a:srgbClr val="231F20"/>
                </a:solidFill>
                <a:latin typeface="Verdana"/>
                <a:cs typeface="Verdana"/>
              </a:rPr>
              <a:t>Twojej</a:t>
            </a:r>
            <a:r>
              <a:rPr sz="435" spc="-3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organizacji?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039865" y="1668652"/>
            <a:ext cx="1505265" cy="175298"/>
          </a:xfrm>
          <a:prstGeom prst="rect">
            <a:avLst/>
          </a:prstGeom>
        </p:spPr>
        <p:txBody>
          <a:bodyPr vert="horz" wrap="square" lIns="0" tIns="5518" rIns="0" bIns="0" rtlCol="0">
            <a:spAutoFit/>
          </a:bodyPr>
          <a:lstStyle/>
          <a:p>
            <a:pPr marL="6132" marR="2453">
              <a:lnSpc>
                <a:spcPct val="135300"/>
              </a:lnSpc>
              <a:spcBef>
                <a:spcPts val="43"/>
              </a:spcBef>
            </a:pP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Czy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adaptujesz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dany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trend </a:t>
            </a:r>
            <a:r>
              <a:rPr sz="435" spc="36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organizacji? </a:t>
            </a:r>
            <a:r>
              <a:rPr sz="435" spc="39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35" spc="-7" dirty="0">
                <a:solidFill>
                  <a:srgbClr val="231F20"/>
                </a:solidFill>
                <a:latin typeface="Verdana"/>
                <a:cs typeface="Verdana"/>
              </a:rPr>
              <a:t>jaki 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sposób?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039865" y="1937366"/>
            <a:ext cx="1505265" cy="175298"/>
          </a:xfrm>
          <a:prstGeom prst="rect">
            <a:avLst/>
          </a:prstGeom>
        </p:spPr>
        <p:txBody>
          <a:bodyPr vert="horz" wrap="square" lIns="0" tIns="5518" rIns="0" bIns="0" rtlCol="0">
            <a:spAutoFit/>
          </a:bodyPr>
          <a:lstStyle/>
          <a:p>
            <a:pPr marL="6132" marR="2453">
              <a:lnSpc>
                <a:spcPct val="135300"/>
              </a:lnSpc>
              <a:spcBef>
                <a:spcPts val="43"/>
              </a:spcBef>
            </a:pP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Czy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Twoja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organizacja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podejmuje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inwestycje </a:t>
            </a:r>
            <a:r>
              <a:rPr sz="435" spc="36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dzia-  </a:t>
            </a:r>
            <a:r>
              <a:rPr sz="435" spc="12" dirty="0">
                <a:solidFill>
                  <a:srgbClr val="231F20"/>
                </a:solidFill>
                <a:latin typeface="Verdana"/>
                <a:cs typeface="Verdana"/>
              </a:rPr>
              <a:t>łania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wpisujące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się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36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dany</a:t>
            </a:r>
            <a:r>
              <a:rPr sz="435" spc="-3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trend?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039865" y="2227253"/>
            <a:ext cx="489901" cy="74990"/>
          </a:xfrm>
          <a:prstGeom prst="rect">
            <a:avLst/>
          </a:prstGeom>
        </p:spPr>
        <p:txBody>
          <a:bodyPr vert="horz" wrap="square" lIns="0" tIns="7971" rIns="0" bIns="0" rtlCol="0">
            <a:spAutoFit/>
          </a:bodyPr>
          <a:lstStyle/>
          <a:p>
            <a:pPr marL="6132">
              <a:spcBef>
                <a:spcPts val="63"/>
              </a:spcBef>
            </a:pP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Jeśli </a:t>
            </a:r>
            <a:r>
              <a:rPr sz="435" spc="-14" dirty="0">
                <a:solidFill>
                  <a:srgbClr val="231F20"/>
                </a:solidFill>
                <a:latin typeface="Verdana"/>
                <a:cs typeface="Verdana"/>
              </a:rPr>
              <a:t>tak,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435" spc="-11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12" dirty="0">
                <a:solidFill>
                  <a:srgbClr val="231F20"/>
                </a:solidFill>
                <a:latin typeface="Verdana"/>
                <a:cs typeface="Verdana"/>
              </a:rPr>
              <a:t>jakie?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039865" y="2385224"/>
            <a:ext cx="1505265" cy="175298"/>
          </a:xfrm>
          <a:prstGeom prst="rect">
            <a:avLst/>
          </a:prstGeom>
        </p:spPr>
        <p:txBody>
          <a:bodyPr vert="horz" wrap="square" lIns="0" tIns="5518" rIns="0" bIns="0" rtlCol="0">
            <a:spAutoFit/>
          </a:bodyPr>
          <a:lstStyle/>
          <a:p>
            <a:pPr marL="6132" marR="2453">
              <a:lnSpc>
                <a:spcPct val="135300"/>
              </a:lnSpc>
              <a:spcBef>
                <a:spcPts val="43"/>
              </a:spcBef>
            </a:pP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Czy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wdrażasz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technologie,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które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wspomagają</a:t>
            </a:r>
            <a:r>
              <a:rPr sz="435" spc="-4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rozwój  </a:t>
            </a:r>
            <a:r>
              <a:rPr sz="435" spc="14" dirty="0">
                <a:solidFill>
                  <a:srgbClr val="231F20"/>
                </a:solidFill>
                <a:latin typeface="Verdana"/>
                <a:cs typeface="Verdana"/>
              </a:rPr>
              <a:t>danego</a:t>
            </a:r>
            <a:r>
              <a:rPr sz="435" spc="-3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trendu?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039865" y="2675110"/>
            <a:ext cx="1505265" cy="74990"/>
          </a:xfrm>
          <a:prstGeom prst="rect">
            <a:avLst/>
          </a:prstGeom>
        </p:spPr>
        <p:txBody>
          <a:bodyPr vert="horz" wrap="square" lIns="0" tIns="7971" rIns="0" bIns="0" rtlCol="0">
            <a:spAutoFit/>
          </a:bodyPr>
          <a:lstStyle/>
          <a:p>
            <a:pPr marL="6132">
              <a:spcBef>
                <a:spcPts val="63"/>
              </a:spcBef>
            </a:pP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Jak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silnie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umasowiony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12" dirty="0">
                <a:solidFill>
                  <a:srgbClr val="231F20"/>
                </a:solidFill>
                <a:latin typeface="Verdana"/>
                <a:cs typeface="Verdana"/>
              </a:rPr>
              <a:t>jest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ten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trend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36" dirty="0">
                <a:solidFill>
                  <a:srgbClr val="231F20"/>
                </a:solidFill>
                <a:latin typeface="Verdana"/>
                <a:cs typeface="Verdana"/>
              </a:rPr>
              <a:t>w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10" dirty="0">
                <a:solidFill>
                  <a:srgbClr val="231F20"/>
                </a:solidFill>
                <a:latin typeface="Verdana"/>
                <a:cs typeface="Verdana"/>
              </a:rPr>
              <a:t>Twojej</a:t>
            </a:r>
            <a:r>
              <a:rPr sz="435" spc="-4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7" dirty="0">
                <a:solidFill>
                  <a:srgbClr val="231F20"/>
                </a:solidFill>
                <a:latin typeface="Verdana"/>
                <a:cs typeface="Verdana"/>
              </a:rPr>
              <a:t>branży?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039865" y="2833077"/>
            <a:ext cx="1505265" cy="175298"/>
          </a:xfrm>
          <a:prstGeom prst="rect">
            <a:avLst/>
          </a:prstGeom>
        </p:spPr>
        <p:txBody>
          <a:bodyPr vert="horz" wrap="square" lIns="0" tIns="5518" rIns="0" bIns="0" rtlCol="0">
            <a:spAutoFit/>
          </a:bodyPr>
          <a:lstStyle/>
          <a:p>
            <a:pPr marL="6132" marR="2453">
              <a:lnSpc>
                <a:spcPct val="135300"/>
              </a:lnSpc>
              <a:spcBef>
                <a:spcPts val="43"/>
              </a:spcBef>
            </a:pPr>
            <a:r>
              <a:rPr sz="435" spc="39" dirty="0">
                <a:solidFill>
                  <a:srgbClr val="231F20"/>
                </a:solidFill>
                <a:latin typeface="Verdana"/>
                <a:cs typeface="Verdana"/>
              </a:rPr>
              <a:t>W </a:t>
            </a:r>
            <a:r>
              <a:rPr sz="435" spc="-7" dirty="0">
                <a:solidFill>
                  <a:srgbClr val="231F20"/>
                </a:solidFill>
                <a:latin typeface="Verdana"/>
                <a:cs typeface="Verdana"/>
              </a:rPr>
              <a:t>jaki </a:t>
            </a: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sposób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na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te trendy </a:t>
            </a:r>
            <a:r>
              <a:rPr sz="435" spc="17" dirty="0">
                <a:solidFill>
                  <a:srgbClr val="231F20"/>
                </a:solidFill>
                <a:latin typeface="Verdana"/>
                <a:cs typeface="Verdana"/>
              </a:rPr>
              <a:t>odpowiada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Twoja  </a:t>
            </a:r>
            <a:r>
              <a:rPr sz="435" dirty="0">
                <a:solidFill>
                  <a:srgbClr val="231F20"/>
                </a:solidFill>
                <a:latin typeface="Verdana"/>
                <a:cs typeface="Verdana"/>
              </a:rPr>
              <a:t>konkurencja?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39865" y="3101791"/>
            <a:ext cx="1505265" cy="175298"/>
          </a:xfrm>
          <a:prstGeom prst="rect">
            <a:avLst/>
          </a:prstGeom>
        </p:spPr>
        <p:txBody>
          <a:bodyPr vert="horz" wrap="square" lIns="0" tIns="5518" rIns="0" bIns="0" rtlCol="0">
            <a:spAutoFit/>
          </a:bodyPr>
          <a:lstStyle/>
          <a:p>
            <a:pPr marL="6132" marR="2453">
              <a:lnSpc>
                <a:spcPct val="135300"/>
              </a:lnSpc>
              <a:spcBef>
                <a:spcPts val="43"/>
              </a:spcBef>
            </a:pPr>
            <a:r>
              <a:rPr sz="435" spc="7" dirty="0">
                <a:solidFill>
                  <a:srgbClr val="231F20"/>
                </a:solidFill>
                <a:latin typeface="Verdana"/>
                <a:cs typeface="Verdana"/>
              </a:rPr>
              <a:t>Jak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oceniasz </a:t>
            </a:r>
            <a:r>
              <a:rPr sz="435" spc="19" dirty="0">
                <a:solidFill>
                  <a:srgbClr val="231F20"/>
                </a:solidFill>
                <a:latin typeface="Verdana"/>
                <a:cs typeface="Verdana"/>
              </a:rPr>
              <a:t>poziom </a:t>
            </a:r>
            <a:r>
              <a:rPr sz="435" spc="12" dirty="0">
                <a:solidFill>
                  <a:srgbClr val="231F20"/>
                </a:solidFill>
                <a:latin typeface="Verdana"/>
                <a:cs typeface="Verdana"/>
              </a:rPr>
              <a:t>świadomości </a:t>
            </a:r>
            <a:r>
              <a:rPr sz="435" spc="14" dirty="0">
                <a:solidFill>
                  <a:srgbClr val="231F20"/>
                </a:solidFill>
                <a:latin typeface="Verdana"/>
                <a:cs typeface="Verdana"/>
              </a:rPr>
              <a:t>danego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trendu  wśród </a:t>
            </a:r>
            <a:r>
              <a:rPr sz="435" spc="-10" dirty="0">
                <a:solidFill>
                  <a:srgbClr val="231F20"/>
                </a:solidFill>
                <a:latin typeface="Verdana"/>
                <a:cs typeface="Verdana"/>
              </a:rPr>
              <a:t>Twojej </a:t>
            </a:r>
            <a:r>
              <a:rPr sz="435" spc="2" dirty="0">
                <a:solidFill>
                  <a:srgbClr val="231F20"/>
                </a:solidFill>
                <a:latin typeface="Verdana"/>
                <a:cs typeface="Verdana"/>
              </a:rPr>
              <a:t>grupy</a:t>
            </a:r>
            <a:r>
              <a:rPr sz="435" spc="-11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2" dirty="0">
                <a:solidFill>
                  <a:srgbClr val="231F20"/>
                </a:solidFill>
                <a:latin typeface="Verdana"/>
                <a:cs typeface="Verdana"/>
              </a:rPr>
              <a:t>celowej?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039865" y="3391677"/>
            <a:ext cx="1505265" cy="74990"/>
          </a:xfrm>
          <a:prstGeom prst="rect">
            <a:avLst/>
          </a:prstGeom>
        </p:spPr>
        <p:txBody>
          <a:bodyPr vert="horz" wrap="square" lIns="0" tIns="7971" rIns="0" bIns="0" rtlCol="0">
            <a:spAutoFit/>
          </a:bodyPr>
          <a:lstStyle/>
          <a:p>
            <a:pPr marL="6132">
              <a:spcBef>
                <a:spcPts val="63"/>
              </a:spcBef>
            </a:pPr>
            <a:r>
              <a:rPr sz="435" spc="22" dirty="0">
                <a:solidFill>
                  <a:srgbClr val="231F20"/>
                </a:solidFill>
                <a:latin typeface="Verdana"/>
                <a:cs typeface="Verdana"/>
              </a:rPr>
              <a:t>Kim</a:t>
            </a:r>
            <a:r>
              <a:rPr sz="435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12" dirty="0">
                <a:solidFill>
                  <a:srgbClr val="231F20"/>
                </a:solidFill>
                <a:latin typeface="Verdana"/>
                <a:cs typeface="Verdana"/>
              </a:rPr>
              <a:t>są</a:t>
            </a:r>
            <a:r>
              <a:rPr sz="435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7" dirty="0">
                <a:solidFill>
                  <a:srgbClr val="231F20"/>
                </a:solidFill>
                <a:latin typeface="Verdana"/>
                <a:cs typeface="Verdana"/>
              </a:rPr>
              <a:t>early</a:t>
            </a:r>
            <a:r>
              <a:rPr sz="435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5" dirty="0">
                <a:solidFill>
                  <a:srgbClr val="231F20"/>
                </a:solidFill>
                <a:latin typeface="Verdana"/>
                <a:cs typeface="Verdana"/>
              </a:rPr>
              <a:t>adopters</a:t>
            </a:r>
            <a:r>
              <a:rPr sz="435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4" dirty="0">
                <a:solidFill>
                  <a:srgbClr val="231F20"/>
                </a:solidFill>
                <a:latin typeface="Verdana"/>
                <a:cs typeface="Verdana"/>
              </a:rPr>
              <a:t>danego</a:t>
            </a:r>
            <a:r>
              <a:rPr sz="435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trendu</a:t>
            </a:r>
            <a:r>
              <a:rPr sz="435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na</a:t>
            </a:r>
            <a:r>
              <a:rPr sz="435" spc="-72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10" dirty="0">
                <a:solidFill>
                  <a:srgbClr val="231F20"/>
                </a:solidFill>
                <a:latin typeface="Verdana"/>
                <a:cs typeface="Verdana"/>
              </a:rPr>
              <a:t>Twoim</a:t>
            </a:r>
            <a:r>
              <a:rPr sz="435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35" spc="-5" dirty="0">
                <a:solidFill>
                  <a:srgbClr val="231F20"/>
                </a:solidFill>
                <a:latin typeface="Verdana"/>
                <a:cs typeface="Verdana"/>
              </a:rPr>
              <a:t>rynku?</a:t>
            </a:r>
            <a:endParaRPr sz="435">
              <a:latin typeface="Verdana"/>
              <a:cs typeface="Verdan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362639" y="332880"/>
            <a:ext cx="25138" cy="25138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71" y="0"/>
                </a:moveTo>
                <a:lnTo>
                  <a:pt x="15536" y="2002"/>
                </a:lnTo>
                <a:lnTo>
                  <a:pt x="7367" y="7511"/>
                </a:lnTo>
                <a:lnTo>
                  <a:pt x="1957" y="15782"/>
                </a:lnTo>
                <a:lnTo>
                  <a:pt x="0" y="26066"/>
                </a:lnTo>
                <a:lnTo>
                  <a:pt x="1957" y="36309"/>
                </a:lnTo>
                <a:lnTo>
                  <a:pt x="7367" y="44477"/>
                </a:lnTo>
                <a:lnTo>
                  <a:pt x="15536" y="49883"/>
                </a:lnTo>
                <a:lnTo>
                  <a:pt x="25771" y="51838"/>
                </a:lnTo>
                <a:lnTo>
                  <a:pt x="36054" y="49883"/>
                </a:lnTo>
                <a:lnTo>
                  <a:pt x="44327" y="44477"/>
                </a:lnTo>
                <a:lnTo>
                  <a:pt x="49842" y="36309"/>
                </a:lnTo>
                <a:lnTo>
                  <a:pt x="51846" y="26066"/>
                </a:lnTo>
                <a:lnTo>
                  <a:pt x="49842" y="15782"/>
                </a:lnTo>
                <a:lnTo>
                  <a:pt x="44327" y="7511"/>
                </a:lnTo>
                <a:lnTo>
                  <a:pt x="36054" y="2002"/>
                </a:lnTo>
                <a:lnTo>
                  <a:pt x="257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90" name="object 90"/>
          <p:cNvSpPr/>
          <p:nvPr/>
        </p:nvSpPr>
        <p:spPr>
          <a:xfrm>
            <a:off x="7363224" y="473955"/>
            <a:ext cx="20234" cy="2023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46" y="0"/>
                </a:moveTo>
                <a:lnTo>
                  <a:pt x="12676" y="1620"/>
                </a:lnTo>
                <a:lnTo>
                  <a:pt x="6056" y="6060"/>
                </a:lnTo>
                <a:lnTo>
                  <a:pt x="1619" y="12683"/>
                </a:lnTo>
                <a:lnTo>
                  <a:pt x="0" y="20855"/>
                </a:lnTo>
                <a:lnTo>
                  <a:pt x="1619" y="29025"/>
                </a:lnTo>
                <a:lnTo>
                  <a:pt x="6056" y="35645"/>
                </a:lnTo>
                <a:lnTo>
                  <a:pt x="12676" y="40082"/>
                </a:lnTo>
                <a:lnTo>
                  <a:pt x="20846" y="41701"/>
                </a:lnTo>
                <a:lnTo>
                  <a:pt x="29029" y="40082"/>
                </a:lnTo>
                <a:lnTo>
                  <a:pt x="35660" y="35645"/>
                </a:lnTo>
                <a:lnTo>
                  <a:pt x="40104" y="29025"/>
                </a:lnTo>
                <a:lnTo>
                  <a:pt x="41727" y="20855"/>
                </a:lnTo>
                <a:lnTo>
                  <a:pt x="40104" y="12683"/>
                </a:lnTo>
                <a:lnTo>
                  <a:pt x="35660" y="6060"/>
                </a:lnTo>
                <a:lnTo>
                  <a:pt x="29029" y="1620"/>
                </a:lnTo>
                <a:lnTo>
                  <a:pt x="208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91" name="object 91"/>
          <p:cNvSpPr/>
          <p:nvPr/>
        </p:nvSpPr>
        <p:spPr>
          <a:xfrm>
            <a:off x="7611895" y="473955"/>
            <a:ext cx="20234" cy="2023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872" y="0"/>
                </a:moveTo>
                <a:lnTo>
                  <a:pt x="12690" y="1620"/>
                </a:lnTo>
                <a:lnTo>
                  <a:pt x="6062" y="6060"/>
                </a:lnTo>
                <a:lnTo>
                  <a:pt x="1621" y="12683"/>
                </a:lnTo>
                <a:lnTo>
                  <a:pt x="0" y="20855"/>
                </a:lnTo>
                <a:lnTo>
                  <a:pt x="1621" y="29025"/>
                </a:lnTo>
                <a:lnTo>
                  <a:pt x="6062" y="35645"/>
                </a:lnTo>
                <a:lnTo>
                  <a:pt x="12690" y="40082"/>
                </a:lnTo>
                <a:lnTo>
                  <a:pt x="20872" y="41701"/>
                </a:lnTo>
                <a:lnTo>
                  <a:pt x="29052" y="40082"/>
                </a:lnTo>
                <a:lnTo>
                  <a:pt x="35677" y="35645"/>
                </a:lnTo>
                <a:lnTo>
                  <a:pt x="40115" y="29025"/>
                </a:lnTo>
                <a:lnTo>
                  <a:pt x="41735" y="20855"/>
                </a:lnTo>
                <a:lnTo>
                  <a:pt x="40115" y="12683"/>
                </a:lnTo>
                <a:lnTo>
                  <a:pt x="35677" y="6060"/>
                </a:lnTo>
                <a:lnTo>
                  <a:pt x="29052" y="1620"/>
                </a:lnTo>
                <a:lnTo>
                  <a:pt x="208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92" name="object 92"/>
          <p:cNvGrpSpPr/>
          <p:nvPr/>
        </p:nvGrpSpPr>
        <p:grpSpPr>
          <a:xfrm>
            <a:off x="7741416" y="334777"/>
            <a:ext cx="544777" cy="107300"/>
            <a:chOff x="13460193" y="693423"/>
            <a:chExt cx="1128395" cy="222250"/>
          </a:xfrm>
        </p:grpSpPr>
        <p:sp>
          <p:nvSpPr>
            <p:cNvPr id="93" name="object 93"/>
            <p:cNvSpPr/>
            <p:nvPr/>
          </p:nvSpPr>
          <p:spPr>
            <a:xfrm>
              <a:off x="13460193" y="758164"/>
              <a:ext cx="40640" cy="153670"/>
            </a:xfrm>
            <a:custGeom>
              <a:avLst/>
              <a:gdLst/>
              <a:ahLst/>
              <a:cxnLst/>
              <a:rect l="l" t="t" r="r" b="b"/>
              <a:pathLst>
                <a:path w="40640" h="153669">
                  <a:moveTo>
                    <a:pt x="40504" y="0"/>
                  </a:moveTo>
                  <a:lnTo>
                    <a:pt x="0" y="0"/>
                  </a:lnTo>
                  <a:lnTo>
                    <a:pt x="0" y="153373"/>
                  </a:lnTo>
                  <a:lnTo>
                    <a:pt x="40504" y="153373"/>
                  </a:lnTo>
                  <a:lnTo>
                    <a:pt x="4050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4" name="object 94"/>
            <p:cNvSpPr/>
            <p:nvPr/>
          </p:nvSpPr>
          <p:spPr>
            <a:xfrm>
              <a:off x="13539406" y="754513"/>
              <a:ext cx="143270" cy="1570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5" name="object 95"/>
            <p:cNvSpPr/>
            <p:nvPr/>
          </p:nvSpPr>
          <p:spPr>
            <a:xfrm>
              <a:off x="13706753" y="693423"/>
              <a:ext cx="116571" cy="2181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6" name="object 96"/>
            <p:cNvSpPr/>
            <p:nvPr/>
          </p:nvSpPr>
          <p:spPr>
            <a:xfrm>
              <a:off x="13844407" y="758223"/>
              <a:ext cx="141111" cy="1570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7" name="object 97"/>
            <p:cNvSpPr/>
            <p:nvPr/>
          </p:nvSpPr>
          <p:spPr>
            <a:xfrm>
              <a:off x="14007462" y="717112"/>
              <a:ext cx="107379" cy="1960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8" name="object 98"/>
            <p:cNvSpPr/>
            <p:nvPr/>
          </p:nvSpPr>
          <p:spPr>
            <a:xfrm>
              <a:off x="14142763" y="758223"/>
              <a:ext cx="141120" cy="1570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99" name="object 99"/>
            <p:cNvSpPr/>
            <p:nvPr/>
          </p:nvSpPr>
          <p:spPr>
            <a:xfrm>
              <a:off x="14321883" y="754513"/>
              <a:ext cx="266141" cy="1607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sp>
        <p:nvSpPr>
          <p:cNvPr id="100" name="object 100"/>
          <p:cNvSpPr/>
          <p:nvPr/>
        </p:nvSpPr>
        <p:spPr>
          <a:xfrm>
            <a:off x="7742894" y="505883"/>
            <a:ext cx="12876" cy="74190"/>
          </a:xfrm>
          <a:custGeom>
            <a:avLst/>
            <a:gdLst/>
            <a:ahLst/>
            <a:cxnLst/>
            <a:rect l="l" t="t" r="r" b="b"/>
            <a:pathLst>
              <a:path w="26669" h="153669">
                <a:moveTo>
                  <a:pt x="26395" y="0"/>
                </a:moveTo>
                <a:lnTo>
                  <a:pt x="0" y="0"/>
                </a:lnTo>
                <a:lnTo>
                  <a:pt x="0" y="153381"/>
                </a:lnTo>
                <a:lnTo>
                  <a:pt x="26395" y="153381"/>
                </a:lnTo>
                <a:lnTo>
                  <a:pt x="26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869"/>
          </a:p>
        </p:txBody>
      </p:sp>
      <p:grpSp>
        <p:nvGrpSpPr>
          <p:cNvPr id="101" name="object 101"/>
          <p:cNvGrpSpPr/>
          <p:nvPr/>
        </p:nvGrpSpPr>
        <p:grpSpPr>
          <a:xfrm>
            <a:off x="7777184" y="486027"/>
            <a:ext cx="508602" cy="95957"/>
            <a:chOff x="13534279" y="1006706"/>
            <a:chExt cx="1053465" cy="198755"/>
          </a:xfrm>
        </p:grpSpPr>
        <p:sp>
          <p:nvSpPr>
            <p:cNvPr id="102" name="object 102"/>
            <p:cNvSpPr/>
            <p:nvPr/>
          </p:nvSpPr>
          <p:spPr>
            <a:xfrm>
              <a:off x="13534279" y="1044107"/>
              <a:ext cx="134061" cy="1570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696583" y="1006706"/>
              <a:ext cx="243051" cy="1981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978292" y="1047834"/>
              <a:ext cx="26670" cy="153670"/>
            </a:xfrm>
            <a:custGeom>
              <a:avLst/>
              <a:gdLst/>
              <a:ahLst/>
              <a:cxnLst/>
              <a:rect l="l" t="t" r="r" b="b"/>
              <a:pathLst>
                <a:path w="26669" h="153669">
                  <a:moveTo>
                    <a:pt x="26370" y="0"/>
                  </a:moveTo>
                  <a:lnTo>
                    <a:pt x="0" y="0"/>
                  </a:lnTo>
                  <a:lnTo>
                    <a:pt x="0" y="153381"/>
                  </a:lnTo>
                  <a:lnTo>
                    <a:pt x="26370" y="153381"/>
                  </a:lnTo>
                  <a:lnTo>
                    <a:pt x="2637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037788" y="1006706"/>
              <a:ext cx="99089" cy="1960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4166823" y="1047817"/>
              <a:ext cx="131902" cy="1570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322997" y="1006706"/>
              <a:ext cx="264311" cy="1981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69"/>
            </a:p>
          </p:txBody>
        </p:sp>
      </p:grpSp>
      <p:sp>
        <p:nvSpPr>
          <p:cNvPr id="108" name="object 108"/>
          <p:cNvSpPr/>
          <p:nvPr/>
        </p:nvSpPr>
        <p:spPr>
          <a:xfrm>
            <a:off x="8513005" y="369320"/>
            <a:ext cx="0" cy="6049571"/>
          </a:xfrm>
          <a:custGeom>
            <a:avLst/>
            <a:gdLst/>
            <a:ahLst/>
            <a:cxnLst/>
            <a:rect l="l" t="t" r="r" b="b"/>
            <a:pathLst>
              <a:path h="12530455">
                <a:moveTo>
                  <a:pt x="0" y="0"/>
                </a:moveTo>
                <a:lnTo>
                  <a:pt x="0" y="12530044"/>
                </a:lnTo>
              </a:path>
            </a:pathLst>
          </a:custGeom>
          <a:ln w="42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869"/>
          </a:p>
        </p:txBody>
      </p:sp>
      <p:sp>
        <p:nvSpPr>
          <p:cNvPr id="109" name="object 109"/>
          <p:cNvSpPr txBox="1">
            <a:spLocks noGrp="1"/>
          </p:cNvSpPr>
          <p:nvPr>
            <p:ph type="ftr" sz="quarter" idx="5"/>
          </p:nvPr>
        </p:nvSpPr>
        <p:spPr>
          <a:xfrm>
            <a:off x="3192770" y="3124136"/>
            <a:ext cx="1986582" cy="65566"/>
          </a:xfrm>
          <a:prstGeom prst="rect">
            <a:avLst/>
          </a:prstGeom>
        </p:spPr>
        <p:txBody>
          <a:bodyPr vert="horz" wrap="square" lIns="0" tIns="6131" rIns="0" bIns="0" rtlCol="0" anchor="ctr">
            <a:spAutoFit/>
          </a:bodyPr>
          <a:lstStyle/>
          <a:p>
            <a:pPr marL="6132">
              <a:spcBef>
                <a:spcPts val="48"/>
              </a:spcBef>
            </a:pPr>
            <a:r>
              <a:rPr spc="80" dirty="0"/>
              <a:t>MAP </a:t>
            </a:r>
            <a:r>
              <a:rPr spc="19" dirty="0"/>
              <a:t>A </a:t>
            </a:r>
            <a:r>
              <a:rPr spc="70" dirty="0"/>
              <a:t>TREND </a:t>
            </a:r>
            <a:r>
              <a:rPr spc="22" dirty="0"/>
              <a:t>Ó </a:t>
            </a:r>
            <a:r>
              <a:rPr spc="27" dirty="0"/>
              <a:t>W </a:t>
            </a:r>
            <a:r>
              <a:rPr spc="48" dirty="0"/>
              <a:t>2022 </a:t>
            </a:r>
            <a:r>
              <a:rPr spc="-82" dirty="0"/>
              <a:t>©</a:t>
            </a:r>
            <a:r>
              <a:rPr spc="-39" dirty="0"/>
              <a:t> </a:t>
            </a:r>
            <a:r>
              <a:rPr spc="60" dirty="0"/>
              <a:t>INFUTURE.INSTITUTE</a:t>
            </a:r>
            <a:r>
              <a:rPr spc="-65" dirty="0"/>
              <a:t> </a:t>
            </a: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xfrm>
            <a:off x="5400083" y="3125064"/>
            <a:ext cx="1324388" cy="63709"/>
          </a:xfrm>
          <a:prstGeom prst="rect">
            <a:avLst/>
          </a:prstGeom>
        </p:spPr>
        <p:txBody>
          <a:bodyPr vert="horz" wrap="square" lIns="0" tIns="4292" rIns="0" bIns="0" rtlCol="0" anchor="ctr">
            <a:spAutoFit/>
          </a:bodyPr>
          <a:lstStyle/>
          <a:p>
            <a:pPr marL="18395">
              <a:spcBef>
                <a:spcPts val="34"/>
              </a:spcBef>
            </a:pPr>
            <a:fld id="{81D60167-4931-47E6-BA6A-407CBD079E47}" type="slidenum">
              <a:rPr spc="-22" dirty="0"/>
              <a:pPr marL="18395">
                <a:spcBef>
                  <a:spcPts val="34"/>
                </a:spcBef>
              </a:pPr>
              <a:t>33</a:t>
            </a:fld>
            <a:endParaRPr spc="-22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DFB3D74-D72B-4153-9873-5EFAFDE1D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09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B75DA3-0AB5-46CD-83B5-BBDD053D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Ankieta do mieszkańców (253 ankiety)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D63E75-2255-4FEB-98C5-A950D3D9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841"/>
          </a:xfrm>
        </p:spPr>
        <p:txBody>
          <a:bodyPr/>
          <a:lstStyle/>
          <a:p>
            <a:r>
              <a:rPr lang="pl-PL" dirty="0"/>
              <a:t>45% mieszkańców LGD że ich gmina jest dobrym miejscem do życia</a:t>
            </a:r>
          </a:p>
          <a:p>
            <a:r>
              <a:rPr lang="pl-PL" dirty="0"/>
              <a:t>28% mieszkańców uważa że warunki w gminie w ostatnim roku poprawiły się</a:t>
            </a:r>
          </a:p>
          <a:p>
            <a:r>
              <a:rPr lang="pl-PL" dirty="0"/>
              <a:t>32% ankietowanych rozważa zmianę miejsca zamieszkania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675458"/>
              </p:ext>
            </p:extLst>
          </p:nvPr>
        </p:nvGraphicFramePr>
        <p:xfrm>
          <a:off x="1088538" y="3749410"/>
          <a:ext cx="4592365" cy="298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2B8FF511-1AF3-41AC-A6FD-F577026E9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3941"/>
            <a:ext cx="539542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72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0925DEF-8882-440A-8025-330ACA2D9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820" y="0"/>
            <a:ext cx="6302337" cy="68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39D0CC6-3090-416F-AA68-8F1F3E82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Zaufanie społeczne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2E44255-D4A9-47A5-B9CE-2CA5DB564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096" y="1968352"/>
            <a:ext cx="6470248" cy="40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8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191EC-1935-46D9-9152-DED1FA5E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27" y="174293"/>
            <a:ext cx="10515600" cy="1325563"/>
          </a:xfrm>
        </p:spPr>
        <p:txBody>
          <a:bodyPr/>
          <a:lstStyle/>
          <a:p>
            <a:r>
              <a:rPr lang="pl-PL" dirty="0"/>
              <a:t>Problemy i wyzwania rozwojowe – informacje z ankiety skierowanej do mieszkańców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DEACC1-ED2B-4D7B-BB94-1B48967F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66" y="1634793"/>
            <a:ext cx="10515600" cy="4917081"/>
          </a:xfrm>
        </p:spPr>
        <p:txBody>
          <a:bodyPr>
            <a:normAutofit fontScale="70000" lnSpcReduction="20000"/>
          </a:bodyPr>
          <a:lstStyle/>
          <a:p>
            <a:r>
              <a:rPr lang="pl-PL" sz="3200" dirty="0">
                <a:highlight>
                  <a:srgbClr val="FFFF00"/>
                </a:highlight>
              </a:rPr>
              <a:t>Niskie zaufanie społeczne</a:t>
            </a:r>
          </a:p>
          <a:p>
            <a:r>
              <a:rPr lang="pl-PL" sz="3200" dirty="0"/>
              <a:t>Brak inicjatyw integrujących mieszkańców</a:t>
            </a:r>
          </a:p>
          <a:p>
            <a:r>
              <a:rPr lang="pl-PL" sz="3200" dirty="0">
                <a:highlight>
                  <a:srgbClr val="FFFF00"/>
                </a:highlight>
              </a:rPr>
              <a:t>Podziały społeczne, głównie dotykające tematów samorządowych (i polityki)</a:t>
            </a:r>
          </a:p>
          <a:p>
            <a:r>
              <a:rPr lang="pl-PL" sz="3200" dirty="0"/>
              <a:t>Mało innowacyjnych pomysłów, nowoczesnych, angażujących całościowo młode i średnie pokolenie</a:t>
            </a:r>
          </a:p>
          <a:p>
            <a:r>
              <a:rPr lang="pl-PL" sz="3200" dirty="0"/>
              <a:t>Zjawisko osamotnienia osób starszych</a:t>
            </a:r>
          </a:p>
          <a:p>
            <a:r>
              <a:rPr lang="pl-PL" sz="3200" dirty="0"/>
              <a:t>Brak miejsc spędzania wolnego czasu i spotkań młodzieży </a:t>
            </a:r>
          </a:p>
          <a:p>
            <a:r>
              <a:rPr lang="pl-PL" sz="3200" dirty="0"/>
              <a:t>Potrzeba wzmocnienia poziomu  tożsamości z miejscem zamieszkania</a:t>
            </a:r>
          </a:p>
          <a:p>
            <a:r>
              <a:rPr lang="pl-PL" sz="3200" dirty="0"/>
              <a:t>Niedobory w strefach sportu i rekreacji</a:t>
            </a:r>
          </a:p>
          <a:p>
            <a:r>
              <a:rPr lang="pl-PL" sz="3200" dirty="0"/>
              <a:t>Ochrona przyrody i zabytków przed degradacją</a:t>
            </a:r>
          </a:p>
          <a:p>
            <a:r>
              <a:rPr lang="pl-PL" sz="3200" dirty="0"/>
              <a:t>Ekologia i zachowania „</a:t>
            </a:r>
            <a:r>
              <a:rPr lang="pl-PL" sz="3200" dirty="0" err="1"/>
              <a:t>eko</a:t>
            </a:r>
            <a:r>
              <a:rPr lang="pl-PL" sz="3200" dirty="0"/>
              <a:t>”, w tym „gospodarka w obiegu zamkniętym” (odpady)</a:t>
            </a:r>
          </a:p>
          <a:p>
            <a:r>
              <a:rPr lang="pl-PL" sz="3200" dirty="0">
                <a:highlight>
                  <a:srgbClr val="FFFF00"/>
                </a:highlight>
              </a:rPr>
              <a:t>Niska aktywność społeczna i zaangażowanie mieszkańców</a:t>
            </a:r>
          </a:p>
          <a:p>
            <a:r>
              <a:rPr lang="pl-PL" sz="3200" dirty="0">
                <a:highlight>
                  <a:srgbClr val="FFFF00"/>
                </a:highlight>
              </a:rPr>
              <a:t>Brak inwestycji w oparciu o które mieszkańcy mogą rozwijać się zawodowo?</a:t>
            </a:r>
          </a:p>
          <a:p>
            <a:r>
              <a:rPr lang="pl-PL" sz="3200" dirty="0"/>
              <a:t>Słaba promocja obszaru PTO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7344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94FC07B-74E3-4A4E-A2EA-77B2728F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0" y="813589"/>
            <a:ext cx="5761219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EB983-F289-4E20-9D7C-C6CC14AF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897"/>
            <a:ext cx="10515600" cy="977446"/>
          </a:xfrm>
        </p:spPr>
        <p:txBody>
          <a:bodyPr/>
          <a:lstStyle/>
          <a:p>
            <a:r>
              <a:rPr lang="pl-PL" dirty="0"/>
              <a:t>Wizja rozwoju PTO zapisana w 2015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41924E-21D3-4050-B92E-7701A1A2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996"/>
            <a:ext cx="10515600" cy="309471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PTO jest modelowym, klimatycznym trójmiastem ogrodów, spokojnym, przyjaznym i niepowtarzalnym miejscem do mieszkania, pracy, działalności społecznej i rozwoju osobistego; łączącym ludzi i przyrodę; jest ostoją tradycji i poszanowania dziedzictwa kulturowego i historycznego, a zarazem miejscem nowoczesnym, dynamicznym, zapewniającym najwyższe standardy i jakość życia oraz perspektywy rozwoju i integracji dla obecnych i przyszłych mieszkańców PTO.</a:t>
            </a:r>
          </a:p>
        </p:txBody>
      </p:sp>
    </p:spTree>
    <p:extLst>
      <p:ext uri="{BB962C8B-B14F-4D97-AF65-F5344CB8AC3E}">
        <p14:creationId xmlns:p14="http://schemas.microsoft.com/office/powerpoint/2010/main" val="528685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76A587-EB9C-464B-A562-5BC7C8CD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5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766916"/>
            <a:ext cx="9754362" cy="51035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 </a:t>
            </a:r>
          </a:p>
          <a:p>
            <a:pPr marL="0" indent="0" algn="ctr">
              <a:buNone/>
            </a:pPr>
            <a:r>
              <a:rPr lang="pl-PL" b="1" dirty="0"/>
              <a:t>Dziękujemy za Państwa obecność i uwagę </a:t>
            </a:r>
          </a:p>
          <a:p>
            <a:pPr marL="0" indent="0" algn="ctr">
              <a:buNone/>
            </a:pPr>
            <a:r>
              <a:rPr lang="pl-PL" b="1" dirty="0"/>
              <a:t>– zapraszamy do dyskusji.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1900" dirty="0"/>
              <a:t>Adriana Skajewska</a:t>
            </a:r>
          </a:p>
          <a:p>
            <a:pPr marL="0" indent="0" algn="ctr">
              <a:buNone/>
            </a:pPr>
            <a:r>
              <a:rPr lang="pl-PL" sz="1900" dirty="0"/>
              <a:t>specjalista ds. analiz i projektów biznesowych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1900" dirty="0"/>
              <a:t>Stowarzyszenie Lokalna Grupa Działania „Zielone Sąsiedztwo”</a:t>
            </a:r>
          </a:p>
          <a:p>
            <a:pPr marL="0" indent="0" algn="ctr">
              <a:buNone/>
            </a:pPr>
            <a:r>
              <a:rPr lang="pl-PL" sz="1900" dirty="0"/>
              <a:t>Biuro: Świerkowa 1 05-807 Podkowa Leśna </a:t>
            </a:r>
          </a:p>
          <a:p>
            <a:pPr marL="0" indent="0" algn="ctr">
              <a:buNone/>
            </a:pPr>
            <a:r>
              <a:rPr lang="pl-PL" sz="1900" dirty="0"/>
              <a:t>(22) 724 58 90, kom. 508 641 707</a:t>
            </a:r>
          </a:p>
          <a:p>
            <a:pPr marL="0" indent="0" algn="ctr">
              <a:buNone/>
            </a:pPr>
            <a:r>
              <a:rPr lang="pl-PL" sz="1900" u="sng" dirty="0">
                <a:hlinkClick r:id="rId2"/>
              </a:rPr>
              <a:t>www.zielonesasiedztwo.org.pl</a:t>
            </a:r>
            <a:endParaRPr lang="pl-PL" sz="1900" dirty="0"/>
          </a:p>
          <a:p>
            <a:pPr marL="0" indent="0" algn="ctr">
              <a:buNone/>
            </a:pPr>
            <a:r>
              <a:rPr lang="pl-PL" sz="1900" u="sng" dirty="0">
                <a:hlinkClick r:id="rId3"/>
              </a:rPr>
              <a:t>https://www.facebook.com/zielonesasiedztwo/</a:t>
            </a:r>
            <a:endParaRPr lang="pl-PL" sz="1900" u="sng" dirty="0"/>
          </a:p>
          <a:p>
            <a:pPr marL="0" indent="0" algn="ctr">
              <a:buNone/>
            </a:pPr>
            <a:endParaRPr lang="pl-PL" b="1" u="sng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41</a:t>
            </a:fld>
            <a:endParaRPr lang="pl-PL"/>
          </a:p>
        </p:txBody>
      </p:sp>
      <p:pic>
        <p:nvPicPr>
          <p:cNvPr id="6" name="Obraz 5" descr="LOGOZ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8781" y="20884"/>
            <a:ext cx="2184561" cy="17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07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LOGOZ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3732" y="1825625"/>
            <a:ext cx="5524535" cy="4351338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EB0A2D-231B-42C2-BBC6-3B4B6C40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współdziałania w PTO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C968FE-3D41-44D5-BFC6-8075ECDC3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Dbałość o kultywowanie </a:t>
            </a:r>
            <a:r>
              <a:rPr lang="pl-PL" b="1" dirty="0"/>
              <a:t>tożsamości</a:t>
            </a:r>
            <a:r>
              <a:rPr lang="pl-PL" dirty="0"/>
              <a:t>, </a:t>
            </a:r>
            <a:r>
              <a:rPr lang="pl-PL" b="1" dirty="0"/>
              <a:t>spójności kulturowej </a:t>
            </a:r>
            <a:r>
              <a:rPr lang="pl-PL" dirty="0"/>
              <a:t>i </a:t>
            </a:r>
            <a:r>
              <a:rPr lang="pl-PL" b="1" dirty="0"/>
              <a:t>wyjątkowości PTO.</a:t>
            </a:r>
          </a:p>
          <a:p>
            <a:r>
              <a:rPr lang="pl-PL" b="1" dirty="0"/>
              <a:t>Ochrona dziedzictwa</a:t>
            </a:r>
            <a:r>
              <a:rPr lang="pl-PL" dirty="0"/>
              <a:t> przyrodniczego, historycznego, urbanistycznego, architektonicznego i kulturowego.</a:t>
            </a:r>
          </a:p>
          <a:p>
            <a:r>
              <a:rPr lang="pl-PL" b="1" dirty="0"/>
              <a:t>Dobro mieszkańców i komfort ich życia</a:t>
            </a:r>
            <a:r>
              <a:rPr lang="pl-PL" dirty="0"/>
              <a:t>, w tym dbałość o ich podmiotowość w życiu społecznym i asymilowanie nowych mieszkańców oraz budowanie atmosfery zaufania społecznego i solidarności międzypokoleniowej.</a:t>
            </a:r>
          </a:p>
          <a:p>
            <a:r>
              <a:rPr lang="pl-PL" b="1" dirty="0"/>
              <a:t>Współpraca</a:t>
            </a:r>
            <a:r>
              <a:rPr lang="pl-PL" dirty="0"/>
              <a:t> oparta o zasadę i tradycję równoprawnych porozumień, więzi sąsiedzkich oraz aktywności mieszkańców; w ramach PTO jak i w ramach współdziałania z podmiotami zewnętrznymi.</a:t>
            </a:r>
          </a:p>
          <a:p>
            <a:r>
              <a:rPr lang="pl-PL" dirty="0"/>
              <a:t>Współpraca prowadzona zgodnie z ideą przewodnią bycia </a:t>
            </a:r>
            <a:r>
              <a:rPr lang="pl-PL" b="1" dirty="0"/>
              <a:t>prekursorem innowacji w rozwiązywaniu wyzwań społecznych, urbanizacyjnych, ekologicznych, </a:t>
            </a:r>
            <a:r>
              <a:rPr lang="pl-PL" dirty="0"/>
              <a:t>dotyczących rozwoju infrastruktury i tworzenia miejsc pracy bazujących na potencjale intelektualnym i wysokim kapitale społecznym mieszkańców.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567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430840D-1267-4EF9-BE89-DA9421F16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459" y="397296"/>
            <a:ext cx="7983991" cy="59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31CA0-E0F9-4A45-84BF-E8CBF83C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LGD 2014-2022 dofinansowania na kwotę około 9 mln zł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1B9519-054C-4231-BFD5-70F27670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68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Infrastruktura rekreacyjna </a:t>
            </a:r>
            <a:r>
              <a:rPr lang="pl-PL" dirty="0"/>
              <a:t>m.in. tory dla rowerów typu </a:t>
            </a:r>
            <a:r>
              <a:rPr lang="pl-PL" dirty="0" err="1"/>
              <a:t>Pumptrack</a:t>
            </a:r>
            <a:r>
              <a:rPr lang="pl-PL" dirty="0"/>
              <a:t> w Podkowie Leśnej oraz w Brwinowie, samoobsługowe stacje naprawy rowerów w gminie Brwinów, przewodnik Multimedialny po Podkowie Leśnej, Labirynt w Milanówku.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Projekty kulturalne i zdrowotne </a:t>
            </a:r>
            <a:r>
              <a:rPr lang="pl-PL" dirty="0"/>
              <a:t>m.in. Kino Plenerowe i Podkowiańska </a:t>
            </a:r>
            <a:r>
              <a:rPr lang="pl-PL" dirty="0" err="1"/>
              <a:t>Videokronika</a:t>
            </a:r>
            <a:r>
              <a:rPr lang="pl-PL" dirty="0"/>
              <a:t>, Projekt Aktywny Senior, Sąsiedzka książka kucharska, budowa centrum integracji mieszkańców w Brwinowie, budowa biblioteki plenerowej w Brwinowie, wyposażenie przedszkola w Żółwinie, doposażenie świetlic wiejskich w sprzęt multimedialny.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909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EA51A-8FDB-4C97-972A-F16CE4A6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Powstanie 95 nowych firm (2014-2020)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1DE35-1264-476E-A573-4D93A92D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Blisko 120 mieszkańców złożyło wnioski a 95 podpisało umowę na uruchomienie własnej działalności gospodarczej m.in.: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usługi edukacyjne i szkoleniowe,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usługi zakwaterowania,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usługi rękodzieła (jedwab, ceramika, biżuteria),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artystyczne (fotografia, filmowanie, obsługa eventów),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usługi projektowania wnętrz,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usługi wsparcia IT (automatyka),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usługi zdrowotne (dietetyka, masaż, pracownia psychologiczna)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usługi typu </a:t>
            </a:r>
            <a:r>
              <a:rPr lang="pl-PL" dirty="0" err="1"/>
              <a:t>beauty</a:t>
            </a:r>
            <a:r>
              <a:rPr lang="pl-PL" dirty="0"/>
              <a:t> (kosmetyka, wizaż).</a:t>
            </a:r>
          </a:p>
        </p:txBody>
      </p:sp>
    </p:spTree>
    <p:extLst>
      <p:ext uri="{BB962C8B-B14F-4D97-AF65-F5344CB8AC3E}">
        <p14:creationId xmlns:p14="http://schemas.microsoft.com/office/powerpoint/2010/main" val="176081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B458B-7106-44D5-9491-2C000C7D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ABFED-7472-4013-9848-F52A120A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Demografia</a:t>
            </a:r>
          </a:p>
          <a:p>
            <a:pPr lvl="0"/>
            <a:r>
              <a:rPr lang="pl-PL" dirty="0"/>
              <a:t>Zróżnicowanie majątkowe</a:t>
            </a:r>
          </a:p>
          <a:p>
            <a:pPr lvl="0"/>
            <a:r>
              <a:rPr lang="pl-PL" dirty="0"/>
              <a:t>Przedsiębiorczość</a:t>
            </a:r>
          </a:p>
          <a:p>
            <a:pPr lvl="0"/>
            <a:r>
              <a:rPr lang="pl-PL" dirty="0"/>
              <a:t>Przyroda i środowisko</a:t>
            </a:r>
          </a:p>
        </p:txBody>
      </p:sp>
    </p:spTree>
    <p:extLst>
      <p:ext uri="{BB962C8B-B14F-4D97-AF65-F5344CB8AC3E}">
        <p14:creationId xmlns:p14="http://schemas.microsoft.com/office/powerpoint/2010/main" val="149470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6404</Words>
  <Application>Microsoft Office PowerPoint</Application>
  <PresentationFormat>Panoramiczny</PresentationFormat>
  <Paragraphs>294</Paragraphs>
  <Slides>42</Slides>
  <Notes>2</Notes>
  <HiddenSlides>2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Georgia</vt:lpstr>
      <vt:lpstr>Times New Roman</vt:lpstr>
      <vt:lpstr>Verdana</vt:lpstr>
      <vt:lpstr>Wingdings</vt:lpstr>
      <vt:lpstr>Motyw pakietu Office</vt:lpstr>
      <vt:lpstr>SPOTKANIE KONSULTACYJNE  W RAMACH PLANU WŁĄCZENIA SPOŁECZNOŚCI w celu budowy LSR na lata 2023-2027</vt:lpstr>
      <vt:lpstr>Prezentacja programu PowerPoint</vt:lpstr>
      <vt:lpstr>Prezentacja programu PowerPoint</vt:lpstr>
      <vt:lpstr>Wizja rozwoju PTO zapisana w 2015 r.</vt:lpstr>
      <vt:lpstr>Zasady współdziałania w PTO</vt:lpstr>
      <vt:lpstr>Prezentacja programu PowerPoint</vt:lpstr>
      <vt:lpstr>LGD 2014-2022 dofinansowania na kwotę około 9 mln zł</vt:lpstr>
      <vt:lpstr>Powstanie 95 nowych firm (2014-2020)</vt:lpstr>
      <vt:lpstr>Diagnoza</vt:lpstr>
      <vt:lpstr>Ogólna liczba ludności PTO</vt:lpstr>
      <vt:lpstr>Demografia 1</vt:lpstr>
      <vt:lpstr>Demografia 2</vt:lpstr>
      <vt:lpstr>Demografia 3</vt:lpstr>
      <vt:lpstr>Seniorzy (65+ w 2030) i zmiana ludności w % </vt:lpstr>
      <vt:lpstr>Liczba zarejestrowanych firm - wskaźniki</vt:lpstr>
      <vt:lpstr>Wynagrodzenia mieszkańców PTO</vt:lpstr>
      <vt:lpstr>Liczba zarejestrowanych firm - wskaźniki</vt:lpstr>
      <vt:lpstr>Wynagrodzenia mieszkańców PTO</vt:lpstr>
      <vt:lpstr>Liczba zarejestrowanych firm - wskaźniki</vt:lpstr>
      <vt:lpstr>Wynagrodzenia mieszkańców PTO</vt:lpstr>
      <vt:lpstr>Podatnicy i ich dochody w 2020 r. w PTO wg POLTAX</vt:lpstr>
      <vt:lpstr>Przedsiębiorczość mieszkańców LGD (dochody)</vt:lpstr>
      <vt:lpstr>Prezentacja programu PowerPoint</vt:lpstr>
      <vt:lpstr>Liczba podatników według poziomów dochodów Brwinów (dane POLTAX 2019) </vt:lpstr>
      <vt:lpstr>Osoby korzystające z pomocy społecznej (LGD)</vt:lpstr>
      <vt:lpstr>Sytuacja materialna mieszkańców</vt:lpstr>
      <vt:lpstr>Sytuacja materialna mieszkańców</vt:lpstr>
      <vt:lpstr>Środowisko przyrodnicze – obszar LGD</vt:lpstr>
      <vt:lpstr>Zaufanie społeczne</vt:lpstr>
      <vt:lpstr>MAPA TRENDÓW  2022</vt:lpstr>
      <vt:lpstr>Prezentacja programu PowerPoint</vt:lpstr>
      <vt:lpstr>Prezentacja programu PowerPoint</vt:lpstr>
      <vt:lpstr>Prezentacja programu PowerPoint</vt:lpstr>
      <vt:lpstr>Prezentacja programu PowerPoint</vt:lpstr>
      <vt:lpstr>Ankieta do mieszkańców (253 ankiety)</vt:lpstr>
      <vt:lpstr>Prezentacja programu PowerPoint</vt:lpstr>
      <vt:lpstr>Zaufanie społeczne</vt:lpstr>
      <vt:lpstr>Problemy i wyzwania rozwojowe – informacje z ankiety skierowanej do mieszkańców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Podwarszawskie Trójmiasto Ogrodów</dc:title>
  <dc:creator>Adriana Skajewska</dc:creator>
  <cp:lastModifiedBy>Adriana Skajewska</cp:lastModifiedBy>
  <cp:revision>71</cp:revision>
  <dcterms:created xsi:type="dcterms:W3CDTF">2022-10-08T06:57:47Z</dcterms:created>
  <dcterms:modified xsi:type="dcterms:W3CDTF">2023-02-27T16:18:49Z</dcterms:modified>
</cp:coreProperties>
</file>