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5"/>
  </p:notesMasterIdLst>
  <p:handoutMasterIdLst>
    <p:handoutMasterId r:id="rId36"/>
  </p:handoutMasterIdLst>
  <p:sldIdLst>
    <p:sldId id="256" r:id="rId2"/>
    <p:sldId id="285" r:id="rId3"/>
    <p:sldId id="478" r:id="rId4"/>
    <p:sldId id="479" r:id="rId5"/>
    <p:sldId id="480" r:id="rId6"/>
    <p:sldId id="481" r:id="rId7"/>
    <p:sldId id="482" r:id="rId8"/>
    <p:sldId id="483" r:id="rId9"/>
    <p:sldId id="455" r:id="rId10"/>
    <p:sldId id="456" r:id="rId11"/>
    <p:sldId id="457" r:id="rId12"/>
    <p:sldId id="458" r:id="rId13"/>
    <p:sldId id="471" r:id="rId14"/>
    <p:sldId id="459" r:id="rId15"/>
    <p:sldId id="460" r:id="rId16"/>
    <p:sldId id="461" r:id="rId17"/>
    <p:sldId id="462" r:id="rId18"/>
    <p:sldId id="463" r:id="rId19"/>
    <p:sldId id="464" r:id="rId20"/>
    <p:sldId id="465" r:id="rId21"/>
    <p:sldId id="472" r:id="rId22"/>
    <p:sldId id="484" r:id="rId23"/>
    <p:sldId id="466" r:id="rId24"/>
    <p:sldId id="467" r:id="rId25"/>
    <p:sldId id="468" r:id="rId26"/>
    <p:sldId id="473" r:id="rId27"/>
    <p:sldId id="474" r:id="rId28"/>
    <p:sldId id="475" r:id="rId29"/>
    <p:sldId id="476" r:id="rId30"/>
    <p:sldId id="477" r:id="rId31"/>
    <p:sldId id="469" r:id="rId32"/>
    <p:sldId id="414" r:id="rId33"/>
    <p:sldId id="350" r:id="rId34"/>
  </p:sldIdLst>
  <p:sldSz cx="9144000" cy="6858000" type="screen4x3"/>
  <p:notesSz cx="6797675" cy="987425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pińska Martyna"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66"/>
    <a:srgbClr val="FFCC00"/>
    <a:srgbClr val="FFFF00"/>
    <a:srgbClr val="99FF66"/>
    <a:srgbClr val="99CCFF"/>
    <a:srgbClr val="CCFF99"/>
    <a:srgbClr val="00CC99"/>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20" autoAdjust="0"/>
    <p:restoredTop sz="90929"/>
  </p:normalViewPr>
  <p:slideViewPr>
    <p:cSldViewPr>
      <p:cViewPr>
        <p:scale>
          <a:sx n="66" d="100"/>
          <a:sy n="66" d="100"/>
        </p:scale>
        <p:origin x="-1272"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Arkusz_programu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Arkusz_programu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Arkusz_programu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15541982352418612"/>
          <c:y val="9.1831899517326301E-2"/>
          <c:w val="0.83368440463823335"/>
          <c:h val="0.89490859936914169"/>
        </c:manualLayout>
      </c:layout>
      <c:bar3DChart>
        <c:barDir val="col"/>
        <c:grouping val="stacked"/>
        <c:varyColors val="0"/>
        <c:ser>
          <c:idx val="0"/>
          <c:order val="0"/>
          <c:tx>
            <c:strRef>
              <c:f>Arkusz1!$B$1</c:f>
              <c:strCache>
                <c:ptCount val="1"/>
                <c:pt idx="0">
                  <c:v>2016 r.</c:v>
                </c:pt>
              </c:strCache>
            </c:strRef>
          </c:tx>
          <c:spPr>
            <a:solidFill>
              <a:schemeClr val="accent4">
                <a:lumMod val="65000"/>
                <a:lumOff val="35000"/>
              </a:schemeClr>
            </a:solidFill>
            <a:effectLst>
              <a:outerShdw blurRad="50800" dist="50800" dir="5400000" algn="ctr" rotWithShape="0">
                <a:schemeClr val="accent1">
                  <a:lumMod val="75000"/>
                </a:schemeClr>
              </a:outerShdw>
            </a:effectLst>
          </c:spPr>
          <c:invertIfNegative val="0"/>
          <c:dPt>
            <c:idx val="0"/>
            <c:invertIfNegative val="0"/>
            <c:bubble3D val="0"/>
            <c:spPr>
              <a:solidFill>
                <a:schemeClr val="accent4">
                  <a:lumMod val="65000"/>
                  <a:lumOff val="35000"/>
                </a:schemeClr>
              </a:solidFill>
              <a:effectLst/>
            </c:spPr>
          </c:dPt>
          <c:dLbls>
            <c:dLbl>
              <c:idx val="0"/>
              <c:layout/>
              <c:tx>
                <c:rich>
                  <a:bodyPr/>
                  <a:lstStyle/>
                  <a:p>
                    <a:r>
                      <a:rPr lang="en-US" dirty="0" smtClean="0"/>
                      <a:t>338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Arkusz1!$B$2</c:f>
              <c:numCache>
                <c:formatCode>General</c:formatCode>
                <c:ptCount val="1"/>
                <c:pt idx="0">
                  <c:v>338</c:v>
                </c:pt>
              </c:numCache>
            </c:numRef>
          </c:val>
        </c:ser>
        <c:ser>
          <c:idx val="1"/>
          <c:order val="1"/>
          <c:tx>
            <c:strRef>
              <c:f>Arkusz1!$C$1</c:f>
              <c:strCache>
                <c:ptCount val="1"/>
                <c:pt idx="0">
                  <c:v>2017 r.</c:v>
                </c:pt>
              </c:strCache>
            </c:strRef>
          </c:tx>
          <c:spPr>
            <a:solidFill>
              <a:schemeClr val="accent3">
                <a:lumMod val="75000"/>
              </a:schemeClr>
            </a:solidFill>
          </c:spPr>
          <c:invertIfNegative val="0"/>
          <c:dLbls>
            <c:dLbl>
              <c:idx val="0"/>
              <c:layout/>
              <c:tx>
                <c:rich>
                  <a:bodyPr/>
                  <a:lstStyle/>
                  <a:p>
                    <a:r>
                      <a:rPr lang="en-US" dirty="0" smtClean="0"/>
                      <a:t>751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Arkusz1!$C$2</c:f>
              <c:numCache>
                <c:formatCode>General</c:formatCode>
                <c:ptCount val="1"/>
                <c:pt idx="0">
                  <c:v>462</c:v>
                </c:pt>
              </c:numCache>
            </c:numRef>
          </c:val>
        </c:ser>
        <c:dLbls>
          <c:showLegendKey val="0"/>
          <c:showVal val="0"/>
          <c:showCatName val="0"/>
          <c:showSerName val="0"/>
          <c:showPercent val="0"/>
          <c:showBubbleSize val="0"/>
        </c:dLbls>
        <c:gapWidth val="150"/>
        <c:shape val="cylinder"/>
        <c:axId val="84844928"/>
        <c:axId val="23482368"/>
        <c:axId val="0"/>
      </c:bar3DChart>
      <c:catAx>
        <c:axId val="84844928"/>
        <c:scaling>
          <c:orientation val="minMax"/>
        </c:scaling>
        <c:delete val="1"/>
        <c:axPos val="b"/>
        <c:numFmt formatCode="General" sourceLinked="0"/>
        <c:majorTickMark val="out"/>
        <c:minorTickMark val="none"/>
        <c:tickLblPos val="nextTo"/>
        <c:crossAx val="23482368"/>
        <c:crosses val="autoZero"/>
        <c:auto val="1"/>
        <c:lblAlgn val="ctr"/>
        <c:lblOffset val="100"/>
        <c:noMultiLvlLbl val="0"/>
      </c:catAx>
      <c:valAx>
        <c:axId val="23482368"/>
        <c:scaling>
          <c:orientation val="minMax"/>
        </c:scaling>
        <c:delete val="1"/>
        <c:axPos val="l"/>
        <c:numFmt formatCode="General" sourceLinked="1"/>
        <c:majorTickMark val="out"/>
        <c:minorTickMark val="none"/>
        <c:tickLblPos val="nextTo"/>
        <c:crossAx val="84844928"/>
        <c:crosses val="autoZero"/>
        <c:crossBetween val="between"/>
      </c:valAx>
      <c:spPr>
        <a:ln w="25400">
          <a:noFill/>
        </a:ln>
      </c:spPr>
    </c:plotArea>
    <c:legend>
      <c:legendPos val="r"/>
      <c:layout>
        <c:manualLayout>
          <c:xMode val="edge"/>
          <c:yMode val="edge"/>
          <c:x val="4.6387468030690592E-3"/>
          <c:y val="0.78987859969990282"/>
          <c:w val="0.27310815463309063"/>
          <c:h val="9.9718816489155149E-2"/>
        </c:manualLayout>
      </c:layout>
      <c:overlay val="0"/>
    </c:legend>
    <c:plotVisOnly val="1"/>
    <c:dispBlanksAs val="gap"/>
    <c:showDLblsOverMax val="0"/>
  </c:chart>
  <c:txPr>
    <a:bodyPr/>
    <a:lstStyle/>
    <a:p>
      <a:pPr>
        <a:defRPr sz="1800" b="1">
          <a:solidFill>
            <a:schemeClr val="accent4">
              <a:lumMod val="50000"/>
              <a:lumOff val="50000"/>
            </a:schemeClr>
          </a:solidFill>
          <a:latin typeface="+mn-lt"/>
        </a:defRPr>
      </a:pPr>
      <a:endParaRPr lang="pl-P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pl-P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3132032172705284"/>
          <c:y val="5.420092753293311E-3"/>
          <c:w val="0.52782509894768759"/>
          <c:h val="0.97434195820873271"/>
        </c:manualLayout>
      </c:layout>
      <c:bar3DChart>
        <c:barDir val="col"/>
        <c:grouping val="stacked"/>
        <c:varyColors val="0"/>
        <c:ser>
          <c:idx val="0"/>
          <c:order val="0"/>
          <c:tx>
            <c:strRef>
              <c:f>Arkusz1!$B$1</c:f>
              <c:strCache>
                <c:ptCount val="1"/>
                <c:pt idx="0">
                  <c:v>Podejmowanie działalności gospodarczej</c:v>
                </c:pt>
              </c:strCache>
            </c:strRef>
          </c:tx>
          <c:spPr>
            <a:solidFill>
              <a:schemeClr val="tx1">
                <a:lumMod val="65000"/>
                <a:lumOff val="35000"/>
              </a:schemeClr>
            </a:solidFill>
            <a:ln w="9525" cap="flat" cmpd="sng" algn="ctr">
              <a:solidFill>
                <a:schemeClr val="accent1">
                  <a:shade val="95000"/>
                </a:schemeClr>
              </a:solidFill>
              <a:round/>
            </a:ln>
            <a:effectLst/>
            <a:sp3d contourW="9525">
              <a:contourClr>
                <a:schemeClr val="accent1">
                  <a:shade val="95000"/>
                </a:schemeClr>
              </a:contourClr>
            </a:sp3d>
          </c:spPr>
          <c:invertIfNegative val="0"/>
          <c:dLbls>
            <c:dLbl>
              <c:idx val="0"/>
              <c:layout/>
              <c:tx>
                <c:rich>
                  <a:bodyPr/>
                  <a:lstStyle/>
                  <a:p>
                    <a:r>
                      <a:rPr lang="en-US" dirty="0" smtClean="0"/>
                      <a:t>366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Arkusz1!$B$2</c:f>
              <c:numCache>
                <c:formatCode>General</c:formatCode>
                <c:ptCount val="1"/>
                <c:pt idx="0">
                  <c:v>295</c:v>
                </c:pt>
              </c:numCache>
            </c:numRef>
          </c:val>
        </c:ser>
        <c:ser>
          <c:idx val="1"/>
          <c:order val="1"/>
          <c:tx>
            <c:strRef>
              <c:f>Arkusz1!$C$1</c:f>
              <c:strCache>
                <c:ptCount val="1"/>
                <c:pt idx="0">
                  <c:v>Rozwijanie działalności gospodarczej</c:v>
                </c:pt>
              </c:strCache>
            </c:strRef>
          </c:tx>
          <c:spPr>
            <a:solidFill>
              <a:schemeClr val="bg1">
                <a:lumMod val="85000"/>
              </a:schemeClr>
            </a:solidFill>
            <a:ln w="9525" cap="flat" cmpd="sng" algn="ctr">
              <a:solidFill>
                <a:schemeClr val="accent2">
                  <a:shade val="95000"/>
                </a:schemeClr>
              </a:solidFill>
              <a:round/>
            </a:ln>
            <a:effectLst/>
            <a:sp3d contourW="9525">
              <a:contourClr>
                <a:schemeClr val="accent2">
                  <a:shade val="95000"/>
                </a:schemeClr>
              </a:contourClr>
            </a:sp3d>
          </c:spPr>
          <c:invertIfNegative val="0"/>
          <c:dLbls>
            <c:dLbl>
              <c:idx val="0"/>
              <c:layout/>
              <c:tx>
                <c:rich>
                  <a:bodyPr/>
                  <a:lstStyle/>
                  <a:p>
                    <a:r>
                      <a:rPr lang="en-US" dirty="0" smtClean="0"/>
                      <a:t>354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Arkusz1!$C$2</c:f>
              <c:numCache>
                <c:formatCode>General</c:formatCode>
                <c:ptCount val="1"/>
                <c:pt idx="0">
                  <c:v>225</c:v>
                </c:pt>
              </c:numCache>
            </c:numRef>
          </c:val>
        </c:ser>
        <c:ser>
          <c:idx val="2"/>
          <c:order val="2"/>
          <c:tx>
            <c:strRef>
              <c:f>Arkusz1!$D$1</c:f>
              <c:strCache>
                <c:ptCount val="1"/>
                <c:pt idx="0">
                  <c:v>Budowa lub przebudowa infrastruktury turystycznej lub rekreacyjnej lub kulturalnej</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invertIfNegative val="0"/>
          <c:dPt>
            <c:idx val="0"/>
            <c:invertIfNegative val="0"/>
            <c:bubble3D val="0"/>
            <c:spPr>
              <a:solidFill>
                <a:schemeClr val="accent1">
                  <a:lumMod val="75000"/>
                </a:schemeClr>
              </a:solidFill>
              <a:ln w="9525" cap="flat" cmpd="sng" algn="ctr">
                <a:solidFill>
                  <a:schemeClr val="accent3">
                    <a:shade val="95000"/>
                  </a:schemeClr>
                </a:solidFill>
                <a:round/>
              </a:ln>
              <a:effectLst/>
              <a:sp3d contourW="9525">
                <a:contourClr>
                  <a:schemeClr val="accent3">
                    <a:shade val="95000"/>
                  </a:schemeClr>
                </a:contourClr>
              </a:sp3d>
            </c:spPr>
          </c:dPt>
          <c:dLbls>
            <c:dLbl>
              <c:idx val="0"/>
              <c:layout/>
              <c:tx>
                <c:rich>
                  <a:bodyPr/>
                  <a:lstStyle/>
                  <a:p>
                    <a:r>
                      <a:rPr lang="en-US" dirty="0" smtClean="0"/>
                      <a:t>194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Arkusz1!$D$2</c:f>
              <c:numCache>
                <c:formatCode>General</c:formatCode>
                <c:ptCount val="1"/>
                <c:pt idx="0">
                  <c:v>151</c:v>
                </c:pt>
              </c:numCache>
            </c:numRef>
          </c:val>
        </c:ser>
        <c:ser>
          <c:idx val="3"/>
          <c:order val="3"/>
          <c:tx>
            <c:strRef>
              <c:f>Arkusz1!$E$1</c:f>
              <c:strCache>
                <c:ptCount val="1"/>
                <c:pt idx="0">
                  <c:v>Zachowanie dziedzictwa lokalnego</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invertIfNegative val="0"/>
          <c:dPt>
            <c:idx val="0"/>
            <c:invertIfNegative val="0"/>
            <c:bubble3D val="0"/>
          </c:dPt>
          <c:dLbls>
            <c:dLbl>
              <c:idx val="0"/>
              <c:layout/>
              <c:tx>
                <c:rich>
                  <a:bodyPr/>
                  <a:lstStyle/>
                  <a:p>
                    <a:r>
                      <a:rPr lang="en-US" smtClean="0"/>
                      <a:t>81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Arkusz1!$E$2</c:f>
              <c:numCache>
                <c:formatCode>General</c:formatCode>
                <c:ptCount val="1"/>
                <c:pt idx="0">
                  <c:v>61</c:v>
                </c:pt>
              </c:numCache>
            </c:numRef>
          </c:val>
        </c:ser>
        <c:ser>
          <c:idx val="4"/>
          <c:order val="4"/>
          <c:tx>
            <c:strRef>
              <c:f>Arkusz1!$F$1</c:f>
              <c:strCache>
                <c:ptCount val="1"/>
                <c:pt idx="0">
                  <c:v>Drogi</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invertIfNegative val="0"/>
          <c:dPt>
            <c:idx val="0"/>
            <c:invertIfNegative val="0"/>
            <c:bubble3D val="0"/>
            <c:spPr>
              <a:solidFill>
                <a:schemeClr val="accent1">
                  <a:lumMod val="75000"/>
                </a:schemeClr>
              </a:solidFill>
              <a:ln w="9525" cap="flat" cmpd="sng" algn="ctr">
                <a:solidFill>
                  <a:schemeClr val="accent5">
                    <a:shade val="95000"/>
                  </a:schemeClr>
                </a:solidFill>
                <a:round/>
              </a:ln>
              <a:effectLst/>
              <a:sp3d contourW="9525">
                <a:contourClr>
                  <a:schemeClr val="accent5">
                    <a:shade val="95000"/>
                  </a:schemeClr>
                </a:contourClr>
              </a:sp3d>
            </c:spPr>
          </c:dPt>
          <c:dLbls>
            <c:dLbl>
              <c:idx val="0"/>
              <c:layout/>
              <c:tx>
                <c:rich>
                  <a:bodyPr/>
                  <a:lstStyle/>
                  <a:p>
                    <a:r>
                      <a:rPr lang="en-US" smtClean="0"/>
                      <a:t>32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Arkusz1!$F$2</c:f>
              <c:numCache>
                <c:formatCode>General</c:formatCode>
                <c:ptCount val="1"/>
                <c:pt idx="0">
                  <c:v>26</c:v>
                </c:pt>
              </c:numCache>
            </c:numRef>
          </c:val>
        </c:ser>
        <c:ser>
          <c:idx val="5"/>
          <c:order val="5"/>
          <c:tx>
            <c:strRef>
              <c:f>Arkusz1!$G$1</c:f>
              <c:strCache>
                <c:ptCount val="1"/>
                <c:pt idx="0">
                  <c:v>Promocja obszaru objętego LSR</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invertIfNegative val="0"/>
          <c:dPt>
            <c:idx val="0"/>
            <c:invertIfNegative val="0"/>
            <c:bubble3D val="0"/>
            <c:spPr>
              <a:solidFill>
                <a:schemeClr val="bg1">
                  <a:lumMod val="95000"/>
                </a:schemeClr>
              </a:solidFill>
              <a:ln w="9525" cap="flat" cmpd="sng" algn="ctr">
                <a:solidFill>
                  <a:schemeClr val="accent6">
                    <a:shade val="95000"/>
                  </a:schemeClr>
                </a:solidFill>
                <a:round/>
              </a:ln>
              <a:effectLst/>
              <a:sp3d contourW="9525">
                <a:contourClr>
                  <a:schemeClr val="accent6">
                    <a:shade val="95000"/>
                  </a:schemeClr>
                </a:contourClr>
              </a:sp3d>
            </c:spPr>
          </c:dPt>
          <c:dLbls>
            <c:dLbl>
              <c:idx val="0"/>
              <c:layout/>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Arkusz1!$G$2</c:f>
              <c:numCache>
                <c:formatCode>General</c:formatCode>
                <c:ptCount val="1"/>
                <c:pt idx="0">
                  <c:v>24</c:v>
                </c:pt>
              </c:numCache>
            </c:numRef>
          </c:val>
        </c:ser>
        <c:ser>
          <c:idx val="6"/>
          <c:order val="6"/>
          <c:tx>
            <c:strRef>
              <c:f>Arkusz1!$H$1</c:f>
              <c:strCache>
                <c:ptCount val="1"/>
                <c:pt idx="0">
                  <c:v>Wzmocnienie kapitału społecznego</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invertIfNegative val="0"/>
          <c:dPt>
            <c:idx val="0"/>
            <c:invertIfNegative val="0"/>
            <c:bubble3D val="0"/>
            <c:spPr>
              <a:solidFill>
                <a:schemeClr val="accent1">
                  <a:lumMod val="75000"/>
                </a:schemeClr>
              </a:solidFill>
              <a:ln w="9525" cap="flat" cmpd="sng" algn="ctr">
                <a:solidFill>
                  <a:schemeClr val="accent1">
                    <a:lumMod val="60000"/>
                    <a:shade val="95000"/>
                  </a:schemeClr>
                </a:solidFill>
                <a:round/>
              </a:ln>
              <a:effectLst/>
              <a:sp3d contourW="9525">
                <a:contourClr>
                  <a:schemeClr val="accent1">
                    <a:lumMod val="60000"/>
                    <a:shade val="95000"/>
                  </a:schemeClr>
                </a:contourClr>
              </a:sp3d>
            </c:spPr>
          </c:dPt>
          <c:dLbls>
            <c:dLbl>
              <c:idx val="0"/>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r>
                      <a:rPr lang="en-US" dirty="0" smtClean="0"/>
                      <a:t>25</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Arkusz1!$H$2</c:f>
              <c:numCache>
                <c:formatCode>General</c:formatCode>
                <c:ptCount val="1"/>
                <c:pt idx="0">
                  <c:v>15</c:v>
                </c:pt>
              </c:numCache>
            </c:numRef>
          </c:val>
        </c:ser>
        <c:ser>
          <c:idx val="7"/>
          <c:order val="7"/>
          <c:tx>
            <c:strRef>
              <c:f>Arkusz1!$I$1</c:f>
              <c:strCache>
                <c:ptCount val="1"/>
                <c:pt idx="0">
                  <c:v>Seria 8</c:v>
                </c:pt>
              </c:strCache>
            </c:strRef>
          </c:tx>
          <c:spPr>
            <a:solidFill>
              <a:schemeClr val="accent3"/>
            </a:solidFill>
            <a:ln w="9525" cap="flat" cmpd="sng" algn="ctr">
              <a:solidFill>
                <a:schemeClr val="accent2">
                  <a:lumMod val="60000"/>
                  <a:shade val="95000"/>
                </a:schemeClr>
              </a:solidFill>
              <a:round/>
            </a:ln>
            <a:effectLst/>
            <a:sp3d contourW="9525">
              <a:contourClr>
                <a:schemeClr val="accent2">
                  <a:lumMod val="60000"/>
                  <a:shade val="95000"/>
                </a:schemeClr>
              </a:contourClr>
            </a:sp3d>
          </c:spPr>
          <c:invertIfNegative val="0"/>
          <c:dPt>
            <c:idx val="0"/>
            <c:invertIfNegative val="0"/>
            <c:bubble3D val="0"/>
          </c:dPt>
          <c:dLbls>
            <c:dLbl>
              <c:idx val="0"/>
              <c:layout>
                <c:manualLayout>
                  <c:x val="0"/>
                  <c:y val="-1.4697442914964587E-2"/>
                </c:manualLayout>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Kategoria 1</c:v>
                </c:pt>
              </c:strCache>
            </c:strRef>
          </c:cat>
          <c:val>
            <c:numRef>
              <c:f>Arkusz1!$I$2</c:f>
              <c:numCache>
                <c:formatCode>General</c:formatCode>
                <c:ptCount val="1"/>
                <c:pt idx="0">
                  <c:v>3</c:v>
                </c:pt>
              </c:numCache>
            </c:numRef>
          </c:val>
        </c:ser>
        <c:dLbls>
          <c:showLegendKey val="0"/>
          <c:showVal val="1"/>
          <c:showCatName val="0"/>
          <c:showSerName val="0"/>
          <c:showPercent val="0"/>
          <c:showBubbleSize val="0"/>
        </c:dLbls>
        <c:gapWidth val="150"/>
        <c:shape val="cylinder"/>
        <c:axId val="84574208"/>
        <c:axId val="84575744"/>
        <c:axId val="0"/>
      </c:bar3DChart>
      <c:catAx>
        <c:axId val="84574208"/>
        <c:scaling>
          <c:orientation val="minMax"/>
        </c:scaling>
        <c:delete val="1"/>
        <c:axPos val="b"/>
        <c:numFmt formatCode="General" sourceLinked="0"/>
        <c:majorTickMark val="none"/>
        <c:minorTickMark val="none"/>
        <c:tickLblPos val="nextTo"/>
        <c:crossAx val="84575744"/>
        <c:crosses val="autoZero"/>
        <c:auto val="1"/>
        <c:lblAlgn val="ctr"/>
        <c:lblOffset val="100"/>
        <c:noMultiLvlLbl val="0"/>
      </c:catAx>
      <c:valAx>
        <c:axId val="84575744"/>
        <c:scaling>
          <c:orientation val="minMax"/>
        </c:scaling>
        <c:delete val="1"/>
        <c:axPos val="l"/>
        <c:numFmt formatCode="General" sourceLinked="1"/>
        <c:majorTickMark val="none"/>
        <c:minorTickMark val="none"/>
        <c:tickLblPos val="nextTo"/>
        <c:crossAx val="8457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3482358188611609E-2"/>
          <c:y val="2.1127255532076207E-2"/>
          <c:w val="0.65409476418125867"/>
          <c:h val="0.94190004728679044"/>
        </c:manualLayout>
      </c:layout>
      <c:pie3DChart>
        <c:varyColors val="1"/>
        <c:ser>
          <c:idx val="0"/>
          <c:order val="0"/>
          <c:tx>
            <c:strRef>
              <c:f>Arkusz1!$B$1</c:f>
              <c:strCache>
                <c:ptCount val="1"/>
                <c:pt idx="0">
                  <c:v>Sprzedaż</c:v>
                </c:pt>
              </c:strCache>
            </c:strRef>
          </c:tx>
          <c:spPr>
            <a:pattFill prst="pct80">
              <a:fgClr>
                <a:schemeClr val="accent3">
                  <a:lumMod val="65000"/>
                </a:schemeClr>
              </a:fgClr>
              <a:bgClr>
                <a:schemeClr val="bg1"/>
              </a:bgClr>
            </a:pattFill>
          </c:spPr>
          <c:explosion val="27"/>
          <c:dPt>
            <c:idx val="0"/>
            <c:bubble3D val="0"/>
            <c:spPr>
              <a:solidFill>
                <a:srgbClr val="00B050"/>
              </a:solidFill>
            </c:spPr>
          </c:dPt>
          <c:dPt>
            <c:idx val="1"/>
            <c:bubble3D val="0"/>
            <c:spPr>
              <a:solidFill>
                <a:srgbClr val="FF0000"/>
              </a:solidFill>
            </c:spPr>
          </c:dPt>
          <c:dPt>
            <c:idx val="2"/>
            <c:bubble3D val="0"/>
            <c:spPr>
              <a:solidFill>
                <a:schemeClr val="bg1"/>
              </a:solidFill>
            </c:spPr>
          </c:dPt>
          <c:dPt>
            <c:idx val="3"/>
            <c:bubble3D val="0"/>
            <c:spPr>
              <a:solidFill>
                <a:schemeClr val="accent3">
                  <a:lumMod val="65000"/>
                </a:schemeClr>
              </a:solidFill>
            </c:spPr>
          </c:dPt>
          <c:dPt>
            <c:idx val="4"/>
            <c:bubble3D val="0"/>
            <c:spPr>
              <a:solidFill>
                <a:schemeClr val="accent1">
                  <a:lumMod val="75000"/>
                </a:schemeClr>
              </a:solidFill>
            </c:spPr>
          </c:dPt>
          <c:dLbls>
            <c:dLbl>
              <c:idx val="0"/>
              <c:layout/>
              <c:tx>
                <c:rich>
                  <a:bodyPr/>
                  <a:lstStyle/>
                  <a:p>
                    <a:r>
                      <a:rPr lang="en-US" dirty="0" smtClean="0"/>
                      <a:t>182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74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chemeClr val="accent4">
                        <a:lumMod val="85000"/>
                        <a:lumOff val="15000"/>
                      </a:schemeClr>
                    </a:solidFill>
                    <a:latin typeface="Arial "/>
                  </a:defRPr>
                </a:pPr>
                <a:endParaRPr lang="pl-PL"/>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Arkusz1!$A$2:$A$6</c:f>
              <c:strCache>
                <c:ptCount val="5"/>
                <c:pt idx="0">
                  <c:v>Umowy</c:v>
                </c:pt>
                <c:pt idx="1">
                  <c:v>Odmowy/rezygnacje</c:v>
                </c:pt>
                <c:pt idx="2">
                  <c:v>Wnioski w trakcie weryfikacji</c:v>
                </c:pt>
                <c:pt idx="3">
                  <c:v>Wnioski oczekujące na weryfikację</c:v>
                </c:pt>
                <c:pt idx="4">
                  <c:v>Wnioski wybrane ponad limit dostępnych środków</c:v>
                </c:pt>
              </c:strCache>
            </c:strRef>
          </c:cat>
          <c:val>
            <c:numRef>
              <c:f>Arkusz1!$B$2:$B$6</c:f>
              <c:numCache>
                <c:formatCode>General</c:formatCode>
                <c:ptCount val="5"/>
                <c:pt idx="0">
                  <c:v>182</c:v>
                </c:pt>
                <c:pt idx="1">
                  <c:v>74</c:v>
                </c:pt>
                <c:pt idx="2">
                  <c:v>85</c:v>
                </c:pt>
                <c:pt idx="3">
                  <c:v>540</c:v>
                </c:pt>
                <c:pt idx="4">
                  <c:v>208</c:v>
                </c:pt>
              </c:numCache>
            </c:numRef>
          </c:val>
        </c:ser>
        <c:dLbls>
          <c:dLblPos val="inEnd"/>
          <c:showLegendKey val="0"/>
          <c:showVal val="1"/>
          <c:showCatName val="0"/>
          <c:showSerName val="0"/>
          <c:showPercent val="0"/>
          <c:showBubbleSize val="0"/>
          <c:showLeaderLines val="1"/>
        </c:dLbls>
      </c:pie3DChart>
    </c:plotArea>
    <c:legend>
      <c:legendPos val="r"/>
      <c:layout>
        <c:manualLayout>
          <c:xMode val="edge"/>
          <c:yMode val="edge"/>
          <c:x val="0.67957515033806515"/>
          <c:y val="0.22534027150186922"/>
          <c:w val="0.32042484966193485"/>
          <c:h val="0.4489649932188996"/>
        </c:manualLayout>
      </c:layout>
      <c:overlay val="0"/>
      <c:txPr>
        <a:bodyPr/>
        <a:lstStyle/>
        <a:p>
          <a:pPr>
            <a:defRPr sz="1100" b="1">
              <a:latin typeface="Arial "/>
            </a:defRPr>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0.12693</cdr:x>
      <cdr:y>0.775</cdr:y>
    </cdr:from>
    <cdr:to>
      <cdr:x>0.27693</cdr:x>
      <cdr:y>1</cdr:y>
    </cdr:to>
    <cdr:sp macro="" textlink="">
      <cdr:nvSpPr>
        <cdr:cNvPr id="9" name="pole tekstowe 8"/>
        <cdr:cNvSpPr txBox="1"/>
      </cdr:nvSpPr>
      <cdr:spPr>
        <a:xfrm xmlns:a="http://schemas.openxmlformats.org/drawingml/2006/main">
          <a:off x="516148" y="4240976"/>
          <a:ext cx="609960" cy="1231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Times New Roman" pitchFamily="18" charset="0"/>
              </a:defRPr>
            </a:lvl1pPr>
          </a:lstStyle>
          <a:p>
            <a:pPr>
              <a:defRPr/>
            </a:pPr>
            <a:endParaRPr lang="pl-PL"/>
          </a:p>
        </p:txBody>
      </p:sp>
      <p:sp>
        <p:nvSpPr>
          <p:cNvPr id="3" name="Symbol zastępczy daty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Times New Roman" pitchFamily="18" charset="0"/>
              </a:defRPr>
            </a:lvl1pPr>
          </a:lstStyle>
          <a:p>
            <a:pPr>
              <a:defRPr/>
            </a:pPr>
            <a:fld id="{C1AB8356-278B-4307-88CB-C1AF1333714F}" type="datetimeFigureOut">
              <a:rPr lang="pl-PL"/>
              <a:pPr>
                <a:defRPr/>
              </a:pPr>
              <a:t>2017-06-26</a:t>
            </a:fld>
            <a:endParaRPr lang="pl-PL"/>
          </a:p>
        </p:txBody>
      </p:sp>
      <p:sp>
        <p:nvSpPr>
          <p:cNvPr id="4" name="Symbol zastępczy stopki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Times New Roman" pitchFamily="18" charset="0"/>
              </a:defRPr>
            </a:lvl1pPr>
          </a:lstStyle>
          <a:p>
            <a:pPr>
              <a:defRPr/>
            </a:pPr>
            <a:endParaRPr lang="pl-PL"/>
          </a:p>
        </p:txBody>
      </p:sp>
      <p:sp>
        <p:nvSpPr>
          <p:cNvPr id="5" name="Symbol zastępczy numeru slajdu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1F1656D-B5C5-416A-9D2E-DC8D7164FDAD}" type="slidenum">
              <a:rPr lang="pl-PL"/>
              <a:pPr>
                <a:defRPr/>
              </a:pPr>
              <a:t>‹#›</a:t>
            </a:fld>
            <a:endParaRPr lang="pl-PL"/>
          </a:p>
        </p:txBody>
      </p:sp>
    </p:spTree>
    <p:extLst>
      <p:ext uri="{BB962C8B-B14F-4D97-AF65-F5344CB8AC3E}">
        <p14:creationId xmlns:p14="http://schemas.microsoft.com/office/powerpoint/2010/main" val="33513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Times New Roman" pitchFamily="18" charset="0"/>
              </a:defRPr>
            </a:lvl1pPr>
          </a:lstStyle>
          <a:p>
            <a:pPr>
              <a:defRPr/>
            </a:pPr>
            <a:endParaRPr lang="pl-PL"/>
          </a:p>
        </p:txBody>
      </p:sp>
      <p:sp>
        <p:nvSpPr>
          <p:cNvPr id="3" name="Symbol zastępczy daty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Times New Roman" pitchFamily="18" charset="0"/>
              </a:defRPr>
            </a:lvl1pPr>
          </a:lstStyle>
          <a:p>
            <a:pPr>
              <a:defRPr/>
            </a:pPr>
            <a:fld id="{C2971E27-3020-49E6-BD75-9D0175ACF3A5}" type="datetimeFigureOut">
              <a:rPr lang="pl-PL"/>
              <a:pPr>
                <a:defRPr/>
              </a:pPr>
              <a:t>2017-06-26</a:t>
            </a:fld>
            <a:endParaRPr lang="pl-PL"/>
          </a:p>
        </p:txBody>
      </p:sp>
      <p:sp>
        <p:nvSpPr>
          <p:cNvPr id="4" name="Symbol zastępczy obrazu slajdu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450" y="4689475"/>
            <a:ext cx="5438775" cy="4443413"/>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Times New Roman" pitchFamily="18" charset="0"/>
              </a:defRPr>
            </a:lvl1pPr>
          </a:lstStyle>
          <a:p>
            <a:pPr>
              <a:defRPr/>
            </a:pPr>
            <a:endParaRPr lang="pl-PL"/>
          </a:p>
        </p:txBody>
      </p:sp>
      <p:sp>
        <p:nvSpPr>
          <p:cNvPr id="7" name="Symbol zastępczy numeru slajdu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DE714A-20C9-4614-98A4-07E278CE3BCB}" type="slidenum">
              <a:rPr lang="pl-PL"/>
              <a:pPr>
                <a:defRPr/>
              </a:pPr>
              <a:t>‹#›</a:t>
            </a:fld>
            <a:endParaRPr lang="pl-PL"/>
          </a:p>
        </p:txBody>
      </p:sp>
    </p:spTree>
    <p:extLst>
      <p:ext uri="{BB962C8B-B14F-4D97-AF65-F5344CB8AC3E}">
        <p14:creationId xmlns:p14="http://schemas.microsoft.com/office/powerpoint/2010/main" val="3755337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51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3709E-2DF2-47B0-93E6-D074F9E2493A}" type="slidenum">
              <a:rPr lang="pl-PL" altLang="pl-PL" smtClean="0">
                <a:latin typeface="Times New Roman" panose="02020603050405020304" pitchFamily="18" charset="0"/>
              </a:rPr>
              <a:pPr/>
              <a:t>1</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385219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11</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115429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12</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285835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13</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140415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14</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84001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15</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1649771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16</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209727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17</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53335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18</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3580824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19</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105641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20</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325401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232725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21</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40395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22</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04923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23</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2654804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24</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199382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25</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3521283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31</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309443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32</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294703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460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E88518-DB7E-4D70-B653-5F63EF667C86}" type="slidenum">
              <a:rPr lang="pl-PL" altLang="pl-PL" smtClean="0">
                <a:latin typeface="Times New Roman" panose="02020603050405020304" pitchFamily="18" charset="0"/>
              </a:rPr>
              <a:pPr/>
              <a:t>33</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138088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4</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2559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5</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00238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6</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74884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7</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08302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8</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06426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9</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14114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10</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55935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DF5928B-447F-4D10-B0BF-0A651CB6F25B}" type="slidenum">
              <a:rPr lang="pl-PL"/>
              <a:pPr>
                <a:defRPr/>
              </a:pPr>
              <a:t>‹#›</a:t>
            </a:fld>
            <a:endParaRPr lang="pl-PL"/>
          </a:p>
        </p:txBody>
      </p:sp>
    </p:spTree>
    <p:extLst>
      <p:ext uri="{BB962C8B-B14F-4D97-AF65-F5344CB8AC3E}">
        <p14:creationId xmlns:p14="http://schemas.microsoft.com/office/powerpoint/2010/main" val="392740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B4ADC01-8538-4D8C-93A3-DAC6E143EE84}" type="slidenum">
              <a:rPr lang="pl-PL"/>
              <a:pPr>
                <a:defRPr/>
              </a:pPr>
              <a:t>‹#›</a:t>
            </a:fld>
            <a:endParaRPr lang="pl-PL"/>
          </a:p>
        </p:txBody>
      </p:sp>
    </p:spTree>
    <p:extLst>
      <p:ext uri="{BB962C8B-B14F-4D97-AF65-F5344CB8AC3E}">
        <p14:creationId xmlns:p14="http://schemas.microsoft.com/office/powerpoint/2010/main" val="181099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11A7146-A9C8-4FED-82C4-388F20FD2910}" type="slidenum">
              <a:rPr lang="pl-PL"/>
              <a:pPr>
                <a:defRPr/>
              </a:pPr>
              <a:t>‹#›</a:t>
            </a:fld>
            <a:endParaRPr lang="pl-PL"/>
          </a:p>
        </p:txBody>
      </p:sp>
    </p:spTree>
    <p:extLst>
      <p:ext uri="{BB962C8B-B14F-4D97-AF65-F5344CB8AC3E}">
        <p14:creationId xmlns:p14="http://schemas.microsoft.com/office/powerpoint/2010/main" val="112213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6D8E89E-7DB4-47F5-9F92-545999E61933}" type="slidenum">
              <a:rPr lang="pl-PL"/>
              <a:pPr>
                <a:defRPr/>
              </a:pPr>
              <a:t>‹#›</a:t>
            </a:fld>
            <a:endParaRPr lang="pl-PL"/>
          </a:p>
        </p:txBody>
      </p:sp>
    </p:spTree>
    <p:extLst>
      <p:ext uri="{BB962C8B-B14F-4D97-AF65-F5344CB8AC3E}">
        <p14:creationId xmlns:p14="http://schemas.microsoft.com/office/powerpoint/2010/main" val="129797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6308B90-FDB0-4E6E-AF9C-0DA5B465813C}" type="slidenum">
              <a:rPr lang="pl-PL"/>
              <a:pPr>
                <a:defRPr/>
              </a:pPr>
              <a:t>‹#›</a:t>
            </a:fld>
            <a:endParaRPr lang="pl-PL"/>
          </a:p>
        </p:txBody>
      </p:sp>
    </p:spTree>
    <p:extLst>
      <p:ext uri="{BB962C8B-B14F-4D97-AF65-F5344CB8AC3E}">
        <p14:creationId xmlns:p14="http://schemas.microsoft.com/office/powerpoint/2010/main" val="16260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3FA821C-9106-4BB0-B995-526D0F85F629}" type="slidenum">
              <a:rPr lang="pl-PL"/>
              <a:pPr>
                <a:defRPr/>
              </a:pPr>
              <a:t>‹#›</a:t>
            </a:fld>
            <a:endParaRPr lang="pl-PL"/>
          </a:p>
        </p:txBody>
      </p:sp>
    </p:spTree>
    <p:extLst>
      <p:ext uri="{BB962C8B-B14F-4D97-AF65-F5344CB8AC3E}">
        <p14:creationId xmlns:p14="http://schemas.microsoft.com/office/powerpoint/2010/main" val="236144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D3750AA7-E244-4F39-8F4C-E7E52C7B6DC8}" type="slidenum">
              <a:rPr lang="pl-PL"/>
              <a:pPr>
                <a:defRPr/>
              </a:pPr>
              <a:t>‹#›</a:t>
            </a:fld>
            <a:endParaRPr lang="pl-PL"/>
          </a:p>
        </p:txBody>
      </p:sp>
    </p:spTree>
    <p:extLst>
      <p:ext uri="{BB962C8B-B14F-4D97-AF65-F5344CB8AC3E}">
        <p14:creationId xmlns:p14="http://schemas.microsoft.com/office/powerpoint/2010/main" val="330854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245D9DF1-D7F8-4F03-B18E-22ACDCC504A5}" type="slidenum">
              <a:rPr lang="pl-PL"/>
              <a:pPr>
                <a:defRPr/>
              </a:pPr>
              <a:t>‹#›</a:t>
            </a:fld>
            <a:endParaRPr lang="pl-PL"/>
          </a:p>
        </p:txBody>
      </p:sp>
    </p:spTree>
    <p:extLst>
      <p:ext uri="{BB962C8B-B14F-4D97-AF65-F5344CB8AC3E}">
        <p14:creationId xmlns:p14="http://schemas.microsoft.com/office/powerpoint/2010/main" val="311810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012CB969-3AAF-438E-9348-3D8AB46E292B}" type="slidenum">
              <a:rPr lang="pl-PL"/>
              <a:pPr>
                <a:defRPr/>
              </a:pPr>
              <a:t>‹#›</a:t>
            </a:fld>
            <a:endParaRPr lang="pl-PL"/>
          </a:p>
        </p:txBody>
      </p:sp>
    </p:spTree>
    <p:extLst>
      <p:ext uri="{BB962C8B-B14F-4D97-AF65-F5344CB8AC3E}">
        <p14:creationId xmlns:p14="http://schemas.microsoft.com/office/powerpoint/2010/main" val="93435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A53FBA5-0A4E-4F98-825B-EF23A45F14D7}" type="slidenum">
              <a:rPr lang="pl-PL"/>
              <a:pPr>
                <a:defRPr/>
              </a:pPr>
              <a:t>‹#›</a:t>
            </a:fld>
            <a:endParaRPr lang="pl-PL"/>
          </a:p>
        </p:txBody>
      </p:sp>
    </p:spTree>
    <p:extLst>
      <p:ext uri="{BB962C8B-B14F-4D97-AF65-F5344CB8AC3E}">
        <p14:creationId xmlns:p14="http://schemas.microsoft.com/office/powerpoint/2010/main" val="239261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AD2FD80-A052-4635-970E-AD6A9823055D}" type="slidenum">
              <a:rPr lang="pl-PL"/>
              <a:pPr>
                <a:defRPr/>
              </a:pPr>
              <a:t>‹#›</a:t>
            </a:fld>
            <a:endParaRPr lang="pl-PL"/>
          </a:p>
        </p:txBody>
      </p:sp>
    </p:spTree>
    <p:extLst>
      <p:ext uri="{BB962C8B-B14F-4D97-AF65-F5344CB8AC3E}">
        <p14:creationId xmlns:p14="http://schemas.microsoft.com/office/powerpoint/2010/main" val="196794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pitchFamily="18" charset="0"/>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anose="02020603050405020304" pitchFamily="18" charset="0"/>
              </a:defRPr>
            </a:lvl1pPr>
          </a:lstStyle>
          <a:p>
            <a:pPr>
              <a:defRPr/>
            </a:pPr>
            <a:fld id="{6F5240C9-393E-48DD-AD7F-9FDA9FCD1FC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mailto:rolnictwo@mazovia.p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35"/>
          <p:cNvSpPr>
            <a:spLocks noEditPoints="1"/>
          </p:cNvSpPr>
          <p:nvPr/>
        </p:nvSpPr>
        <p:spPr bwMode="auto">
          <a:xfrm>
            <a:off x="1651000" y="3101975"/>
            <a:ext cx="5842000" cy="877888"/>
          </a:xfrm>
          <a:custGeom>
            <a:avLst/>
            <a:gdLst>
              <a:gd name="T0" fmla="*/ 2147483646 w 11042"/>
              <a:gd name="T1" fmla="*/ 2147483646 h 1658"/>
              <a:gd name="T2" fmla="*/ 2147483646 w 11042"/>
              <a:gd name="T3" fmla="*/ 2147483646 h 1658"/>
              <a:gd name="T4" fmla="*/ 2147483646 w 11042"/>
              <a:gd name="T5" fmla="*/ 2147483646 h 1658"/>
              <a:gd name="T6" fmla="*/ 2147483646 w 11042"/>
              <a:gd name="T7" fmla="*/ 2147483646 h 1658"/>
              <a:gd name="T8" fmla="*/ 2147483646 w 11042"/>
              <a:gd name="T9" fmla="*/ 2147483646 h 1658"/>
              <a:gd name="T10" fmla="*/ 2147483646 w 11042"/>
              <a:gd name="T11" fmla="*/ 2147483646 h 1658"/>
              <a:gd name="T12" fmla="*/ 2147483646 w 11042"/>
              <a:gd name="T13" fmla="*/ 2147483646 h 1658"/>
              <a:gd name="T14" fmla="*/ 2147483646 w 11042"/>
              <a:gd name="T15" fmla="*/ 2147483646 h 1658"/>
              <a:gd name="T16" fmla="*/ 2147483646 w 11042"/>
              <a:gd name="T17" fmla="*/ 2147483646 h 1658"/>
              <a:gd name="T18" fmla="*/ 2147483646 w 11042"/>
              <a:gd name="T19" fmla="*/ 2147483646 h 1658"/>
              <a:gd name="T20" fmla="*/ 2147483646 w 11042"/>
              <a:gd name="T21" fmla="*/ 2147483646 h 1658"/>
              <a:gd name="T22" fmla="*/ 2147483646 w 11042"/>
              <a:gd name="T23" fmla="*/ 2147483646 h 1658"/>
              <a:gd name="T24" fmla="*/ 2147483646 w 11042"/>
              <a:gd name="T25" fmla="*/ 2147483646 h 1658"/>
              <a:gd name="T26" fmla="*/ 2147483646 w 11042"/>
              <a:gd name="T27" fmla="*/ 2147483646 h 1658"/>
              <a:gd name="T28" fmla="*/ 2147483646 w 11042"/>
              <a:gd name="T29" fmla="*/ 2147483646 h 1658"/>
              <a:gd name="T30" fmla="*/ 2147483646 w 11042"/>
              <a:gd name="T31" fmla="*/ 2147483646 h 1658"/>
              <a:gd name="T32" fmla="*/ 2147483646 w 11042"/>
              <a:gd name="T33" fmla="*/ 2147483646 h 1658"/>
              <a:gd name="T34" fmla="*/ 2147483646 w 11042"/>
              <a:gd name="T35" fmla="*/ 2147483646 h 1658"/>
              <a:gd name="T36" fmla="*/ 2147483646 w 11042"/>
              <a:gd name="T37" fmla="*/ 2147483646 h 1658"/>
              <a:gd name="T38" fmla="*/ 2147483646 w 11042"/>
              <a:gd name="T39" fmla="*/ 2147483646 h 1658"/>
              <a:gd name="T40" fmla="*/ 2147483646 w 11042"/>
              <a:gd name="T41" fmla="*/ 2147483646 h 1658"/>
              <a:gd name="T42" fmla="*/ 2147483646 w 11042"/>
              <a:gd name="T43" fmla="*/ 2147483646 h 1658"/>
              <a:gd name="T44" fmla="*/ 2147483646 w 11042"/>
              <a:gd name="T45" fmla="*/ 2147483646 h 1658"/>
              <a:gd name="T46" fmla="*/ 2147483646 w 11042"/>
              <a:gd name="T47" fmla="*/ 2147483646 h 1658"/>
              <a:gd name="T48" fmla="*/ 2147483646 w 11042"/>
              <a:gd name="T49" fmla="*/ 2147483646 h 1658"/>
              <a:gd name="T50" fmla="*/ 2147483646 w 11042"/>
              <a:gd name="T51" fmla="*/ 2147483646 h 1658"/>
              <a:gd name="T52" fmla="*/ 2147483646 w 11042"/>
              <a:gd name="T53" fmla="*/ 2147483646 h 1658"/>
              <a:gd name="T54" fmla="*/ 2147483646 w 11042"/>
              <a:gd name="T55" fmla="*/ 2147483646 h 1658"/>
              <a:gd name="T56" fmla="*/ 2147483646 w 11042"/>
              <a:gd name="T57" fmla="*/ 2147483646 h 1658"/>
              <a:gd name="T58" fmla="*/ 2147483646 w 11042"/>
              <a:gd name="T59" fmla="*/ 2147483646 h 1658"/>
              <a:gd name="T60" fmla="*/ 2147483646 w 11042"/>
              <a:gd name="T61" fmla="*/ 2147483646 h 1658"/>
              <a:gd name="T62" fmla="*/ 2147483646 w 11042"/>
              <a:gd name="T63" fmla="*/ 2147483646 h 1658"/>
              <a:gd name="T64" fmla="*/ 2147483646 w 11042"/>
              <a:gd name="T65" fmla="*/ 2147483646 h 1658"/>
              <a:gd name="T66" fmla="*/ 2147483646 w 11042"/>
              <a:gd name="T67" fmla="*/ 2147483646 h 1658"/>
              <a:gd name="T68" fmla="*/ 2147483646 w 11042"/>
              <a:gd name="T69" fmla="*/ 2147483646 h 1658"/>
              <a:gd name="T70" fmla="*/ 2147483646 w 11042"/>
              <a:gd name="T71" fmla="*/ 2147483646 h 1658"/>
              <a:gd name="T72" fmla="*/ 2147483646 w 11042"/>
              <a:gd name="T73" fmla="*/ 2147483646 h 1658"/>
              <a:gd name="T74" fmla="*/ 2147483646 w 11042"/>
              <a:gd name="T75" fmla="*/ 2147483646 h 1658"/>
              <a:gd name="T76" fmla="*/ 2147483646 w 11042"/>
              <a:gd name="T77" fmla="*/ 2147483646 h 1658"/>
              <a:gd name="T78" fmla="*/ 2147483646 w 11042"/>
              <a:gd name="T79" fmla="*/ 2147483646 h 1658"/>
              <a:gd name="T80" fmla="*/ 2147483646 w 11042"/>
              <a:gd name="T81" fmla="*/ 2147483646 h 1658"/>
              <a:gd name="T82" fmla="*/ 2147483646 w 11042"/>
              <a:gd name="T83" fmla="*/ 2147483646 h 1658"/>
              <a:gd name="T84" fmla="*/ 2147483646 w 11042"/>
              <a:gd name="T85" fmla="*/ 2147483646 h 1658"/>
              <a:gd name="T86" fmla="*/ 2147483646 w 11042"/>
              <a:gd name="T87" fmla="*/ 2147483646 h 1658"/>
              <a:gd name="T88" fmla="*/ 2147483646 w 11042"/>
              <a:gd name="T89" fmla="*/ 2147483646 h 1658"/>
              <a:gd name="T90" fmla="*/ 2147483646 w 11042"/>
              <a:gd name="T91" fmla="*/ 2147483646 h 1658"/>
              <a:gd name="T92" fmla="*/ 2147483646 w 11042"/>
              <a:gd name="T93" fmla="*/ 2147483646 h 1658"/>
              <a:gd name="T94" fmla="*/ 2147483646 w 11042"/>
              <a:gd name="T95" fmla="*/ 2147483646 h 1658"/>
              <a:gd name="T96" fmla="*/ 2147483646 w 11042"/>
              <a:gd name="T97" fmla="*/ 2147483646 h 1658"/>
              <a:gd name="T98" fmla="*/ 2147483646 w 11042"/>
              <a:gd name="T99" fmla="*/ 2147483646 h 1658"/>
              <a:gd name="T100" fmla="*/ 2147483646 w 11042"/>
              <a:gd name="T101" fmla="*/ 2147483646 h 1658"/>
              <a:gd name="T102" fmla="*/ 2147483646 w 11042"/>
              <a:gd name="T103" fmla="*/ 2147483646 h 1658"/>
              <a:gd name="T104" fmla="*/ 2147483646 w 11042"/>
              <a:gd name="T105" fmla="*/ 2147483646 h 1658"/>
              <a:gd name="T106" fmla="*/ 2147483646 w 11042"/>
              <a:gd name="T107" fmla="*/ 2147483646 h 1658"/>
              <a:gd name="T108" fmla="*/ 2147483646 w 11042"/>
              <a:gd name="T109" fmla="*/ 2147483646 h 1658"/>
              <a:gd name="T110" fmla="*/ 2147483646 w 11042"/>
              <a:gd name="T111" fmla="*/ 2147483646 h 1658"/>
              <a:gd name="T112" fmla="*/ 2147483646 w 11042"/>
              <a:gd name="T113" fmla="*/ 2147483646 h 1658"/>
              <a:gd name="T114" fmla="*/ 2147483646 w 11042"/>
              <a:gd name="T115" fmla="*/ 2147483646 h 1658"/>
              <a:gd name="T116" fmla="*/ 2147483646 w 11042"/>
              <a:gd name="T117" fmla="*/ 2147483646 h 1658"/>
              <a:gd name="T118" fmla="*/ 2147483646 w 11042"/>
              <a:gd name="T119" fmla="*/ 2147483646 h 1658"/>
              <a:gd name="T120" fmla="*/ 2147483646 w 11042"/>
              <a:gd name="T121" fmla="*/ 2147483646 h 1658"/>
              <a:gd name="T122" fmla="*/ 2147483646 w 11042"/>
              <a:gd name="T123" fmla="*/ 2147483646 h 1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42"/>
              <a:gd name="T187" fmla="*/ 0 h 1658"/>
              <a:gd name="T188" fmla="*/ 11042 w 11042"/>
              <a:gd name="T189" fmla="*/ 1658 h 1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42" h="1658">
                <a:moveTo>
                  <a:pt x="1764" y="980"/>
                </a:moveTo>
                <a:lnTo>
                  <a:pt x="1777" y="957"/>
                </a:lnTo>
                <a:lnTo>
                  <a:pt x="1789" y="935"/>
                </a:lnTo>
                <a:lnTo>
                  <a:pt x="1800" y="912"/>
                </a:lnTo>
                <a:lnTo>
                  <a:pt x="1812" y="888"/>
                </a:lnTo>
                <a:lnTo>
                  <a:pt x="1824" y="865"/>
                </a:lnTo>
                <a:lnTo>
                  <a:pt x="1835" y="842"/>
                </a:lnTo>
                <a:lnTo>
                  <a:pt x="1845" y="819"/>
                </a:lnTo>
                <a:lnTo>
                  <a:pt x="1854" y="794"/>
                </a:lnTo>
                <a:lnTo>
                  <a:pt x="1866" y="760"/>
                </a:lnTo>
                <a:lnTo>
                  <a:pt x="1878" y="723"/>
                </a:lnTo>
                <a:lnTo>
                  <a:pt x="1888" y="684"/>
                </a:lnTo>
                <a:lnTo>
                  <a:pt x="1897" y="645"/>
                </a:lnTo>
                <a:lnTo>
                  <a:pt x="1904" y="605"/>
                </a:lnTo>
                <a:lnTo>
                  <a:pt x="1909" y="565"/>
                </a:lnTo>
                <a:lnTo>
                  <a:pt x="1913" y="524"/>
                </a:lnTo>
                <a:lnTo>
                  <a:pt x="1915" y="483"/>
                </a:lnTo>
                <a:lnTo>
                  <a:pt x="1915" y="463"/>
                </a:lnTo>
                <a:lnTo>
                  <a:pt x="1914" y="442"/>
                </a:lnTo>
                <a:lnTo>
                  <a:pt x="1913" y="423"/>
                </a:lnTo>
                <a:lnTo>
                  <a:pt x="1911" y="402"/>
                </a:lnTo>
                <a:lnTo>
                  <a:pt x="1908" y="383"/>
                </a:lnTo>
                <a:lnTo>
                  <a:pt x="1905" y="362"/>
                </a:lnTo>
                <a:lnTo>
                  <a:pt x="1901" y="343"/>
                </a:lnTo>
                <a:lnTo>
                  <a:pt x="1897" y="323"/>
                </a:lnTo>
                <a:lnTo>
                  <a:pt x="1891" y="305"/>
                </a:lnTo>
                <a:lnTo>
                  <a:pt x="1885" y="287"/>
                </a:lnTo>
                <a:lnTo>
                  <a:pt x="1878" y="268"/>
                </a:lnTo>
                <a:lnTo>
                  <a:pt x="1871" y="250"/>
                </a:lnTo>
                <a:lnTo>
                  <a:pt x="1862" y="233"/>
                </a:lnTo>
                <a:lnTo>
                  <a:pt x="1852" y="215"/>
                </a:lnTo>
                <a:lnTo>
                  <a:pt x="1841" y="199"/>
                </a:lnTo>
                <a:lnTo>
                  <a:pt x="1831" y="183"/>
                </a:lnTo>
                <a:lnTo>
                  <a:pt x="1817" y="166"/>
                </a:lnTo>
                <a:lnTo>
                  <a:pt x="1803" y="149"/>
                </a:lnTo>
                <a:lnTo>
                  <a:pt x="1786" y="134"/>
                </a:lnTo>
                <a:lnTo>
                  <a:pt x="1768" y="119"/>
                </a:lnTo>
                <a:lnTo>
                  <a:pt x="1750" y="105"/>
                </a:lnTo>
                <a:lnTo>
                  <a:pt x="1730" y="92"/>
                </a:lnTo>
                <a:lnTo>
                  <a:pt x="1710" y="79"/>
                </a:lnTo>
                <a:lnTo>
                  <a:pt x="1689" y="67"/>
                </a:lnTo>
                <a:lnTo>
                  <a:pt x="1666" y="56"/>
                </a:lnTo>
                <a:lnTo>
                  <a:pt x="1645" y="47"/>
                </a:lnTo>
                <a:lnTo>
                  <a:pt x="1622" y="37"/>
                </a:lnTo>
                <a:lnTo>
                  <a:pt x="1600" y="28"/>
                </a:lnTo>
                <a:lnTo>
                  <a:pt x="1577" y="22"/>
                </a:lnTo>
                <a:lnTo>
                  <a:pt x="1554" y="15"/>
                </a:lnTo>
                <a:lnTo>
                  <a:pt x="1531" y="10"/>
                </a:lnTo>
                <a:lnTo>
                  <a:pt x="1510" y="7"/>
                </a:lnTo>
                <a:lnTo>
                  <a:pt x="1481" y="2"/>
                </a:lnTo>
                <a:lnTo>
                  <a:pt x="1450" y="1"/>
                </a:lnTo>
                <a:lnTo>
                  <a:pt x="1420" y="0"/>
                </a:lnTo>
                <a:lnTo>
                  <a:pt x="1391" y="1"/>
                </a:lnTo>
                <a:lnTo>
                  <a:pt x="1361" y="5"/>
                </a:lnTo>
                <a:lnTo>
                  <a:pt x="1331" y="9"/>
                </a:lnTo>
                <a:lnTo>
                  <a:pt x="1301" y="15"/>
                </a:lnTo>
                <a:lnTo>
                  <a:pt x="1272" y="23"/>
                </a:lnTo>
                <a:lnTo>
                  <a:pt x="1244" y="33"/>
                </a:lnTo>
                <a:lnTo>
                  <a:pt x="1216" y="44"/>
                </a:lnTo>
                <a:lnTo>
                  <a:pt x="1190" y="55"/>
                </a:lnTo>
                <a:lnTo>
                  <a:pt x="1164" y="69"/>
                </a:lnTo>
                <a:lnTo>
                  <a:pt x="1139" y="86"/>
                </a:lnTo>
                <a:lnTo>
                  <a:pt x="1116" y="102"/>
                </a:lnTo>
                <a:lnTo>
                  <a:pt x="1094" y="121"/>
                </a:lnTo>
                <a:lnTo>
                  <a:pt x="1074" y="141"/>
                </a:lnTo>
                <a:lnTo>
                  <a:pt x="1051" y="163"/>
                </a:lnTo>
                <a:lnTo>
                  <a:pt x="1029" y="183"/>
                </a:lnTo>
                <a:lnTo>
                  <a:pt x="1018" y="190"/>
                </a:lnTo>
                <a:lnTo>
                  <a:pt x="1009" y="198"/>
                </a:lnTo>
                <a:lnTo>
                  <a:pt x="999" y="204"/>
                </a:lnTo>
                <a:lnTo>
                  <a:pt x="988" y="210"/>
                </a:lnTo>
                <a:lnTo>
                  <a:pt x="980" y="215"/>
                </a:lnTo>
                <a:lnTo>
                  <a:pt x="970" y="220"/>
                </a:lnTo>
                <a:lnTo>
                  <a:pt x="960" y="223"/>
                </a:lnTo>
                <a:lnTo>
                  <a:pt x="952" y="225"/>
                </a:lnTo>
                <a:lnTo>
                  <a:pt x="943" y="227"/>
                </a:lnTo>
                <a:lnTo>
                  <a:pt x="933" y="229"/>
                </a:lnTo>
                <a:lnTo>
                  <a:pt x="925" y="230"/>
                </a:lnTo>
                <a:lnTo>
                  <a:pt x="917" y="230"/>
                </a:lnTo>
                <a:lnTo>
                  <a:pt x="909" y="229"/>
                </a:lnTo>
                <a:lnTo>
                  <a:pt x="901" y="226"/>
                </a:lnTo>
                <a:lnTo>
                  <a:pt x="891" y="221"/>
                </a:lnTo>
                <a:lnTo>
                  <a:pt x="880" y="214"/>
                </a:lnTo>
                <a:lnTo>
                  <a:pt x="856" y="198"/>
                </a:lnTo>
                <a:lnTo>
                  <a:pt x="833" y="179"/>
                </a:lnTo>
                <a:lnTo>
                  <a:pt x="808" y="158"/>
                </a:lnTo>
                <a:lnTo>
                  <a:pt x="785" y="139"/>
                </a:lnTo>
                <a:lnTo>
                  <a:pt x="765" y="122"/>
                </a:lnTo>
                <a:lnTo>
                  <a:pt x="750" y="112"/>
                </a:lnTo>
                <a:lnTo>
                  <a:pt x="730" y="100"/>
                </a:lnTo>
                <a:lnTo>
                  <a:pt x="711" y="89"/>
                </a:lnTo>
                <a:lnTo>
                  <a:pt x="690" y="78"/>
                </a:lnTo>
                <a:lnTo>
                  <a:pt x="670" y="67"/>
                </a:lnTo>
                <a:lnTo>
                  <a:pt x="649" y="58"/>
                </a:lnTo>
                <a:lnTo>
                  <a:pt x="628" y="50"/>
                </a:lnTo>
                <a:lnTo>
                  <a:pt x="605" y="42"/>
                </a:lnTo>
                <a:lnTo>
                  <a:pt x="583" y="36"/>
                </a:lnTo>
                <a:lnTo>
                  <a:pt x="538" y="27"/>
                </a:lnTo>
                <a:lnTo>
                  <a:pt x="495" y="22"/>
                </a:lnTo>
                <a:lnTo>
                  <a:pt x="454" y="21"/>
                </a:lnTo>
                <a:lnTo>
                  <a:pt x="415" y="22"/>
                </a:lnTo>
                <a:lnTo>
                  <a:pt x="377" y="27"/>
                </a:lnTo>
                <a:lnTo>
                  <a:pt x="341" y="36"/>
                </a:lnTo>
                <a:lnTo>
                  <a:pt x="307" y="47"/>
                </a:lnTo>
                <a:lnTo>
                  <a:pt x="274" y="61"/>
                </a:lnTo>
                <a:lnTo>
                  <a:pt x="244" y="77"/>
                </a:lnTo>
                <a:lnTo>
                  <a:pt x="215" y="96"/>
                </a:lnTo>
                <a:lnTo>
                  <a:pt x="188" y="117"/>
                </a:lnTo>
                <a:lnTo>
                  <a:pt x="163" y="141"/>
                </a:lnTo>
                <a:lnTo>
                  <a:pt x="139" y="167"/>
                </a:lnTo>
                <a:lnTo>
                  <a:pt x="118" y="194"/>
                </a:lnTo>
                <a:lnTo>
                  <a:pt x="98" y="223"/>
                </a:lnTo>
                <a:lnTo>
                  <a:pt x="81" y="254"/>
                </a:lnTo>
                <a:lnTo>
                  <a:pt x="65" y="287"/>
                </a:lnTo>
                <a:lnTo>
                  <a:pt x="50" y="319"/>
                </a:lnTo>
                <a:lnTo>
                  <a:pt x="38" y="353"/>
                </a:lnTo>
                <a:lnTo>
                  <a:pt x="27" y="389"/>
                </a:lnTo>
                <a:lnTo>
                  <a:pt x="17" y="426"/>
                </a:lnTo>
                <a:lnTo>
                  <a:pt x="11" y="463"/>
                </a:lnTo>
                <a:lnTo>
                  <a:pt x="5" y="499"/>
                </a:lnTo>
                <a:lnTo>
                  <a:pt x="1" y="537"/>
                </a:lnTo>
                <a:lnTo>
                  <a:pt x="0" y="575"/>
                </a:lnTo>
                <a:lnTo>
                  <a:pt x="0" y="613"/>
                </a:lnTo>
                <a:lnTo>
                  <a:pt x="2" y="650"/>
                </a:lnTo>
                <a:lnTo>
                  <a:pt x="5" y="688"/>
                </a:lnTo>
                <a:lnTo>
                  <a:pt x="11" y="725"/>
                </a:lnTo>
                <a:lnTo>
                  <a:pt x="18" y="762"/>
                </a:lnTo>
                <a:lnTo>
                  <a:pt x="28" y="797"/>
                </a:lnTo>
                <a:lnTo>
                  <a:pt x="39" y="832"/>
                </a:lnTo>
                <a:lnTo>
                  <a:pt x="45" y="849"/>
                </a:lnTo>
                <a:lnTo>
                  <a:pt x="53" y="868"/>
                </a:lnTo>
                <a:lnTo>
                  <a:pt x="62" y="886"/>
                </a:lnTo>
                <a:lnTo>
                  <a:pt x="71" y="905"/>
                </a:lnTo>
                <a:lnTo>
                  <a:pt x="83" y="925"/>
                </a:lnTo>
                <a:lnTo>
                  <a:pt x="94" y="945"/>
                </a:lnTo>
                <a:lnTo>
                  <a:pt x="107" y="966"/>
                </a:lnTo>
                <a:lnTo>
                  <a:pt x="121" y="986"/>
                </a:lnTo>
                <a:lnTo>
                  <a:pt x="150" y="1030"/>
                </a:lnTo>
                <a:lnTo>
                  <a:pt x="181" y="1073"/>
                </a:lnTo>
                <a:lnTo>
                  <a:pt x="216" y="1117"/>
                </a:lnTo>
                <a:lnTo>
                  <a:pt x="252" y="1160"/>
                </a:lnTo>
                <a:lnTo>
                  <a:pt x="288" y="1202"/>
                </a:lnTo>
                <a:lnTo>
                  <a:pt x="325" y="1244"/>
                </a:lnTo>
                <a:lnTo>
                  <a:pt x="363" y="1284"/>
                </a:lnTo>
                <a:lnTo>
                  <a:pt x="401" y="1322"/>
                </a:lnTo>
                <a:lnTo>
                  <a:pt x="436" y="1358"/>
                </a:lnTo>
                <a:lnTo>
                  <a:pt x="472" y="1389"/>
                </a:lnTo>
                <a:lnTo>
                  <a:pt x="505" y="1418"/>
                </a:lnTo>
                <a:lnTo>
                  <a:pt x="538" y="1443"/>
                </a:lnTo>
                <a:lnTo>
                  <a:pt x="575" y="1471"/>
                </a:lnTo>
                <a:lnTo>
                  <a:pt x="631" y="1512"/>
                </a:lnTo>
                <a:lnTo>
                  <a:pt x="664" y="1535"/>
                </a:lnTo>
                <a:lnTo>
                  <a:pt x="700" y="1558"/>
                </a:lnTo>
                <a:lnTo>
                  <a:pt x="737" y="1580"/>
                </a:lnTo>
                <a:lnTo>
                  <a:pt x="774" y="1602"/>
                </a:lnTo>
                <a:lnTo>
                  <a:pt x="794" y="1612"/>
                </a:lnTo>
                <a:lnTo>
                  <a:pt x="812" y="1621"/>
                </a:lnTo>
                <a:lnTo>
                  <a:pt x="831" y="1630"/>
                </a:lnTo>
                <a:lnTo>
                  <a:pt x="849" y="1638"/>
                </a:lnTo>
                <a:lnTo>
                  <a:pt x="867" y="1644"/>
                </a:lnTo>
                <a:lnTo>
                  <a:pt x="885" y="1649"/>
                </a:lnTo>
                <a:lnTo>
                  <a:pt x="902" y="1654"/>
                </a:lnTo>
                <a:lnTo>
                  <a:pt x="918" y="1657"/>
                </a:lnTo>
                <a:lnTo>
                  <a:pt x="933" y="1658"/>
                </a:lnTo>
                <a:lnTo>
                  <a:pt x="948" y="1658"/>
                </a:lnTo>
                <a:lnTo>
                  <a:pt x="962" y="1657"/>
                </a:lnTo>
                <a:lnTo>
                  <a:pt x="974" y="1653"/>
                </a:lnTo>
                <a:lnTo>
                  <a:pt x="986" y="1648"/>
                </a:lnTo>
                <a:lnTo>
                  <a:pt x="996" y="1641"/>
                </a:lnTo>
                <a:lnTo>
                  <a:pt x="1004" y="1631"/>
                </a:lnTo>
                <a:lnTo>
                  <a:pt x="1012" y="1619"/>
                </a:lnTo>
                <a:lnTo>
                  <a:pt x="1015" y="1610"/>
                </a:lnTo>
                <a:lnTo>
                  <a:pt x="1018" y="1601"/>
                </a:lnTo>
                <a:lnTo>
                  <a:pt x="1021" y="1591"/>
                </a:lnTo>
                <a:lnTo>
                  <a:pt x="1021" y="1581"/>
                </a:lnTo>
                <a:lnTo>
                  <a:pt x="1021" y="1572"/>
                </a:lnTo>
                <a:lnTo>
                  <a:pt x="1018" y="1563"/>
                </a:lnTo>
                <a:lnTo>
                  <a:pt x="1016" y="1553"/>
                </a:lnTo>
                <a:lnTo>
                  <a:pt x="1012" y="1544"/>
                </a:lnTo>
                <a:lnTo>
                  <a:pt x="1008" y="1535"/>
                </a:lnTo>
                <a:lnTo>
                  <a:pt x="1003" y="1525"/>
                </a:lnTo>
                <a:lnTo>
                  <a:pt x="997" y="1517"/>
                </a:lnTo>
                <a:lnTo>
                  <a:pt x="990" y="1508"/>
                </a:lnTo>
                <a:lnTo>
                  <a:pt x="976" y="1490"/>
                </a:lnTo>
                <a:lnTo>
                  <a:pt x="960" y="1473"/>
                </a:lnTo>
                <a:lnTo>
                  <a:pt x="942" y="1456"/>
                </a:lnTo>
                <a:lnTo>
                  <a:pt x="923" y="1441"/>
                </a:lnTo>
                <a:lnTo>
                  <a:pt x="904" y="1426"/>
                </a:lnTo>
                <a:lnTo>
                  <a:pt x="886" y="1412"/>
                </a:lnTo>
                <a:lnTo>
                  <a:pt x="851" y="1386"/>
                </a:lnTo>
                <a:lnTo>
                  <a:pt x="823" y="1365"/>
                </a:lnTo>
                <a:lnTo>
                  <a:pt x="784" y="1332"/>
                </a:lnTo>
                <a:lnTo>
                  <a:pt x="744" y="1296"/>
                </a:lnTo>
                <a:lnTo>
                  <a:pt x="704" y="1260"/>
                </a:lnTo>
                <a:lnTo>
                  <a:pt x="664" y="1221"/>
                </a:lnTo>
                <a:lnTo>
                  <a:pt x="646" y="1201"/>
                </a:lnTo>
                <a:lnTo>
                  <a:pt x="626" y="1181"/>
                </a:lnTo>
                <a:lnTo>
                  <a:pt x="609" y="1160"/>
                </a:lnTo>
                <a:lnTo>
                  <a:pt x="592" y="1140"/>
                </a:lnTo>
                <a:lnTo>
                  <a:pt x="575" y="1119"/>
                </a:lnTo>
                <a:lnTo>
                  <a:pt x="559" y="1098"/>
                </a:lnTo>
                <a:lnTo>
                  <a:pt x="544" y="1076"/>
                </a:lnTo>
                <a:lnTo>
                  <a:pt x="531" y="1054"/>
                </a:lnTo>
                <a:lnTo>
                  <a:pt x="517" y="1031"/>
                </a:lnTo>
                <a:lnTo>
                  <a:pt x="500" y="999"/>
                </a:lnTo>
                <a:lnTo>
                  <a:pt x="483" y="963"/>
                </a:lnTo>
                <a:lnTo>
                  <a:pt x="464" y="922"/>
                </a:lnTo>
                <a:lnTo>
                  <a:pt x="456" y="900"/>
                </a:lnTo>
                <a:lnTo>
                  <a:pt x="447" y="877"/>
                </a:lnTo>
                <a:lnTo>
                  <a:pt x="439" y="855"/>
                </a:lnTo>
                <a:lnTo>
                  <a:pt x="431" y="831"/>
                </a:lnTo>
                <a:lnTo>
                  <a:pt x="424" y="807"/>
                </a:lnTo>
                <a:lnTo>
                  <a:pt x="418" y="783"/>
                </a:lnTo>
                <a:lnTo>
                  <a:pt x="413" y="760"/>
                </a:lnTo>
                <a:lnTo>
                  <a:pt x="409" y="736"/>
                </a:lnTo>
                <a:lnTo>
                  <a:pt x="406" y="712"/>
                </a:lnTo>
                <a:lnTo>
                  <a:pt x="404" y="689"/>
                </a:lnTo>
                <a:lnTo>
                  <a:pt x="404" y="667"/>
                </a:lnTo>
                <a:lnTo>
                  <a:pt x="405" y="645"/>
                </a:lnTo>
                <a:lnTo>
                  <a:pt x="408" y="625"/>
                </a:lnTo>
                <a:lnTo>
                  <a:pt x="414" y="605"/>
                </a:lnTo>
                <a:lnTo>
                  <a:pt x="420" y="587"/>
                </a:lnTo>
                <a:lnTo>
                  <a:pt x="430" y="569"/>
                </a:lnTo>
                <a:lnTo>
                  <a:pt x="441" y="554"/>
                </a:lnTo>
                <a:lnTo>
                  <a:pt x="455" y="540"/>
                </a:lnTo>
                <a:lnTo>
                  <a:pt x="470" y="527"/>
                </a:lnTo>
                <a:lnTo>
                  <a:pt x="489" y="518"/>
                </a:lnTo>
                <a:lnTo>
                  <a:pt x="511" y="509"/>
                </a:lnTo>
                <a:lnTo>
                  <a:pt x="535" y="503"/>
                </a:lnTo>
                <a:lnTo>
                  <a:pt x="562" y="499"/>
                </a:lnTo>
                <a:lnTo>
                  <a:pt x="592" y="498"/>
                </a:lnTo>
                <a:lnTo>
                  <a:pt x="604" y="498"/>
                </a:lnTo>
                <a:lnTo>
                  <a:pt x="616" y="500"/>
                </a:lnTo>
                <a:lnTo>
                  <a:pt x="628" y="503"/>
                </a:lnTo>
                <a:lnTo>
                  <a:pt x="640" y="507"/>
                </a:lnTo>
                <a:lnTo>
                  <a:pt x="652" y="512"/>
                </a:lnTo>
                <a:lnTo>
                  <a:pt x="665" y="519"/>
                </a:lnTo>
                <a:lnTo>
                  <a:pt x="679" y="527"/>
                </a:lnTo>
                <a:lnTo>
                  <a:pt x="692" y="537"/>
                </a:lnTo>
                <a:lnTo>
                  <a:pt x="705" y="549"/>
                </a:lnTo>
                <a:lnTo>
                  <a:pt x="718" y="563"/>
                </a:lnTo>
                <a:lnTo>
                  <a:pt x="731" y="578"/>
                </a:lnTo>
                <a:lnTo>
                  <a:pt x="744" y="596"/>
                </a:lnTo>
                <a:lnTo>
                  <a:pt x="756" y="616"/>
                </a:lnTo>
                <a:lnTo>
                  <a:pt x="768" y="639"/>
                </a:lnTo>
                <a:lnTo>
                  <a:pt x="780" y="663"/>
                </a:lnTo>
                <a:lnTo>
                  <a:pt x="791" y="690"/>
                </a:lnTo>
                <a:lnTo>
                  <a:pt x="798" y="711"/>
                </a:lnTo>
                <a:lnTo>
                  <a:pt x="807" y="731"/>
                </a:lnTo>
                <a:lnTo>
                  <a:pt x="815" y="751"/>
                </a:lnTo>
                <a:lnTo>
                  <a:pt x="825" y="770"/>
                </a:lnTo>
                <a:lnTo>
                  <a:pt x="834" y="788"/>
                </a:lnTo>
                <a:lnTo>
                  <a:pt x="845" y="805"/>
                </a:lnTo>
                <a:lnTo>
                  <a:pt x="855" y="821"/>
                </a:lnTo>
                <a:lnTo>
                  <a:pt x="867" y="836"/>
                </a:lnTo>
                <a:lnTo>
                  <a:pt x="879" y="849"/>
                </a:lnTo>
                <a:lnTo>
                  <a:pt x="893" y="862"/>
                </a:lnTo>
                <a:lnTo>
                  <a:pt x="907" y="873"/>
                </a:lnTo>
                <a:lnTo>
                  <a:pt x="922" y="883"/>
                </a:lnTo>
                <a:lnTo>
                  <a:pt x="940" y="891"/>
                </a:lnTo>
                <a:lnTo>
                  <a:pt x="957" y="898"/>
                </a:lnTo>
                <a:lnTo>
                  <a:pt x="976" y="903"/>
                </a:lnTo>
                <a:lnTo>
                  <a:pt x="997" y="906"/>
                </a:lnTo>
                <a:lnTo>
                  <a:pt x="1004" y="906"/>
                </a:lnTo>
                <a:lnTo>
                  <a:pt x="1012" y="906"/>
                </a:lnTo>
                <a:lnTo>
                  <a:pt x="1024" y="906"/>
                </a:lnTo>
                <a:lnTo>
                  <a:pt x="1035" y="904"/>
                </a:lnTo>
                <a:lnTo>
                  <a:pt x="1045" y="902"/>
                </a:lnTo>
                <a:lnTo>
                  <a:pt x="1057" y="899"/>
                </a:lnTo>
                <a:lnTo>
                  <a:pt x="1067" y="895"/>
                </a:lnTo>
                <a:lnTo>
                  <a:pt x="1078" y="889"/>
                </a:lnTo>
                <a:lnTo>
                  <a:pt x="1089" y="884"/>
                </a:lnTo>
                <a:lnTo>
                  <a:pt x="1098" y="877"/>
                </a:lnTo>
                <a:lnTo>
                  <a:pt x="1108" y="870"/>
                </a:lnTo>
                <a:lnTo>
                  <a:pt x="1118" y="862"/>
                </a:lnTo>
                <a:lnTo>
                  <a:pt x="1128" y="854"/>
                </a:lnTo>
                <a:lnTo>
                  <a:pt x="1137" y="844"/>
                </a:lnTo>
                <a:lnTo>
                  <a:pt x="1155" y="823"/>
                </a:lnTo>
                <a:lnTo>
                  <a:pt x="1173" y="802"/>
                </a:lnTo>
                <a:lnTo>
                  <a:pt x="1190" y="778"/>
                </a:lnTo>
                <a:lnTo>
                  <a:pt x="1206" y="753"/>
                </a:lnTo>
                <a:lnTo>
                  <a:pt x="1223" y="727"/>
                </a:lnTo>
                <a:lnTo>
                  <a:pt x="1239" y="700"/>
                </a:lnTo>
                <a:lnTo>
                  <a:pt x="1270" y="646"/>
                </a:lnTo>
                <a:lnTo>
                  <a:pt x="1301" y="593"/>
                </a:lnTo>
                <a:lnTo>
                  <a:pt x="1308" y="584"/>
                </a:lnTo>
                <a:lnTo>
                  <a:pt x="1314" y="574"/>
                </a:lnTo>
                <a:lnTo>
                  <a:pt x="1322" y="565"/>
                </a:lnTo>
                <a:lnTo>
                  <a:pt x="1328" y="559"/>
                </a:lnTo>
                <a:lnTo>
                  <a:pt x="1335" y="551"/>
                </a:lnTo>
                <a:lnTo>
                  <a:pt x="1342" y="546"/>
                </a:lnTo>
                <a:lnTo>
                  <a:pt x="1349" y="541"/>
                </a:lnTo>
                <a:lnTo>
                  <a:pt x="1357" y="537"/>
                </a:lnTo>
                <a:lnTo>
                  <a:pt x="1363" y="534"/>
                </a:lnTo>
                <a:lnTo>
                  <a:pt x="1371" y="532"/>
                </a:lnTo>
                <a:lnTo>
                  <a:pt x="1378" y="530"/>
                </a:lnTo>
                <a:lnTo>
                  <a:pt x="1385" y="528"/>
                </a:lnTo>
                <a:lnTo>
                  <a:pt x="1392" y="528"/>
                </a:lnTo>
                <a:lnTo>
                  <a:pt x="1399" y="530"/>
                </a:lnTo>
                <a:lnTo>
                  <a:pt x="1405" y="531"/>
                </a:lnTo>
                <a:lnTo>
                  <a:pt x="1413" y="532"/>
                </a:lnTo>
                <a:lnTo>
                  <a:pt x="1419" y="535"/>
                </a:lnTo>
                <a:lnTo>
                  <a:pt x="1426" y="538"/>
                </a:lnTo>
                <a:lnTo>
                  <a:pt x="1432" y="541"/>
                </a:lnTo>
                <a:lnTo>
                  <a:pt x="1439" y="546"/>
                </a:lnTo>
                <a:lnTo>
                  <a:pt x="1452" y="557"/>
                </a:lnTo>
                <a:lnTo>
                  <a:pt x="1462" y="568"/>
                </a:lnTo>
                <a:lnTo>
                  <a:pt x="1473" y="582"/>
                </a:lnTo>
                <a:lnTo>
                  <a:pt x="1484" y="599"/>
                </a:lnTo>
                <a:lnTo>
                  <a:pt x="1493" y="616"/>
                </a:lnTo>
                <a:lnTo>
                  <a:pt x="1500" y="635"/>
                </a:lnTo>
                <a:lnTo>
                  <a:pt x="1504" y="647"/>
                </a:lnTo>
                <a:lnTo>
                  <a:pt x="1508" y="660"/>
                </a:lnTo>
                <a:lnTo>
                  <a:pt x="1511" y="672"/>
                </a:lnTo>
                <a:lnTo>
                  <a:pt x="1514" y="685"/>
                </a:lnTo>
                <a:lnTo>
                  <a:pt x="1517" y="710"/>
                </a:lnTo>
                <a:lnTo>
                  <a:pt x="1519" y="735"/>
                </a:lnTo>
                <a:lnTo>
                  <a:pt x="1519" y="761"/>
                </a:lnTo>
                <a:lnTo>
                  <a:pt x="1516" y="785"/>
                </a:lnTo>
                <a:lnTo>
                  <a:pt x="1512" y="811"/>
                </a:lnTo>
                <a:lnTo>
                  <a:pt x="1507" y="836"/>
                </a:lnTo>
                <a:lnTo>
                  <a:pt x="1500" y="862"/>
                </a:lnTo>
                <a:lnTo>
                  <a:pt x="1493" y="886"/>
                </a:lnTo>
                <a:lnTo>
                  <a:pt x="1483" y="911"/>
                </a:lnTo>
                <a:lnTo>
                  <a:pt x="1473" y="935"/>
                </a:lnTo>
                <a:lnTo>
                  <a:pt x="1462" y="958"/>
                </a:lnTo>
                <a:lnTo>
                  <a:pt x="1450" y="981"/>
                </a:lnTo>
                <a:lnTo>
                  <a:pt x="1439" y="1004"/>
                </a:lnTo>
                <a:lnTo>
                  <a:pt x="1427" y="1025"/>
                </a:lnTo>
                <a:lnTo>
                  <a:pt x="1413" y="1046"/>
                </a:lnTo>
                <a:lnTo>
                  <a:pt x="1400" y="1065"/>
                </a:lnTo>
                <a:lnTo>
                  <a:pt x="1385" y="1086"/>
                </a:lnTo>
                <a:lnTo>
                  <a:pt x="1369" y="1104"/>
                </a:lnTo>
                <a:lnTo>
                  <a:pt x="1354" y="1124"/>
                </a:lnTo>
                <a:lnTo>
                  <a:pt x="1338" y="1142"/>
                </a:lnTo>
                <a:lnTo>
                  <a:pt x="1322" y="1159"/>
                </a:lnTo>
                <a:lnTo>
                  <a:pt x="1305" y="1176"/>
                </a:lnTo>
                <a:lnTo>
                  <a:pt x="1269" y="1208"/>
                </a:lnTo>
                <a:lnTo>
                  <a:pt x="1231" y="1244"/>
                </a:lnTo>
                <a:lnTo>
                  <a:pt x="1223" y="1254"/>
                </a:lnTo>
                <a:lnTo>
                  <a:pt x="1215" y="1264"/>
                </a:lnTo>
                <a:lnTo>
                  <a:pt x="1207" y="1275"/>
                </a:lnTo>
                <a:lnTo>
                  <a:pt x="1201" y="1286"/>
                </a:lnTo>
                <a:lnTo>
                  <a:pt x="1197" y="1296"/>
                </a:lnTo>
                <a:lnTo>
                  <a:pt x="1192" y="1307"/>
                </a:lnTo>
                <a:lnTo>
                  <a:pt x="1190" y="1319"/>
                </a:lnTo>
                <a:lnTo>
                  <a:pt x="1190" y="1331"/>
                </a:lnTo>
                <a:lnTo>
                  <a:pt x="1191" y="1344"/>
                </a:lnTo>
                <a:lnTo>
                  <a:pt x="1195" y="1355"/>
                </a:lnTo>
                <a:lnTo>
                  <a:pt x="1199" y="1363"/>
                </a:lnTo>
                <a:lnTo>
                  <a:pt x="1204" y="1371"/>
                </a:lnTo>
                <a:lnTo>
                  <a:pt x="1211" y="1377"/>
                </a:lnTo>
                <a:lnTo>
                  <a:pt x="1218" y="1382"/>
                </a:lnTo>
                <a:lnTo>
                  <a:pt x="1227" y="1385"/>
                </a:lnTo>
                <a:lnTo>
                  <a:pt x="1237" y="1387"/>
                </a:lnTo>
                <a:lnTo>
                  <a:pt x="1247" y="1388"/>
                </a:lnTo>
                <a:lnTo>
                  <a:pt x="1258" y="1388"/>
                </a:lnTo>
                <a:lnTo>
                  <a:pt x="1270" y="1388"/>
                </a:lnTo>
                <a:lnTo>
                  <a:pt x="1282" y="1386"/>
                </a:lnTo>
                <a:lnTo>
                  <a:pt x="1295" y="1383"/>
                </a:lnTo>
                <a:lnTo>
                  <a:pt x="1308" y="1379"/>
                </a:lnTo>
                <a:lnTo>
                  <a:pt x="1322" y="1375"/>
                </a:lnTo>
                <a:lnTo>
                  <a:pt x="1335" y="1371"/>
                </a:lnTo>
                <a:lnTo>
                  <a:pt x="1362" y="1360"/>
                </a:lnTo>
                <a:lnTo>
                  <a:pt x="1389" y="1348"/>
                </a:lnTo>
                <a:lnTo>
                  <a:pt x="1415" y="1335"/>
                </a:lnTo>
                <a:lnTo>
                  <a:pt x="1439" y="1323"/>
                </a:lnTo>
                <a:lnTo>
                  <a:pt x="1477" y="1301"/>
                </a:lnTo>
                <a:lnTo>
                  <a:pt x="1500" y="1286"/>
                </a:lnTo>
                <a:lnTo>
                  <a:pt x="1521" y="1270"/>
                </a:lnTo>
                <a:lnTo>
                  <a:pt x="1541" y="1254"/>
                </a:lnTo>
                <a:lnTo>
                  <a:pt x="1561" y="1238"/>
                </a:lnTo>
                <a:lnTo>
                  <a:pt x="1579" y="1221"/>
                </a:lnTo>
                <a:lnTo>
                  <a:pt x="1597" y="1203"/>
                </a:lnTo>
                <a:lnTo>
                  <a:pt x="1616" y="1185"/>
                </a:lnTo>
                <a:lnTo>
                  <a:pt x="1633" y="1167"/>
                </a:lnTo>
                <a:lnTo>
                  <a:pt x="1649" y="1147"/>
                </a:lnTo>
                <a:lnTo>
                  <a:pt x="1665" y="1128"/>
                </a:lnTo>
                <a:lnTo>
                  <a:pt x="1682" y="1108"/>
                </a:lnTo>
                <a:lnTo>
                  <a:pt x="1697" y="1088"/>
                </a:lnTo>
                <a:lnTo>
                  <a:pt x="1711" y="1067"/>
                </a:lnTo>
                <a:lnTo>
                  <a:pt x="1725" y="1046"/>
                </a:lnTo>
                <a:lnTo>
                  <a:pt x="1739" y="1024"/>
                </a:lnTo>
                <a:lnTo>
                  <a:pt x="1752" y="1003"/>
                </a:lnTo>
                <a:lnTo>
                  <a:pt x="1764" y="980"/>
                </a:lnTo>
                <a:close/>
                <a:moveTo>
                  <a:pt x="3230" y="1114"/>
                </a:moveTo>
                <a:lnTo>
                  <a:pt x="3229" y="1140"/>
                </a:lnTo>
                <a:lnTo>
                  <a:pt x="3227" y="1163"/>
                </a:lnTo>
                <a:lnTo>
                  <a:pt x="3224" y="1185"/>
                </a:lnTo>
                <a:lnTo>
                  <a:pt x="3218" y="1206"/>
                </a:lnTo>
                <a:lnTo>
                  <a:pt x="3213" y="1223"/>
                </a:lnTo>
                <a:lnTo>
                  <a:pt x="3205" y="1239"/>
                </a:lnTo>
                <a:lnTo>
                  <a:pt x="3198" y="1253"/>
                </a:lnTo>
                <a:lnTo>
                  <a:pt x="3189" y="1265"/>
                </a:lnTo>
                <a:lnTo>
                  <a:pt x="3180" y="1276"/>
                </a:lnTo>
                <a:lnTo>
                  <a:pt x="3170" y="1286"/>
                </a:lnTo>
                <a:lnTo>
                  <a:pt x="3159" y="1292"/>
                </a:lnTo>
                <a:lnTo>
                  <a:pt x="3147" y="1298"/>
                </a:lnTo>
                <a:lnTo>
                  <a:pt x="3135" y="1303"/>
                </a:lnTo>
                <a:lnTo>
                  <a:pt x="3122" y="1306"/>
                </a:lnTo>
                <a:lnTo>
                  <a:pt x="3110" y="1308"/>
                </a:lnTo>
                <a:lnTo>
                  <a:pt x="3097" y="1308"/>
                </a:lnTo>
                <a:lnTo>
                  <a:pt x="3086" y="1308"/>
                </a:lnTo>
                <a:lnTo>
                  <a:pt x="3074" y="1307"/>
                </a:lnTo>
                <a:lnTo>
                  <a:pt x="3062" y="1305"/>
                </a:lnTo>
                <a:lnTo>
                  <a:pt x="3050" y="1302"/>
                </a:lnTo>
                <a:lnTo>
                  <a:pt x="3039" y="1298"/>
                </a:lnTo>
                <a:lnTo>
                  <a:pt x="3027" y="1294"/>
                </a:lnTo>
                <a:lnTo>
                  <a:pt x="3015" y="1290"/>
                </a:lnTo>
                <a:lnTo>
                  <a:pt x="3005" y="1284"/>
                </a:lnTo>
                <a:lnTo>
                  <a:pt x="2982" y="1273"/>
                </a:lnTo>
                <a:lnTo>
                  <a:pt x="2961" y="1259"/>
                </a:lnTo>
                <a:lnTo>
                  <a:pt x="2942" y="1243"/>
                </a:lnTo>
                <a:lnTo>
                  <a:pt x="2925" y="1227"/>
                </a:lnTo>
                <a:lnTo>
                  <a:pt x="2905" y="1210"/>
                </a:lnTo>
                <a:lnTo>
                  <a:pt x="2886" y="1195"/>
                </a:lnTo>
                <a:lnTo>
                  <a:pt x="2866" y="1182"/>
                </a:lnTo>
                <a:lnTo>
                  <a:pt x="2846" y="1170"/>
                </a:lnTo>
                <a:lnTo>
                  <a:pt x="2835" y="1166"/>
                </a:lnTo>
                <a:lnTo>
                  <a:pt x="2825" y="1161"/>
                </a:lnTo>
                <a:lnTo>
                  <a:pt x="2815" y="1157"/>
                </a:lnTo>
                <a:lnTo>
                  <a:pt x="2804" y="1154"/>
                </a:lnTo>
                <a:lnTo>
                  <a:pt x="2793" y="1152"/>
                </a:lnTo>
                <a:lnTo>
                  <a:pt x="2781" y="1151"/>
                </a:lnTo>
                <a:lnTo>
                  <a:pt x="2769" y="1149"/>
                </a:lnTo>
                <a:lnTo>
                  <a:pt x="2757" y="1148"/>
                </a:lnTo>
                <a:lnTo>
                  <a:pt x="2743" y="1149"/>
                </a:lnTo>
                <a:lnTo>
                  <a:pt x="2729" y="1151"/>
                </a:lnTo>
                <a:lnTo>
                  <a:pt x="2714" y="1154"/>
                </a:lnTo>
                <a:lnTo>
                  <a:pt x="2699" y="1157"/>
                </a:lnTo>
                <a:lnTo>
                  <a:pt x="2684" y="1161"/>
                </a:lnTo>
                <a:lnTo>
                  <a:pt x="2668" y="1168"/>
                </a:lnTo>
                <a:lnTo>
                  <a:pt x="2651" y="1174"/>
                </a:lnTo>
                <a:lnTo>
                  <a:pt x="2635" y="1182"/>
                </a:lnTo>
                <a:lnTo>
                  <a:pt x="2604" y="1196"/>
                </a:lnTo>
                <a:lnTo>
                  <a:pt x="2568" y="1211"/>
                </a:lnTo>
                <a:lnTo>
                  <a:pt x="2528" y="1227"/>
                </a:lnTo>
                <a:lnTo>
                  <a:pt x="2485" y="1243"/>
                </a:lnTo>
                <a:lnTo>
                  <a:pt x="2462" y="1250"/>
                </a:lnTo>
                <a:lnTo>
                  <a:pt x="2440" y="1256"/>
                </a:lnTo>
                <a:lnTo>
                  <a:pt x="2416" y="1263"/>
                </a:lnTo>
                <a:lnTo>
                  <a:pt x="2393" y="1268"/>
                </a:lnTo>
                <a:lnTo>
                  <a:pt x="2370" y="1273"/>
                </a:lnTo>
                <a:lnTo>
                  <a:pt x="2346" y="1276"/>
                </a:lnTo>
                <a:lnTo>
                  <a:pt x="2322" y="1277"/>
                </a:lnTo>
                <a:lnTo>
                  <a:pt x="2298" y="1278"/>
                </a:lnTo>
                <a:lnTo>
                  <a:pt x="2272" y="1277"/>
                </a:lnTo>
                <a:lnTo>
                  <a:pt x="2246" y="1274"/>
                </a:lnTo>
                <a:lnTo>
                  <a:pt x="2235" y="1271"/>
                </a:lnTo>
                <a:lnTo>
                  <a:pt x="2223" y="1269"/>
                </a:lnTo>
                <a:lnTo>
                  <a:pt x="2210" y="1266"/>
                </a:lnTo>
                <a:lnTo>
                  <a:pt x="2198" y="1262"/>
                </a:lnTo>
                <a:lnTo>
                  <a:pt x="2186" y="1257"/>
                </a:lnTo>
                <a:lnTo>
                  <a:pt x="2175" y="1252"/>
                </a:lnTo>
                <a:lnTo>
                  <a:pt x="2164" y="1247"/>
                </a:lnTo>
                <a:lnTo>
                  <a:pt x="2154" y="1240"/>
                </a:lnTo>
                <a:lnTo>
                  <a:pt x="2143" y="1233"/>
                </a:lnTo>
                <a:lnTo>
                  <a:pt x="2132" y="1225"/>
                </a:lnTo>
                <a:lnTo>
                  <a:pt x="2122" y="1216"/>
                </a:lnTo>
                <a:lnTo>
                  <a:pt x="2113" y="1208"/>
                </a:lnTo>
                <a:lnTo>
                  <a:pt x="2100" y="1195"/>
                </a:lnTo>
                <a:lnTo>
                  <a:pt x="2089" y="1182"/>
                </a:lnTo>
                <a:lnTo>
                  <a:pt x="2078" y="1168"/>
                </a:lnTo>
                <a:lnTo>
                  <a:pt x="2068" y="1154"/>
                </a:lnTo>
                <a:lnTo>
                  <a:pt x="2059" y="1140"/>
                </a:lnTo>
                <a:lnTo>
                  <a:pt x="2051" y="1126"/>
                </a:lnTo>
                <a:lnTo>
                  <a:pt x="2043" y="1111"/>
                </a:lnTo>
                <a:lnTo>
                  <a:pt x="2037" y="1097"/>
                </a:lnTo>
                <a:lnTo>
                  <a:pt x="2032" y="1081"/>
                </a:lnTo>
                <a:lnTo>
                  <a:pt x="2027" y="1065"/>
                </a:lnTo>
                <a:lnTo>
                  <a:pt x="2023" y="1050"/>
                </a:lnTo>
                <a:lnTo>
                  <a:pt x="2020" y="1034"/>
                </a:lnTo>
                <a:lnTo>
                  <a:pt x="2017" y="1019"/>
                </a:lnTo>
                <a:lnTo>
                  <a:pt x="2015" y="1003"/>
                </a:lnTo>
                <a:lnTo>
                  <a:pt x="2014" y="986"/>
                </a:lnTo>
                <a:lnTo>
                  <a:pt x="2014" y="969"/>
                </a:lnTo>
                <a:lnTo>
                  <a:pt x="2015" y="940"/>
                </a:lnTo>
                <a:lnTo>
                  <a:pt x="2019" y="911"/>
                </a:lnTo>
                <a:lnTo>
                  <a:pt x="2024" y="881"/>
                </a:lnTo>
                <a:lnTo>
                  <a:pt x="2030" y="851"/>
                </a:lnTo>
                <a:lnTo>
                  <a:pt x="2040" y="821"/>
                </a:lnTo>
                <a:lnTo>
                  <a:pt x="2051" y="791"/>
                </a:lnTo>
                <a:lnTo>
                  <a:pt x="2063" y="762"/>
                </a:lnTo>
                <a:lnTo>
                  <a:pt x="2077" y="731"/>
                </a:lnTo>
                <a:lnTo>
                  <a:pt x="2092" y="702"/>
                </a:lnTo>
                <a:lnTo>
                  <a:pt x="2109" y="673"/>
                </a:lnTo>
                <a:lnTo>
                  <a:pt x="2128" y="644"/>
                </a:lnTo>
                <a:lnTo>
                  <a:pt x="2147" y="616"/>
                </a:lnTo>
                <a:lnTo>
                  <a:pt x="2168" y="588"/>
                </a:lnTo>
                <a:lnTo>
                  <a:pt x="2189" y="561"/>
                </a:lnTo>
                <a:lnTo>
                  <a:pt x="2212" y="534"/>
                </a:lnTo>
                <a:lnTo>
                  <a:pt x="2235" y="508"/>
                </a:lnTo>
                <a:lnTo>
                  <a:pt x="2259" y="483"/>
                </a:lnTo>
                <a:lnTo>
                  <a:pt x="2284" y="459"/>
                </a:lnTo>
                <a:lnTo>
                  <a:pt x="2310" y="436"/>
                </a:lnTo>
                <a:lnTo>
                  <a:pt x="2336" y="414"/>
                </a:lnTo>
                <a:lnTo>
                  <a:pt x="2363" y="392"/>
                </a:lnTo>
                <a:lnTo>
                  <a:pt x="2390" y="373"/>
                </a:lnTo>
                <a:lnTo>
                  <a:pt x="2417" y="355"/>
                </a:lnTo>
                <a:lnTo>
                  <a:pt x="2444" y="337"/>
                </a:lnTo>
                <a:lnTo>
                  <a:pt x="2472" y="321"/>
                </a:lnTo>
                <a:lnTo>
                  <a:pt x="2499" y="307"/>
                </a:lnTo>
                <a:lnTo>
                  <a:pt x="2526" y="294"/>
                </a:lnTo>
                <a:lnTo>
                  <a:pt x="2554" y="282"/>
                </a:lnTo>
                <a:lnTo>
                  <a:pt x="2581" y="272"/>
                </a:lnTo>
                <a:lnTo>
                  <a:pt x="2607" y="265"/>
                </a:lnTo>
                <a:lnTo>
                  <a:pt x="2633" y="258"/>
                </a:lnTo>
                <a:lnTo>
                  <a:pt x="2659" y="254"/>
                </a:lnTo>
                <a:lnTo>
                  <a:pt x="2674" y="253"/>
                </a:lnTo>
                <a:lnTo>
                  <a:pt x="2688" y="252"/>
                </a:lnTo>
                <a:lnTo>
                  <a:pt x="2698" y="253"/>
                </a:lnTo>
                <a:lnTo>
                  <a:pt x="2707" y="253"/>
                </a:lnTo>
                <a:lnTo>
                  <a:pt x="2714" y="255"/>
                </a:lnTo>
                <a:lnTo>
                  <a:pt x="2722" y="256"/>
                </a:lnTo>
                <a:lnTo>
                  <a:pt x="2728" y="258"/>
                </a:lnTo>
                <a:lnTo>
                  <a:pt x="2735" y="262"/>
                </a:lnTo>
                <a:lnTo>
                  <a:pt x="2740" y="265"/>
                </a:lnTo>
                <a:lnTo>
                  <a:pt x="2744" y="268"/>
                </a:lnTo>
                <a:lnTo>
                  <a:pt x="2749" y="272"/>
                </a:lnTo>
                <a:lnTo>
                  <a:pt x="2753" y="276"/>
                </a:lnTo>
                <a:lnTo>
                  <a:pt x="2755" y="281"/>
                </a:lnTo>
                <a:lnTo>
                  <a:pt x="2758" y="285"/>
                </a:lnTo>
                <a:lnTo>
                  <a:pt x="2759" y="291"/>
                </a:lnTo>
                <a:lnTo>
                  <a:pt x="2762" y="295"/>
                </a:lnTo>
                <a:lnTo>
                  <a:pt x="2762" y="301"/>
                </a:lnTo>
                <a:lnTo>
                  <a:pt x="2763" y="307"/>
                </a:lnTo>
                <a:lnTo>
                  <a:pt x="2762" y="314"/>
                </a:lnTo>
                <a:lnTo>
                  <a:pt x="2761" y="320"/>
                </a:lnTo>
                <a:lnTo>
                  <a:pt x="2759" y="326"/>
                </a:lnTo>
                <a:lnTo>
                  <a:pt x="2757" y="334"/>
                </a:lnTo>
                <a:lnTo>
                  <a:pt x="2752" y="348"/>
                </a:lnTo>
                <a:lnTo>
                  <a:pt x="2744" y="361"/>
                </a:lnTo>
                <a:lnTo>
                  <a:pt x="2735" y="375"/>
                </a:lnTo>
                <a:lnTo>
                  <a:pt x="2724" y="387"/>
                </a:lnTo>
                <a:lnTo>
                  <a:pt x="2711" y="399"/>
                </a:lnTo>
                <a:lnTo>
                  <a:pt x="2697" y="410"/>
                </a:lnTo>
                <a:lnTo>
                  <a:pt x="2667" y="431"/>
                </a:lnTo>
                <a:lnTo>
                  <a:pt x="2637" y="455"/>
                </a:lnTo>
                <a:lnTo>
                  <a:pt x="2610" y="480"/>
                </a:lnTo>
                <a:lnTo>
                  <a:pt x="2586" y="505"/>
                </a:lnTo>
                <a:lnTo>
                  <a:pt x="2563" y="531"/>
                </a:lnTo>
                <a:lnTo>
                  <a:pt x="2541" y="558"/>
                </a:lnTo>
                <a:lnTo>
                  <a:pt x="2522" y="586"/>
                </a:lnTo>
                <a:lnTo>
                  <a:pt x="2505" y="613"/>
                </a:lnTo>
                <a:lnTo>
                  <a:pt x="2488" y="641"/>
                </a:lnTo>
                <a:lnTo>
                  <a:pt x="2475" y="668"/>
                </a:lnTo>
                <a:lnTo>
                  <a:pt x="2464" y="696"/>
                </a:lnTo>
                <a:lnTo>
                  <a:pt x="2454" y="723"/>
                </a:lnTo>
                <a:lnTo>
                  <a:pt x="2446" y="749"/>
                </a:lnTo>
                <a:lnTo>
                  <a:pt x="2441" y="775"/>
                </a:lnTo>
                <a:lnTo>
                  <a:pt x="2438" y="800"/>
                </a:lnTo>
                <a:lnTo>
                  <a:pt x="2437" y="823"/>
                </a:lnTo>
                <a:lnTo>
                  <a:pt x="2437" y="835"/>
                </a:lnTo>
                <a:lnTo>
                  <a:pt x="2438" y="846"/>
                </a:lnTo>
                <a:lnTo>
                  <a:pt x="2439" y="857"/>
                </a:lnTo>
                <a:lnTo>
                  <a:pt x="2441" y="868"/>
                </a:lnTo>
                <a:lnTo>
                  <a:pt x="2443" y="877"/>
                </a:lnTo>
                <a:lnTo>
                  <a:pt x="2446" y="887"/>
                </a:lnTo>
                <a:lnTo>
                  <a:pt x="2451" y="897"/>
                </a:lnTo>
                <a:lnTo>
                  <a:pt x="2455" y="905"/>
                </a:lnTo>
                <a:lnTo>
                  <a:pt x="2459" y="913"/>
                </a:lnTo>
                <a:lnTo>
                  <a:pt x="2465" y="920"/>
                </a:lnTo>
                <a:lnTo>
                  <a:pt x="2471" y="928"/>
                </a:lnTo>
                <a:lnTo>
                  <a:pt x="2478" y="935"/>
                </a:lnTo>
                <a:lnTo>
                  <a:pt x="2485" y="940"/>
                </a:lnTo>
                <a:lnTo>
                  <a:pt x="2493" y="945"/>
                </a:lnTo>
                <a:lnTo>
                  <a:pt x="2501" y="950"/>
                </a:lnTo>
                <a:lnTo>
                  <a:pt x="2511" y="954"/>
                </a:lnTo>
                <a:lnTo>
                  <a:pt x="2524" y="958"/>
                </a:lnTo>
                <a:lnTo>
                  <a:pt x="2536" y="962"/>
                </a:lnTo>
                <a:lnTo>
                  <a:pt x="2548" y="963"/>
                </a:lnTo>
                <a:lnTo>
                  <a:pt x="2560" y="964"/>
                </a:lnTo>
                <a:lnTo>
                  <a:pt x="2568" y="963"/>
                </a:lnTo>
                <a:lnTo>
                  <a:pt x="2577" y="962"/>
                </a:lnTo>
                <a:lnTo>
                  <a:pt x="2586" y="960"/>
                </a:lnTo>
                <a:lnTo>
                  <a:pt x="2593" y="958"/>
                </a:lnTo>
                <a:lnTo>
                  <a:pt x="2610" y="953"/>
                </a:lnTo>
                <a:lnTo>
                  <a:pt x="2627" y="944"/>
                </a:lnTo>
                <a:lnTo>
                  <a:pt x="2643" y="935"/>
                </a:lnTo>
                <a:lnTo>
                  <a:pt x="2658" y="923"/>
                </a:lnTo>
                <a:lnTo>
                  <a:pt x="2673" y="910"/>
                </a:lnTo>
                <a:lnTo>
                  <a:pt x="2688" y="895"/>
                </a:lnTo>
                <a:lnTo>
                  <a:pt x="2702" y="877"/>
                </a:lnTo>
                <a:lnTo>
                  <a:pt x="2716" y="859"/>
                </a:lnTo>
                <a:lnTo>
                  <a:pt x="2729" y="839"/>
                </a:lnTo>
                <a:lnTo>
                  <a:pt x="2742" y="819"/>
                </a:lnTo>
                <a:lnTo>
                  <a:pt x="2754" y="797"/>
                </a:lnTo>
                <a:lnTo>
                  <a:pt x="2765" y="775"/>
                </a:lnTo>
                <a:lnTo>
                  <a:pt x="2776" y="751"/>
                </a:lnTo>
                <a:lnTo>
                  <a:pt x="2786" y="727"/>
                </a:lnTo>
                <a:lnTo>
                  <a:pt x="2807" y="679"/>
                </a:lnTo>
                <a:lnTo>
                  <a:pt x="2829" y="633"/>
                </a:lnTo>
                <a:lnTo>
                  <a:pt x="2839" y="613"/>
                </a:lnTo>
                <a:lnTo>
                  <a:pt x="2850" y="593"/>
                </a:lnTo>
                <a:lnTo>
                  <a:pt x="2861" y="575"/>
                </a:lnTo>
                <a:lnTo>
                  <a:pt x="2873" y="558"/>
                </a:lnTo>
                <a:lnTo>
                  <a:pt x="2885" y="542"/>
                </a:lnTo>
                <a:lnTo>
                  <a:pt x="2897" y="528"/>
                </a:lnTo>
                <a:lnTo>
                  <a:pt x="2908" y="517"/>
                </a:lnTo>
                <a:lnTo>
                  <a:pt x="2920" y="507"/>
                </a:lnTo>
                <a:lnTo>
                  <a:pt x="2933" y="499"/>
                </a:lnTo>
                <a:lnTo>
                  <a:pt x="2946" y="493"/>
                </a:lnTo>
                <a:lnTo>
                  <a:pt x="2953" y="491"/>
                </a:lnTo>
                <a:lnTo>
                  <a:pt x="2959" y="490"/>
                </a:lnTo>
                <a:lnTo>
                  <a:pt x="2966" y="488"/>
                </a:lnTo>
                <a:lnTo>
                  <a:pt x="2972" y="488"/>
                </a:lnTo>
                <a:lnTo>
                  <a:pt x="2980" y="488"/>
                </a:lnTo>
                <a:lnTo>
                  <a:pt x="2986" y="490"/>
                </a:lnTo>
                <a:lnTo>
                  <a:pt x="2994" y="492"/>
                </a:lnTo>
                <a:lnTo>
                  <a:pt x="3001" y="494"/>
                </a:lnTo>
                <a:lnTo>
                  <a:pt x="3009" y="497"/>
                </a:lnTo>
                <a:lnTo>
                  <a:pt x="3016" y="501"/>
                </a:lnTo>
                <a:lnTo>
                  <a:pt x="3024" y="507"/>
                </a:lnTo>
                <a:lnTo>
                  <a:pt x="3032" y="512"/>
                </a:lnTo>
                <a:lnTo>
                  <a:pt x="3039" y="519"/>
                </a:lnTo>
                <a:lnTo>
                  <a:pt x="3047" y="526"/>
                </a:lnTo>
                <a:lnTo>
                  <a:pt x="3054" y="535"/>
                </a:lnTo>
                <a:lnTo>
                  <a:pt x="3063" y="544"/>
                </a:lnTo>
                <a:lnTo>
                  <a:pt x="3079" y="564"/>
                </a:lnTo>
                <a:lnTo>
                  <a:pt x="3095" y="589"/>
                </a:lnTo>
                <a:lnTo>
                  <a:pt x="3109" y="612"/>
                </a:lnTo>
                <a:lnTo>
                  <a:pt x="3122" y="636"/>
                </a:lnTo>
                <a:lnTo>
                  <a:pt x="3136" y="661"/>
                </a:lnTo>
                <a:lnTo>
                  <a:pt x="3148" y="687"/>
                </a:lnTo>
                <a:lnTo>
                  <a:pt x="3160" y="714"/>
                </a:lnTo>
                <a:lnTo>
                  <a:pt x="3172" y="742"/>
                </a:lnTo>
                <a:lnTo>
                  <a:pt x="3182" y="773"/>
                </a:lnTo>
                <a:lnTo>
                  <a:pt x="3191" y="803"/>
                </a:lnTo>
                <a:lnTo>
                  <a:pt x="3200" y="834"/>
                </a:lnTo>
                <a:lnTo>
                  <a:pt x="3208" y="868"/>
                </a:lnTo>
                <a:lnTo>
                  <a:pt x="3214" y="902"/>
                </a:lnTo>
                <a:lnTo>
                  <a:pt x="3221" y="937"/>
                </a:lnTo>
                <a:lnTo>
                  <a:pt x="3225" y="973"/>
                </a:lnTo>
                <a:lnTo>
                  <a:pt x="3228" y="1012"/>
                </a:lnTo>
                <a:lnTo>
                  <a:pt x="3230" y="1051"/>
                </a:lnTo>
                <a:lnTo>
                  <a:pt x="3230" y="1092"/>
                </a:lnTo>
                <a:lnTo>
                  <a:pt x="3230" y="1103"/>
                </a:lnTo>
                <a:lnTo>
                  <a:pt x="3230" y="1114"/>
                </a:lnTo>
                <a:close/>
                <a:moveTo>
                  <a:pt x="5434" y="1050"/>
                </a:moveTo>
                <a:lnTo>
                  <a:pt x="5423" y="1065"/>
                </a:lnTo>
                <a:lnTo>
                  <a:pt x="5412" y="1079"/>
                </a:lnTo>
                <a:lnTo>
                  <a:pt x="5401" y="1093"/>
                </a:lnTo>
                <a:lnTo>
                  <a:pt x="5389" y="1107"/>
                </a:lnTo>
                <a:lnTo>
                  <a:pt x="5364" y="1133"/>
                </a:lnTo>
                <a:lnTo>
                  <a:pt x="5340" y="1158"/>
                </a:lnTo>
                <a:lnTo>
                  <a:pt x="5313" y="1180"/>
                </a:lnTo>
                <a:lnTo>
                  <a:pt x="5284" y="1201"/>
                </a:lnTo>
                <a:lnTo>
                  <a:pt x="5256" y="1220"/>
                </a:lnTo>
                <a:lnTo>
                  <a:pt x="5226" y="1237"/>
                </a:lnTo>
                <a:lnTo>
                  <a:pt x="5196" y="1253"/>
                </a:lnTo>
                <a:lnTo>
                  <a:pt x="5166" y="1266"/>
                </a:lnTo>
                <a:lnTo>
                  <a:pt x="5134" y="1278"/>
                </a:lnTo>
                <a:lnTo>
                  <a:pt x="5102" y="1287"/>
                </a:lnTo>
                <a:lnTo>
                  <a:pt x="5071" y="1294"/>
                </a:lnTo>
                <a:lnTo>
                  <a:pt x="5038" y="1300"/>
                </a:lnTo>
                <a:lnTo>
                  <a:pt x="5006" y="1303"/>
                </a:lnTo>
                <a:lnTo>
                  <a:pt x="4973" y="1304"/>
                </a:lnTo>
                <a:lnTo>
                  <a:pt x="4958" y="1304"/>
                </a:lnTo>
                <a:lnTo>
                  <a:pt x="4943" y="1303"/>
                </a:lnTo>
                <a:lnTo>
                  <a:pt x="4927" y="1302"/>
                </a:lnTo>
                <a:lnTo>
                  <a:pt x="4912" y="1300"/>
                </a:lnTo>
                <a:lnTo>
                  <a:pt x="4897" y="1297"/>
                </a:lnTo>
                <a:lnTo>
                  <a:pt x="4882" y="1294"/>
                </a:lnTo>
                <a:lnTo>
                  <a:pt x="4867" y="1291"/>
                </a:lnTo>
                <a:lnTo>
                  <a:pt x="4851" y="1287"/>
                </a:lnTo>
                <a:lnTo>
                  <a:pt x="4837" y="1281"/>
                </a:lnTo>
                <a:lnTo>
                  <a:pt x="4822" y="1276"/>
                </a:lnTo>
                <a:lnTo>
                  <a:pt x="4808" y="1270"/>
                </a:lnTo>
                <a:lnTo>
                  <a:pt x="4793" y="1264"/>
                </a:lnTo>
                <a:lnTo>
                  <a:pt x="4779" y="1256"/>
                </a:lnTo>
                <a:lnTo>
                  <a:pt x="4765" y="1249"/>
                </a:lnTo>
                <a:lnTo>
                  <a:pt x="4751" y="1241"/>
                </a:lnTo>
                <a:lnTo>
                  <a:pt x="4738" y="1232"/>
                </a:lnTo>
                <a:lnTo>
                  <a:pt x="4716" y="1215"/>
                </a:lnTo>
                <a:lnTo>
                  <a:pt x="4696" y="1198"/>
                </a:lnTo>
                <a:lnTo>
                  <a:pt x="4678" y="1180"/>
                </a:lnTo>
                <a:lnTo>
                  <a:pt x="4660" y="1160"/>
                </a:lnTo>
                <a:lnTo>
                  <a:pt x="4645" y="1140"/>
                </a:lnTo>
                <a:lnTo>
                  <a:pt x="4630" y="1118"/>
                </a:lnTo>
                <a:lnTo>
                  <a:pt x="4617" y="1095"/>
                </a:lnTo>
                <a:lnTo>
                  <a:pt x="4606" y="1072"/>
                </a:lnTo>
                <a:lnTo>
                  <a:pt x="4595" y="1048"/>
                </a:lnTo>
                <a:lnTo>
                  <a:pt x="4587" y="1023"/>
                </a:lnTo>
                <a:lnTo>
                  <a:pt x="4579" y="998"/>
                </a:lnTo>
                <a:lnTo>
                  <a:pt x="4574" y="972"/>
                </a:lnTo>
                <a:lnTo>
                  <a:pt x="4568" y="945"/>
                </a:lnTo>
                <a:lnTo>
                  <a:pt x="4565" y="919"/>
                </a:lnTo>
                <a:lnTo>
                  <a:pt x="4563" y="892"/>
                </a:lnTo>
                <a:lnTo>
                  <a:pt x="4563" y="864"/>
                </a:lnTo>
                <a:lnTo>
                  <a:pt x="4563" y="842"/>
                </a:lnTo>
                <a:lnTo>
                  <a:pt x="4564" y="819"/>
                </a:lnTo>
                <a:lnTo>
                  <a:pt x="4566" y="796"/>
                </a:lnTo>
                <a:lnTo>
                  <a:pt x="4570" y="774"/>
                </a:lnTo>
                <a:lnTo>
                  <a:pt x="4574" y="751"/>
                </a:lnTo>
                <a:lnTo>
                  <a:pt x="4579" y="728"/>
                </a:lnTo>
                <a:lnTo>
                  <a:pt x="4585" y="706"/>
                </a:lnTo>
                <a:lnTo>
                  <a:pt x="4591" y="683"/>
                </a:lnTo>
                <a:lnTo>
                  <a:pt x="4599" y="660"/>
                </a:lnTo>
                <a:lnTo>
                  <a:pt x="4607" y="638"/>
                </a:lnTo>
                <a:lnTo>
                  <a:pt x="4617" y="616"/>
                </a:lnTo>
                <a:lnTo>
                  <a:pt x="4627" y="594"/>
                </a:lnTo>
                <a:lnTo>
                  <a:pt x="4639" y="573"/>
                </a:lnTo>
                <a:lnTo>
                  <a:pt x="4649" y="551"/>
                </a:lnTo>
                <a:lnTo>
                  <a:pt x="4662" y="531"/>
                </a:lnTo>
                <a:lnTo>
                  <a:pt x="4676" y="510"/>
                </a:lnTo>
                <a:lnTo>
                  <a:pt x="4686" y="496"/>
                </a:lnTo>
                <a:lnTo>
                  <a:pt x="4698" y="482"/>
                </a:lnTo>
                <a:lnTo>
                  <a:pt x="4709" y="468"/>
                </a:lnTo>
                <a:lnTo>
                  <a:pt x="4721" y="454"/>
                </a:lnTo>
                <a:lnTo>
                  <a:pt x="4733" y="441"/>
                </a:lnTo>
                <a:lnTo>
                  <a:pt x="4746" y="429"/>
                </a:lnTo>
                <a:lnTo>
                  <a:pt x="4759" y="416"/>
                </a:lnTo>
                <a:lnTo>
                  <a:pt x="4771" y="404"/>
                </a:lnTo>
                <a:lnTo>
                  <a:pt x="4798" y="383"/>
                </a:lnTo>
                <a:lnTo>
                  <a:pt x="4828" y="362"/>
                </a:lnTo>
                <a:lnTo>
                  <a:pt x="4857" y="344"/>
                </a:lnTo>
                <a:lnTo>
                  <a:pt x="4887" y="326"/>
                </a:lnTo>
                <a:lnTo>
                  <a:pt x="4918" y="311"/>
                </a:lnTo>
                <a:lnTo>
                  <a:pt x="4950" y="298"/>
                </a:lnTo>
                <a:lnTo>
                  <a:pt x="4982" y="287"/>
                </a:lnTo>
                <a:lnTo>
                  <a:pt x="5014" y="278"/>
                </a:lnTo>
                <a:lnTo>
                  <a:pt x="5048" y="270"/>
                </a:lnTo>
                <a:lnTo>
                  <a:pt x="5080" y="265"/>
                </a:lnTo>
                <a:lnTo>
                  <a:pt x="5114" y="262"/>
                </a:lnTo>
                <a:lnTo>
                  <a:pt x="5146" y="261"/>
                </a:lnTo>
                <a:lnTo>
                  <a:pt x="5180" y="262"/>
                </a:lnTo>
                <a:lnTo>
                  <a:pt x="5213" y="265"/>
                </a:lnTo>
                <a:lnTo>
                  <a:pt x="5229" y="267"/>
                </a:lnTo>
                <a:lnTo>
                  <a:pt x="5246" y="270"/>
                </a:lnTo>
                <a:lnTo>
                  <a:pt x="5261" y="274"/>
                </a:lnTo>
                <a:lnTo>
                  <a:pt x="5277" y="278"/>
                </a:lnTo>
                <a:lnTo>
                  <a:pt x="5292" y="283"/>
                </a:lnTo>
                <a:lnTo>
                  <a:pt x="5307" y="288"/>
                </a:lnTo>
                <a:lnTo>
                  <a:pt x="5322" y="294"/>
                </a:lnTo>
                <a:lnTo>
                  <a:pt x="5337" y="301"/>
                </a:lnTo>
                <a:lnTo>
                  <a:pt x="5353" y="307"/>
                </a:lnTo>
                <a:lnTo>
                  <a:pt x="5367" y="316"/>
                </a:lnTo>
                <a:lnTo>
                  <a:pt x="5381" y="323"/>
                </a:lnTo>
                <a:lnTo>
                  <a:pt x="5394" y="333"/>
                </a:lnTo>
                <a:lnTo>
                  <a:pt x="5414" y="348"/>
                </a:lnTo>
                <a:lnTo>
                  <a:pt x="5432" y="364"/>
                </a:lnTo>
                <a:lnTo>
                  <a:pt x="5451" y="382"/>
                </a:lnTo>
                <a:lnTo>
                  <a:pt x="5466" y="400"/>
                </a:lnTo>
                <a:lnTo>
                  <a:pt x="5481" y="419"/>
                </a:lnTo>
                <a:lnTo>
                  <a:pt x="5494" y="439"/>
                </a:lnTo>
                <a:lnTo>
                  <a:pt x="5506" y="460"/>
                </a:lnTo>
                <a:lnTo>
                  <a:pt x="5517" y="481"/>
                </a:lnTo>
                <a:lnTo>
                  <a:pt x="5526" y="504"/>
                </a:lnTo>
                <a:lnTo>
                  <a:pt x="5534" y="526"/>
                </a:lnTo>
                <a:lnTo>
                  <a:pt x="5540" y="550"/>
                </a:lnTo>
                <a:lnTo>
                  <a:pt x="5546" y="574"/>
                </a:lnTo>
                <a:lnTo>
                  <a:pt x="5550" y="599"/>
                </a:lnTo>
                <a:lnTo>
                  <a:pt x="5553" y="623"/>
                </a:lnTo>
                <a:lnTo>
                  <a:pt x="5556" y="648"/>
                </a:lnTo>
                <a:lnTo>
                  <a:pt x="5556" y="674"/>
                </a:lnTo>
                <a:lnTo>
                  <a:pt x="5556" y="698"/>
                </a:lnTo>
                <a:lnTo>
                  <a:pt x="5553" y="722"/>
                </a:lnTo>
                <a:lnTo>
                  <a:pt x="5551" y="747"/>
                </a:lnTo>
                <a:lnTo>
                  <a:pt x="5548" y="770"/>
                </a:lnTo>
                <a:lnTo>
                  <a:pt x="5544" y="794"/>
                </a:lnTo>
                <a:lnTo>
                  <a:pt x="5538" y="819"/>
                </a:lnTo>
                <a:lnTo>
                  <a:pt x="5532" y="843"/>
                </a:lnTo>
                <a:lnTo>
                  <a:pt x="5525" y="866"/>
                </a:lnTo>
                <a:lnTo>
                  <a:pt x="5517" y="890"/>
                </a:lnTo>
                <a:lnTo>
                  <a:pt x="5508" y="914"/>
                </a:lnTo>
                <a:lnTo>
                  <a:pt x="5497" y="938"/>
                </a:lnTo>
                <a:lnTo>
                  <a:pt x="5486" y="960"/>
                </a:lnTo>
                <a:lnTo>
                  <a:pt x="5475" y="983"/>
                </a:lnTo>
                <a:lnTo>
                  <a:pt x="5462" y="1006"/>
                </a:lnTo>
                <a:lnTo>
                  <a:pt x="5448" y="1028"/>
                </a:lnTo>
                <a:lnTo>
                  <a:pt x="5434" y="1050"/>
                </a:lnTo>
                <a:close/>
                <a:moveTo>
                  <a:pt x="5169" y="455"/>
                </a:moveTo>
                <a:lnTo>
                  <a:pt x="5160" y="453"/>
                </a:lnTo>
                <a:lnTo>
                  <a:pt x="5151" y="451"/>
                </a:lnTo>
                <a:lnTo>
                  <a:pt x="5142" y="450"/>
                </a:lnTo>
                <a:lnTo>
                  <a:pt x="5133" y="449"/>
                </a:lnTo>
                <a:lnTo>
                  <a:pt x="5120" y="450"/>
                </a:lnTo>
                <a:lnTo>
                  <a:pt x="5107" y="452"/>
                </a:lnTo>
                <a:lnTo>
                  <a:pt x="5094" y="456"/>
                </a:lnTo>
                <a:lnTo>
                  <a:pt x="5081" y="460"/>
                </a:lnTo>
                <a:lnTo>
                  <a:pt x="5068" y="467"/>
                </a:lnTo>
                <a:lnTo>
                  <a:pt x="5057" y="474"/>
                </a:lnTo>
                <a:lnTo>
                  <a:pt x="5044" y="484"/>
                </a:lnTo>
                <a:lnTo>
                  <a:pt x="5032" y="494"/>
                </a:lnTo>
                <a:lnTo>
                  <a:pt x="5020" y="505"/>
                </a:lnTo>
                <a:lnTo>
                  <a:pt x="5008" y="518"/>
                </a:lnTo>
                <a:lnTo>
                  <a:pt x="4997" y="531"/>
                </a:lnTo>
                <a:lnTo>
                  <a:pt x="4987" y="545"/>
                </a:lnTo>
                <a:lnTo>
                  <a:pt x="4978" y="560"/>
                </a:lnTo>
                <a:lnTo>
                  <a:pt x="4969" y="576"/>
                </a:lnTo>
                <a:lnTo>
                  <a:pt x="4962" y="593"/>
                </a:lnTo>
                <a:lnTo>
                  <a:pt x="4954" y="611"/>
                </a:lnTo>
                <a:lnTo>
                  <a:pt x="4949" y="625"/>
                </a:lnTo>
                <a:lnTo>
                  <a:pt x="4944" y="639"/>
                </a:lnTo>
                <a:lnTo>
                  <a:pt x="4941" y="653"/>
                </a:lnTo>
                <a:lnTo>
                  <a:pt x="4938" y="666"/>
                </a:lnTo>
                <a:lnTo>
                  <a:pt x="4935" y="680"/>
                </a:lnTo>
                <a:lnTo>
                  <a:pt x="4933" y="693"/>
                </a:lnTo>
                <a:lnTo>
                  <a:pt x="4932" y="706"/>
                </a:lnTo>
                <a:lnTo>
                  <a:pt x="4932" y="719"/>
                </a:lnTo>
                <a:lnTo>
                  <a:pt x="4932" y="731"/>
                </a:lnTo>
                <a:lnTo>
                  <a:pt x="4933" y="744"/>
                </a:lnTo>
                <a:lnTo>
                  <a:pt x="4935" y="757"/>
                </a:lnTo>
                <a:lnTo>
                  <a:pt x="4938" y="769"/>
                </a:lnTo>
                <a:lnTo>
                  <a:pt x="4940" y="781"/>
                </a:lnTo>
                <a:lnTo>
                  <a:pt x="4944" y="792"/>
                </a:lnTo>
                <a:lnTo>
                  <a:pt x="4948" y="803"/>
                </a:lnTo>
                <a:lnTo>
                  <a:pt x="4953" y="812"/>
                </a:lnTo>
                <a:lnTo>
                  <a:pt x="4958" y="822"/>
                </a:lnTo>
                <a:lnTo>
                  <a:pt x="4964" y="832"/>
                </a:lnTo>
                <a:lnTo>
                  <a:pt x="4970" y="839"/>
                </a:lnTo>
                <a:lnTo>
                  <a:pt x="4978" y="847"/>
                </a:lnTo>
                <a:lnTo>
                  <a:pt x="4985" y="854"/>
                </a:lnTo>
                <a:lnTo>
                  <a:pt x="4993" y="860"/>
                </a:lnTo>
                <a:lnTo>
                  <a:pt x="5002" y="864"/>
                </a:lnTo>
                <a:lnTo>
                  <a:pt x="5011" y="869"/>
                </a:lnTo>
                <a:lnTo>
                  <a:pt x="5021" y="872"/>
                </a:lnTo>
                <a:lnTo>
                  <a:pt x="5030" y="874"/>
                </a:lnTo>
                <a:lnTo>
                  <a:pt x="5038" y="875"/>
                </a:lnTo>
                <a:lnTo>
                  <a:pt x="5048" y="875"/>
                </a:lnTo>
                <a:lnTo>
                  <a:pt x="5061" y="874"/>
                </a:lnTo>
                <a:lnTo>
                  <a:pt x="5074" y="872"/>
                </a:lnTo>
                <a:lnTo>
                  <a:pt x="5087" y="869"/>
                </a:lnTo>
                <a:lnTo>
                  <a:pt x="5100" y="863"/>
                </a:lnTo>
                <a:lnTo>
                  <a:pt x="5113" y="857"/>
                </a:lnTo>
                <a:lnTo>
                  <a:pt x="5125" y="849"/>
                </a:lnTo>
                <a:lnTo>
                  <a:pt x="5138" y="841"/>
                </a:lnTo>
                <a:lnTo>
                  <a:pt x="5149" y="831"/>
                </a:lnTo>
                <a:lnTo>
                  <a:pt x="5161" y="819"/>
                </a:lnTo>
                <a:lnTo>
                  <a:pt x="5172" y="807"/>
                </a:lnTo>
                <a:lnTo>
                  <a:pt x="5183" y="794"/>
                </a:lnTo>
                <a:lnTo>
                  <a:pt x="5194" y="779"/>
                </a:lnTo>
                <a:lnTo>
                  <a:pt x="5203" y="764"/>
                </a:lnTo>
                <a:lnTo>
                  <a:pt x="5212" y="748"/>
                </a:lnTo>
                <a:lnTo>
                  <a:pt x="5221" y="731"/>
                </a:lnTo>
                <a:lnTo>
                  <a:pt x="5228" y="714"/>
                </a:lnTo>
                <a:lnTo>
                  <a:pt x="5233" y="700"/>
                </a:lnTo>
                <a:lnTo>
                  <a:pt x="5237" y="686"/>
                </a:lnTo>
                <a:lnTo>
                  <a:pt x="5241" y="672"/>
                </a:lnTo>
                <a:lnTo>
                  <a:pt x="5245" y="658"/>
                </a:lnTo>
                <a:lnTo>
                  <a:pt x="5247" y="645"/>
                </a:lnTo>
                <a:lnTo>
                  <a:pt x="5248" y="632"/>
                </a:lnTo>
                <a:lnTo>
                  <a:pt x="5249" y="619"/>
                </a:lnTo>
                <a:lnTo>
                  <a:pt x="5250" y="607"/>
                </a:lnTo>
                <a:lnTo>
                  <a:pt x="5249" y="593"/>
                </a:lnTo>
                <a:lnTo>
                  <a:pt x="5248" y="580"/>
                </a:lnTo>
                <a:lnTo>
                  <a:pt x="5247" y="567"/>
                </a:lnTo>
                <a:lnTo>
                  <a:pt x="5245" y="555"/>
                </a:lnTo>
                <a:lnTo>
                  <a:pt x="5241" y="544"/>
                </a:lnTo>
                <a:lnTo>
                  <a:pt x="5238" y="532"/>
                </a:lnTo>
                <a:lnTo>
                  <a:pt x="5234" y="521"/>
                </a:lnTo>
                <a:lnTo>
                  <a:pt x="5228" y="511"/>
                </a:lnTo>
                <a:lnTo>
                  <a:pt x="5223" y="501"/>
                </a:lnTo>
                <a:lnTo>
                  <a:pt x="5218" y="493"/>
                </a:lnTo>
                <a:lnTo>
                  <a:pt x="5211" y="484"/>
                </a:lnTo>
                <a:lnTo>
                  <a:pt x="5203" y="477"/>
                </a:lnTo>
                <a:lnTo>
                  <a:pt x="5196" y="470"/>
                </a:lnTo>
                <a:lnTo>
                  <a:pt x="5187" y="465"/>
                </a:lnTo>
                <a:lnTo>
                  <a:pt x="5179" y="459"/>
                </a:lnTo>
                <a:lnTo>
                  <a:pt x="5169" y="455"/>
                </a:lnTo>
                <a:close/>
                <a:moveTo>
                  <a:pt x="7446" y="563"/>
                </a:moveTo>
                <a:lnTo>
                  <a:pt x="7434" y="611"/>
                </a:lnTo>
                <a:lnTo>
                  <a:pt x="7420" y="659"/>
                </a:lnTo>
                <a:lnTo>
                  <a:pt x="7403" y="708"/>
                </a:lnTo>
                <a:lnTo>
                  <a:pt x="7386" y="756"/>
                </a:lnTo>
                <a:lnTo>
                  <a:pt x="7368" y="804"/>
                </a:lnTo>
                <a:lnTo>
                  <a:pt x="7348" y="851"/>
                </a:lnTo>
                <a:lnTo>
                  <a:pt x="7327" y="898"/>
                </a:lnTo>
                <a:lnTo>
                  <a:pt x="7305" y="943"/>
                </a:lnTo>
                <a:lnTo>
                  <a:pt x="7282" y="986"/>
                </a:lnTo>
                <a:lnTo>
                  <a:pt x="7259" y="1030"/>
                </a:lnTo>
                <a:lnTo>
                  <a:pt x="7234" y="1071"/>
                </a:lnTo>
                <a:lnTo>
                  <a:pt x="7209" y="1109"/>
                </a:lnTo>
                <a:lnTo>
                  <a:pt x="7184" y="1146"/>
                </a:lnTo>
                <a:lnTo>
                  <a:pt x="7158" y="1180"/>
                </a:lnTo>
                <a:lnTo>
                  <a:pt x="7132" y="1212"/>
                </a:lnTo>
                <a:lnTo>
                  <a:pt x="7106" y="1241"/>
                </a:lnTo>
                <a:lnTo>
                  <a:pt x="7093" y="1254"/>
                </a:lnTo>
                <a:lnTo>
                  <a:pt x="7079" y="1267"/>
                </a:lnTo>
                <a:lnTo>
                  <a:pt x="7066" y="1278"/>
                </a:lnTo>
                <a:lnTo>
                  <a:pt x="7052" y="1289"/>
                </a:lnTo>
                <a:lnTo>
                  <a:pt x="7038" y="1298"/>
                </a:lnTo>
                <a:lnTo>
                  <a:pt x="7025" y="1307"/>
                </a:lnTo>
                <a:lnTo>
                  <a:pt x="7011" y="1316"/>
                </a:lnTo>
                <a:lnTo>
                  <a:pt x="6997" y="1322"/>
                </a:lnTo>
                <a:lnTo>
                  <a:pt x="6983" y="1329"/>
                </a:lnTo>
                <a:lnTo>
                  <a:pt x="6969" y="1334"/>
                </a:lnTo>
                <a:lnTo>
                  <a:pt x="6955" y="1338"/>
                </a:lnTo>
                <a:lnTo>
                  <a:pt x="6942" y="1342"/>
                </a:lnTo>
                <a:lnTo>
                  <a:pt x="6928" y="1345"/>
                </a:lnTo>
                <a:lnTo>
                  <a:pt x="6914" y="1346"/>
                </a:lnTo>
                <a:lnTo>
                  <a:pt x="6900" y="1347"/>
                </a:lnTo>
                <a:lnTo>
                  <a:pt x="6886" y="1348"/>
                </a:lnTo>
                <a:lnTo>
                  <a:pt x="6867" y="1347"/>
                </a:lnTo>
                <a:lnTo>
                  <a:pt x="6846" y="1345"/>
                </a:lnTo>
                <a:lnTo>
                  <a:pt x="6827" y="1341"/>
                </a:lnTo>
                <a:lnTo>
                  <a:pt x="6807" y="1335"/>
                </a:lnTo>
                <a:lnTo>
                  <a:pt x="6787" y="1329"/>
                </a:lnTo>
                <a:lnTo>
                  <a:pt x="6767" y="1321"/>
                </a:lnTo>
                <a:lnTo>
                  <a:pt x="6748" y="1311"/>
                </a:lnTo>
                <a:lnTo>
                  <a:pt x="6728" y="1301"/>
                </a:lnTo>
                <a:lnTo>
                  <a:pt x="6709" y="1289"/>
                </a:lnTo>
                <a:lnTo>
                  <a:pt x="6690" y="1275"/>
                </a:lnTo>
                <a:lnTo>
                  <a:pt x="6670" y="1261"/>
                </a:lnTo>
                <a:lnTo>
                  <a:pt x="6652" y="1244"/>
                </a:lnTo>
                <a:lnTo>
                  <a:pt x="6632" y="1228"/>
                </a:lnTo>
                <a:lnTo>
                  <a:pt x="6614" y="1210"/>
                </a:lnTo>
                <a:lnTo>
                  <a:pt x="6596" y="1190"/>
                </a:lnTo>
                <a:lnTo>
                  <a:pt x="6577" y="1171"/>
                </a:lnTo>
                <a:lnTo>
                  <a:pt x="6557" y="1148"/>
                </a:lnTo>
                <a:lnTo>
                  <a:pt x="6537" y="1129"/>
                </a:lnTo>
                <a:lnTo>
                  <a:pt x="6528" y="1121"/>
                </a:lnTo>
                <a:lnTo>
                  <a:pt x="6518" y="1114"/>
                </a:lnTo>
                <a:lnTo>
                  <a:pt x="6508" y="1107"/>
                </a:lnTo>
                <a:lnTo>
                  <a:pt x="6499" y="1102"/>
                </a:lnTo>
                <a:lnTo>
                  <a:pt x="6491" y="1097"/>
                </a:lnTo>
                <a:lnTo>
                  <a:pt x="6482" y="1092"/>
                </a:lnTo>
                <a:lnTo>
                  <a:pt x="6474" y="1089"/>
                </a:lnTo>
                <a:lnTo>
                  <a:pt x="6465" y="1086"/>
                </a:lnTo>
                <a:lnTo>
                  <a:pt x="6457" y="1084"/>
                </a:lnTo>
                <a:lnTo>
                  <a:pt x="6449" y="1082"/>
                </a:lnTo>
                <a:lnTo>
                  <a:pt x="6441" y="1081"/>
                </a:lnTo>
                <a:lnTo>
                  <a:pt x="6433" y="1081"/>
                </a:lnTo>
                <a:lnTo>
                  <a:pt x="6420" y="1082"/>
                </a:lnTo>
                <a:lnTo>
                  <a:pt x="6408" y="1085"/>
                </a:lnTo>
                <a:lnTo>
                  <a:pt x="6396" y="1089"/>
                </a:lnTo>
                <a:lnTo>
                  <a:pt x="6384" y="1094"/>
                </a:lnTo>
                <a:lnTo>
                  <a:pt x="6373" y="1101"/>
                </a:lnTo>
                <a:lnTo>
                  <a:pt x="6361" y="1108"/>
                </a:lnTo>
                <a:lnTo>
                  <a:pt x="6352" y="1117"/>
                </a:lnTo>
                <a:lnTo>
                  <a:pt x="6341" y="1127"/>
                </a:lnTo>
                <a:lnTo>
                  <a:pt x="6331" y="1138"/>
                </a:lnTo>
                <a:lnTo>
                  <a:pt x="6320" y="1149"/>
                </a:lnTo>
                <a:lnTo>
                  <a:pt x="6310" y="1161"/>
                </a:lnTo>
                <a:lnTo>
                  <a:pt x="6302" y="1173"/>
                </a:lnTo>
                <a:lnTo>
                  <a:pt x="6282" y="1199"/>
                </a:lnTo>
                <a:lnTo>
                  <a:pt x="6265" y="1225"/>
                </a:lnTo>
                <a:lnTo>
                  <a:pt x="6258" y="1236"/>
                </a:lnTo>
                <a:lnTo>
                  <a:pt x="6251" y="1246"/>
                </a:lnTo>
                <a:lnTo>
                  <a:pt x="6242" y="1254"/>
                </a:lnTo>
                <a:lnTo>
                  <a:pt x="6235" y="1264"/>
                </a:lnTo>
                <a:lnTo>
                  <a:pt x="6226" y="1273"/>
                </a:lnTo>
                <a:lnTo>
                  <a:pt x="6217" y="1280"/>
                </a:lnTo>
                <a:lnTo>
                  <a:pt x="6208" y="1288"/>
                </a:lnTo>
                <a:lnTo>
                  <a:pt x="6197" y="1294"/>
                </a:lnTo>
                <a:lnTo>
                  <a:pt x="6186" y="1301"/>
                </a:lnTo>
                <a:lnTo>
                  <a:pt x="6175" y="1306"/>
                </a:lnTo>
                <a:lnTo>
                  <a:pt x="6165" y="1310"/>
                </a:lnTo>
                <a:lnTo>
                  <a:pt x="6153" y="1315"/>
                </a:lnTo>
                <a:lnTo>
                  <a:pt x="6140" y="1318"/>
                </a:lnTo>
                <a:lnTo>
                  <a:pt x="6128" y="1320"/>
                </a:lnTo>
                <a:lnTo>
                  <a:pt x="6114" y="1321"/>
                </a:lnTo>
                <a:lnTo>
                  <a:pt x="6101" y="1322"/>
                </a:lnTo>
                <a:lnTo>
                  <a:pt x="6083" y="1321"/>
                </a:lnTo>
                <a:lnTo>
                  <a:pt x="6063" y="1318"/>
                </a:lnTo>
                <a:lnTo>
                  <a:pt x="6043" y="1314"/>
                </a:lnTo>
                <a:lnTo>
                  <a:pt x="6022" y="1307"/>
                </a:lnTo>
                <a:lnTo>
                  <a:pt x="6002" y="1300"/>
                </a:lnTo>
                <a:lnTo>
                  <a:pt x="5979" y="1289"/>
                </a:lnTo>
                <a:lnTo>
                  <a:pt x="5957" y="1276"/>
                </a:lnTo>
                <a:lnTo>
                  <a:pt x="5935" y="1261"/>
                </a:lnTo>
                <a:lnTo>
                  <a:pt x="5918" y="1249"/>
                </a:lnTo>
                <a:lnTo>
                  <a:pt x="5902" y="1236"/>
                </a:lnTo>
                <a:lnTo>
                  <a:pt x="5887" y="1222"/>
                </a:lnTo>
                <a:lnTo>
                  <a:pt x="5873" y="1207"/>
                </a:lnTo>
                <a:lnTo>
                  <a:pt x="5859" y="1190"/>
                </a:lnTo>
                <a:lnTo>
                  <a:pt x="5845" y="1173"/>
                </a:lnTo>
                <a:lnTo>
                  <a:pt x="5832" y="1155"/>
                </a:lnTo>
                <a:lnTo>
                  <a:pt x="5819" y="1136"/>
                </a:lnTo>
                <a:lnTo>
                  <a:pt x="5806" y="1116"/>
                </a:lnTo>
                <a:lnTo>
                  <a:pt x="5794" y="1095"/>
                </a:lnTo>
                <a:lnTo>
                  <a:pt x="5782" y="1075"/>
                </a:lnTo>
                <a:lnTo>
                  <a:pt x="5772" y="1052"/>
                </a:lnTo>
                <a:lnTo>
                  <a:pt x="5762" y="1030"/>
                </a:lnTo>
                <a:lnTo>
                  <a:pt x="5751" y="1007"/>
                </a:lnTo>
                <a:lnTo>
                  <a:pt x="5741" y="983"/>
                </a:lnTo>
                <a:lnTo>
                  <a:pt x="5733" y="958"/>
                </a:lnTo>
                <a:lnTo>
                  <a:pt x="5724" y="935"/>
                </a:lnTo>
                <a:lnTo>
                  <a:pt x="5716" y="910"/>
                </a:lnTo>
                <a:lnTo>
                  <a:pt x="5709" y="884"/>
                </a:lnTo>
                <a:lnTo>
                  <a:pt x="5701" y="859"/>
                </a:lnTo>
                <a:lnTo>
                  <a:pt x="5695" y="833"/>
                </a:lnTo>
                <a:lnTo>
                  <a:pt x="5689" y="807"/>
                </a:lnTo>
                <a:lnTo>
                  <a:pt x="5684" y="781"/>
                </a:lnTo>
                <a:lnTo>
                  <a:pt x="5680" y="755"/>
                </a:lnTo>
                <a:lnTo>
                  <a:pt x="5675" y="729"/>
                </a:lnTo>
                <a:lnTo>
                  <a:pt x="5671" y="703"/>
                </a:lnTo>
                <a:lnTo>
                  <a:pt x="5668" y="679"/>
                </a:lnTo>
                <a:lnTo>
                  <a:pt x="5666" y="653"/>
                </a:lnTo>
                <a:lnTo>
                  <a:pt x="5664" y="628"/>
                </a:lnTo>
                <a:lnTo>
                  <a:pt x="5662" y="603"/>
                </a:lnTo>
                <a:lnTo>
                  <a:pt x="5661" y="578"/>
                </a:lnTo>
                <a:lnTo>
                  <a:pt x="5661" y="553"/>
                </a:lnTo>
                <a:lnTo>
                  <a:pt x="5661" y="539"/>
                </a:lnTo>
                <a:lnTo>
                  <a:pt x="5661" y="524"/>
                </a:lnTo>
                <a:lnTo>
                  <a:pt x="5661" y="509"/>
                </a:lnTo>
                <a:lnTo>
                  <a:pt x="5662" y="495"/>
                </a:lnTo>
                <a:lnTo>
                  <a:pt x="5665" y="478"/>
                </a:lnTo>
                <a:lnTo>
                  <a:pt x="5668" y="460"/>
                </a:lnTo>
                <a:lnTo>
                  <a:pt x="5672" y="445"/>
                </a:lnTo>
                <a:lnTo>
                  <a:pt x="5677" y="431"/>
                </a:lnTo>
                <a:lnTo>
                  <a:pt x="5683" y="418"/>
                </a:lnTo>
                <a:lnTo>
                  <a:pt x="5689" y="406"/>
                </a:lnTo>
                <a:lnTo>
                  <a:pt x="5697" y="396"/>
                </a:lnTo>
                <a:lnTo>
                  <a:pt x="5706" y="387"/>
                </a:lnTo>
                <a:lnTo>
                  <a:pt x="5714" y="378"/>
                </a:lnTo>
                <a:lnTo>
                  <a:pt x="5724" y="371"/>
                </a:lnTo>
                <a:lnTo>
                  <a:pt x="5734" y="364"/>
                </a:lnTo>
                <a:lnTo>
                  <a:pt x="5745" y="359"/>
                </a:lnTo>
                <a:lnTo>
                  <a:pt x="5754" y="356"/>
                </a:lnTo>
                <a:lnTo>
                  <a:pt x="5765" y="352"/>
                </a:lnTo>
                <a:lnTo>
                  <a:pt x="5777" y="351"/>
                </a:lnTo>
                <a:lnTo>
                  <a:pt x="5788" y="350"/>
                </a:lnTo>
                <a:lnTo>
                  <a:pt x="5796" y="350"/>
                </a:lnTo>
                <a:lnTo>
                  <a:pt x="5806" y="351"/>
                </a:lnTo>
                <a:lnTo>
                  <a:pt x="5815" y="353"/>
                </a:lnTo>
                <a:lnTo>
                  <a:pt x="5823" y="356"/>
                </a:lnTo>
                <a:lnTo>
                  <a:pt x="5832" y="360"/>
                </a:lnTo>
                <a:lnTo>
                  <a:pt x="5841" y="363"/>
                </a:lnTo>
                <a:lnTo>
                  <a:pt x="5849" y="369"/>
                </a:lnTo>
                <a:lnTo>
                  <a:pt x="5857" y="374"/>
                </a:lnTo>
                <a:lnTo>
                  <a:pt x="5866" y="380"/>
                </a:lnTo>
                <a:lnTo>
                  <a:pt x="5872" y="387"/>
                </a:lnTo>
                <a:lnTo>
                  <a:pt x="5880" y="396"/>
                </a:lnTo>
                <a:lnTo>
                  <a:pt x="5886" y="404"/>
                </a:lnTo>
                <a:lnTo>
                  <a:pt x="5891" y="414"/>
                </a:lnTo>
                <a:lnTo>
                  <a:pt x="5897" y="424"/>
                </a:lnTo>
                <a:lnTo>
                  <a:pt x="5902" y="434"/>
                </a:lnTo>
                <a:lnTo>
                  <a:pt x="5905" y="446"/>
                </a:lnTo>
                <a:lnTo>
                  <a:pt x="5917" y="481"/>
                </a:lnTo>
                <a:lnTo>
                  <a:pt x="5929" y="517"/>
                </a:lnTo>
                <a:lnTo>
                  <a:pt x="5943" y="553"/>
                </a:lnTo>
                <a:lnTo>
                  <a:pt x="5958" y="592"/>
                </a:lnTo>
                <a:lnTo>
                  <a:pt x="5977" y="631"/>
                </a:lnTo>
                <a:lnTo>
                  <a:pt x="5997" y="672"/>
                </a:lnTo>
                <a:lnTo>
                  <a:pt x="6021" y="715"/>
                </a:lnTo>
                <a:lnTo>
                  <a:pt x="6048" y="760"/>
                </a:lnTo>
                <a:lnTo>
                  <a:pt x="6060" y="776"/>
                </a:lnTo>
                <a:lnTo>
                  <a:pt x="6072" y="791"/>
                </a:lnTo>
                <a:lnTo>
                  <a:pt x="6084" y="804"/>
                </a:lnTo>
                <a:lnTo>
                  <a:pt x="6097" y="814"/>
                </a:lnTo>
                <a:lnTo>
                  <a:pt x="6104" y="819"/>
                </a:lnTo>
                <a:lnTo>
                  <a:pt x="6111" y="822"/>
                </a:lnTo>
                <a:lnTo>
                  <a:pt x="6117" y="825"/>
                </a:lnTo>
                <a:lnTo>
                  <a:pt x="6125" y="829"/>
                </a:lnTo>
                <a:lnTo>
                  <a:pt x="6131" y="831"/>
                </a:lnTo>
                <a:lnTo>
                  <a:pt x="6139" y="833"/>
                </a:lnTo>
                <a:lnTo>
                  <a:pt x="6145" y="833"/>
                </a:lnTo>
                <a:lnTo>
                  <a:pt x="6153" y="834"/>
                </a:lnTo>
                <a:lnTo>
                  <a:pt x="6164" y="833"/>
                </a:lnTo>
                <a:lnTo>
                  <a:pt x="6173" y="831"/>
                </a:lnTo>
                <a:lnTo>
                  <a:pt x="6184" y="828"/>
                </a:lnTo>
                <a:lnTo>
                  <a:pt x="6195" y="822"/>
                </a:lnTo>
                <a:lnTo>
                  <a:pt x="6205" y="815"/>
                </a:lnTo>
                <a:lnTo>
                  <a:pt x="6215" y="806"/>
                </a:lnTo>
                <a:lnTo>
                  <a:pt x="6225" y="796"/>
                </a:lnTo>
                <a:lnTo>
                  <a:pt x="6236" y="784"/>
                </a:lnTo>
                <a:lnTo>
                  <a:pt x="6247" y="770"/>
                </a:lnTo>
                <a:lnTo>
                  <a:pt x="6256" y="755"/>
                </a:lnTo>
                <a:lnTo>
                  <a:pt x="6267" y="738"/>
                </a:lnTo>
                <a:lnTo>
                  <a:pt x="6277" y="719"/>
                </a:lnTo>
                <a:lnTo>
                  <a:pt x="6287" y="697"/>
                </a:lnTo>
                <a:lnTo>
                  <a:pt x="6298" y="674"/>
                </a:lnTo>
                <a:lnTo>
                  <a:pt x="6307" y="648"/>
                </a:lnTo>
                <a:lnTo>
                  <a:pt x="6317" y="621"/>
                </a:lnTo>
                <a:lnTo>
                  <a:pt x="6325" y="601"/>
                </a:lnTo>
                <a:lnTo>
                  <a:pt x="6332" y="580"/>
                </a:lnTo>
                <a:lnTo>
                  <a:pt x="6341" y="561"/>
                </a:lnTo>
                <a:lnTo>
                  <a:pt x="6348" y="541"/>
                </a:lnTo>
                <a:lnTo>
                  <a:pt x="6358" y="523"/>
                </a:lnTo>
                <a:lnTo>
                  <a:pt x="6367" y="507"/>
                </a:lnTo>
                <a:lnTo>
                  <a:pt x="6377" y="491"/>
                </a:lnTo>
                <a:lnTo>
                  <a:pt x="6387" y="476"/>
                </a:lnTo>
                <a:lnTo>
                  <a:pt x="6399" y="461"/>
                </a:lnTo>
                <a:lnTo>
                  <a:pt x="6412" y="450"/>
                </a:lnTo>
                <a:lnTo>
                  <a:pt x="6425" y="438"/>
                </a:lnTo>
                <a:lnTo>
                  <a:pt x="6439" y="428"/>
                </a:lnTo>
                <a:lnTo>
                  <a:pt x="6454" y="420"/>
                </a:lnTo>
                <a:lnTo>
                  <a:pt x="6470" y="414"/>
                </a:lnTo>
                <a:lnTo>
                  <a:pt x="6489" y="409"/>
                </a:lnTo>
                <a:lnTo>
                  <a:pt x="6507" y="405"/>
                </a:lnTo>
                <a:lnTo>
                  <a:pt x="6514" y="405"/>
                </a:lnTo>
                <a:lnTo>
                  <a:pt x="6521" y="405"/>
                </a:lnTo>
                <a:lnTo>
                  <a:pt x="6532" y="405"/>
                </a:lnTo>
                <a:lnTo>
                  <a:pt x="6542" y="407"/>
                </a:lnTo>
                <a:lnTo>
                  <a:pt x="6552" y="410"/>
                </a:lnTo>
                <a:lnTo>
                  <a:pt x="6562" y="413"/>
                </a:lnTo>
                <a:lnTo>
                  <a:pt x="6572" y="417"/>
                </a:lnTo>
                <a:lnTo>
                  <a:pt x="6582" y="423"/>
                </a:lnTo>
                <a:lnTo>
                  <a:pt x="6591" y="428"/>
                </a:lnTo>
                <a:lnTo>
                  <a:pt x="6601" y="434"/>
                </a:lnTo>
                <a:lnTo>
                  <a:pt x="6610" y="442"/>
                </a:lnTo>
                <a:lnTo>
                  <a:pt x="6618" y="450"/>
                </a:lnTo>
                <a:lnTo>
                  <a:pt x="6627" y="458"/>
                </a:lnTo>
                <a:lnTo>
                  <a:pt x="6636" y="468"/>
                </a:lnTo>
                <a:lnTo>
                  <a:pt x="6653" y="487"/>
                </a:lnTo>
                <a:lnTo>
                  <a:pt x="6669" y="510"/>
                </a:lnTo>
                <a:lnTo>
                  <a:pt x="6684" y="534"/>
                </a:lnTo>
                <a:lnTo>
                  <a:pt x="6700" y="559"/>
                </a:lnTo>
                <a:lnTo>
                  <a:pt x="6715" y="585"/>
                </a:lnTo>
                <a:lnTo>
                  <a:pt x="6730" y="611"/>
                </a:lnTo>
                <a:lnTo>
                  <a:pt x="6759" y="665"/>
                </a:lnTo>
                <a:lnTo>
                  <a:pt x="6788" y="719"/>
                </a:lnTo>
                <a:lnTo>
                  <a:pt x="6795" y="730"/>
                </a:lnTo>
                <a:lnTo>
                  <a:pt x="6803" y="742"/>
                </a:lnTo>
                <a:lnTo>
                  <a:pt x="6812" y="754"/>
                </a:lnTo>
                <a:lnTo>
                  <a:pt x="6820" y="764"/>
                </a:lnTo>
                <a:lnTo>
                  <a:pt x="6829" y="774"/>
                </a:lnTo>
                <a:lnTo>
                  <a:pt x="6838" y="782"/>
                </a:lnTo>
                <a:lnTo>
                  <a:pt x="6847" y="791"/>
                </a:lnTo>
                <a:lnTo>
                  <a:pt x="6856" y="797"/>
                </a:lnTo>
                <a:lnTo>
                  <a:pt x="6866" y="804"/>
                </a:lnTo>
                <a:lnTo>
                  <a:pt x="6876" y="809"/>
                </a:lnTo>
                <a:lnTo>
                  <a:pt x="6886" y="815"/>
                </a:lnTo>
                <a:lnTo>
                  <a:pt x="6896" y="818"/>
                </a:lnTo>
                <a:lnTo>
                  <a:pt x="6907" y="821"/>
                </a:lnTo>
                <a:lnTo>
                  <a:pt x="6917" y="823"/>
                </a:lnTo>
                <a:lnTo>
                  <a:pt x="6928" y="824"/>
                </a:lnTo>
                <a:lnTo>
                  <a:pt x="6938" y="825"/>
                </a:lnTo>
                <a:lnTo>
                  <a:pt x="6955" y="824"/>
                </a:lnTo>
                <a:lnTo>
                  <a:pt x="6971" y="821"/>
                </a:lnTo>
                <a:lnTo>
                  <a:pt x="6988" y="816"/>
                </a:lnTo>
                <a:lnTo>
                  <a:pt x="7005" y="809"/>
                </a:lnTo>
                <a:lnTo>
                  <a:pt x="7021" y="800"/>
                </a:lnTo>
                <a:lnTo>
                  <a:pt x="7037" y="789"/>
                </a:lnTo>
                <a:lnTo>
                  <a:pt x="7052" y="776"/>
                </a:lnTo>
                <a:lnTo>
                  <a:pt x="7068" y="762"/>
                </a:lnTo>
                <a:lnTo>
                  <a:pt x="7105" y="720"/>
                </a:lnTo>
                <a:lnTo>
                  <a:pt x="7140" y="682"/>
                </a:lnTo>
                <a:lnTo>
                  <a:pt x="7169" y="646"/>
                </a:lnTo>
                <a:lnTo>
                  <a:pt x="7194" y="613"/>
                </a:lnTo>
                <a:lnTo>
                  <a:pt x="7217" y="581"/>
                </a:lnTo>
                <a:lnTo>
                  <a:pt x="7237" y="551"/>
                </a:lnTo>
                <a:lnTo>
                  <a:pt x="7255" y="523"/>
                </a:lnTo>
                <a:lnTo>
                  <a:pt x="7273" y="495"/>
                </a:lnTo>
                <a:lnTo>
                  <a:pt x="7277" y="488"/>
                </a:lnTo>
                <a:lnTo>
                  <a:pt x="7282" y="482"/>
                </a:lnTo>
                <a:lnTo>
                  <a:pt x="7288" y="477"/>
                </a:lnTo>
                <a:lnTo>
                  <a:pt x="7293" y="471"/>
                </a:lnTo>
                <a:lnTo>
                  <a:pt x="7306" y="460"/>
                </a:lnTo>
                <a:lnTo>
                  <a:pt x="7320" y="452"/>
                </a:lnTo>
                <a:lnTo>
                  <a:pt x="7335" y="445"/>
                </a:lnTo>
                <a:lnTo>
                  <a:pt x="7351" y="440"/>
                </a:lnTo>
                <a:lnTo>
                  <a:pt x="7367" y="437"/>
                </a:lnTo>
                <a:lnTo>
                  <a:pt x="7383" y="436"/>
                </a:lnTo>
                <a:lnTo>
                  <a:pt x="7389" y="436"/>
                </a:lnTo>
                <a:lnTo>
                  <a:pt x="7396" y="437"/>
                </a:lnTo>
                <a:lnTo>
                  <a:pt x="7402" y="438"/>
                </a:lnTo>
                <a:lnTo>
                  <a:pt x="7409" y="440"/>
                </a:lnTo>
                <a:lnTo>
                  <a:pt x="7415" y="443"/>
                </a:lnTo>
                <a:lnTo>
                  <a:pt x="7421" y="445"/>
                </a:lnTo>
                <a:lnTo>
                  <a:pt x="7426" y="450"/>
                </a:lnTo>
                <a:lnTo>
                  <a:pt x="7432" y="454"/>
                </a:lnTo>
                <a:lnTo>
                  <a:pt x="7436" y="459"/>
                </a:lnTo>
                <a:lnTo>
                  <a:pt x="7440" y="465"/>
                </a:lnTo>
                <a:lnTo>
                  <a:pt x="7443" y="471"/>
                </a:lnTo>
                <a:lnTo>
                  <a:pt x="7447" y="478"/>
                </a:lnTo>
                <a:lnTo>
                  <a:pt x="7449" y="486"/>
                </a:lnTo>
                <a:lnTo>
                  <a:pt x="7451" y="495"/>
                </a:lnTo>
                <a:lnTo>
                  <a:pt x="7452" y="505"/>
                </a:lnTo>
                <a:lnTo>
                  <a:pt x="7452" y="514"/>
                </a:lnTo>
                <a:lnTo>
                  <a:pt x="7452" y="525"/>
                </a:lnTo>
                <a:lnTo>
                  <a:pt x="7451" y="536"/>
                </a:lnTo>
                <a:lnTo>
                  <a:pt x="7449" y="549"/>
                </a:lnTo>
                <a:lnTo>
                  <a:pt x="7446" y="563"/>
                </a:lnTo>
                <a:close/>
                <a:moveTo>
                  <a:pt x="7942" y="1327"/>
                </a:moveTo>
                <a:lnTo>
                  <a:pt x="7918" y="1330"/>
                </a:lnTo>
                <a:lnTo>
                  <a:pt x="7891" y="1332"/>
                </a:lnTo>
                <a:lnTo>
                  <a:pt x="7861" y="1334"/>
                </a:lnTo>
                <a:lnTo>
                  <a:pt x="7831" y="1335"/>
                </a:lnTo>
                <a:lnTo>
                  <a:pt x="7807" y="1334"/>
                </a:lnTo>
                <a:lnTo>
                  <a:pt x="7785" y="1333"/>
                </a:lnTo>
                <a:lnTo>
                  <a:pt x="7763" y="1330"/>
                </a:lnTo>
                <a:lnTo>
                  <a:pt x="7743" y="1324"/>
                </a:lnTo>
                <a:lnTo>
                  <a:pt x="7734" y="1321"/>
                </a:lnTo>
                <a:lnTo>
                  <a:pt x="7725" y="1318"/>
                </a:lnTo>
                <a:lnTo>
                  <a:pt x="7718" y="1314"/>
                </a:lnTo>
                <a:lnTo>
                  <a:pt x="7711" y="1309"/>
                </a:lnTo>
                <a:lnTo>
                  <a:pt x="7705" y="1304"/>
                </a:lnTo>
                <a:lnTo>
                  <a:pt x="7700" y="1298"/>
                </a:lnTo>
                <a:lnTo>
                  <a:pt x="7696" y="1292"/>
                </a:lnTo>
                <a:lnTo>
                  <a:pt x="7693" y="1284"/>
                </a:lnTo>
                <a:lnTo>
                  <a:pt x="7691" y="1276"/>
                </a:lnTo>
                <a:lnTo>
                  <a:pt x="7691" y="1267"/>
                </a:lnTo>
                <a:lnTo>
                  <a:pt x="7691" y="1261"/>
                </a:lnTo>
                <a:lnTo>
                  <a:pt x="7692" y="1254"/>
                </a:lnTo>
                <a:lnTo>
                  <a:pt x="7694" y="1248"/>
                </a:lnTo>
                <a:lnTo>
                  <a:pt x="7697" y="1241"/>
                </a:lnTo>
                <a:lnTo>
                  <a:pt x="7700" y="1235"/>
                </a:lnTo>
                <a:lnTo>
                  <a:pt x="7705" y="1228"/>
                </a:lnTo>
                <a:lnTo>
                  <a:pt x="7709" y="1221"/>
                </a:lnTo>
                <a:lnTo>
                  <a:pt x="7716" y="1214"/>
                </a:lnTo>
                <a:lnTo>
                  <a:pt x="7729" y="1201"/>
                </a:lnTo>
                <a:lnTo>
                  <a:pt x="7745" y="1188"/>
                </a:lnTo>
                <a:lnTo>
                  <a:pt x="7762" y="1175"/>
                </a:lnTo>
                <a:lnTo>
                  <a:pt x="7783" y="1162"/>
                </a:lnTo>
                <a:lnTo>
                  <a:pt x="7802" y="1149"/>
                </a:lnTo>
                <a:lnTo>
                  <a:pt x="7822" y="1133"/>
                </a:lnTo>
                <a:lnTo>
                  <a:pt x="7833" y="1124"/>
                </a:lnTo>
                <a:lnTo>
                  <a:pt x="7843" y="1114"/>
                </a:lnTo>
                <a:lnTo>
                  <a:pt x="7854" y="1102"/>
                </a:lnTo>
                <a:lnTo>
                  <a:pt x="7864" y="1090"/>
                </a:lnTo>
                <a:lnTo>
                  <a:pt x="7872" y="1078"/>
                </a:lnTo>
                <a:lnTo>
                  <a:pt x="7881" y="1064"/>
                </a:lnTo>
                <a:lnTo>
                  <a:pt x="7888" y="1050"/>
                </a:lnTo>
                <a:lnTo>
                  <a:pt x="7895" y="1035"/>
                </a:lnTo>
                <a:lnTo>
                  <a:pt x="7900" y="1020"/>
                </a:lnTo>
                <a:lnTo>
                  <a:pt x="7903" y="1004"/>
                </a:lnTo>
                <a:lnTo>
                  <a:pt x="7907" y="986"/>
                </a:lnTo>
                <a:lnTo>
                  <a:pt x="7908" y="969"/>
                </a:lnTo>
                <a:lnTo>
                  <a:pt x="7907" y="956"/>
                </a:lnTo>
                <a:lnTo>
                  <a:pt x="7905" y="942"/>
                </a:lnTo>
                <a:lnTo>
                  <a:pt x="7902" y="927"/>
                </a:lnTo>
                <a:lnTo>
                  <a:pt x="7897" y="913"/>
                </a:lnTo>
                <a:lnTo>
                  <a:pt x="7892" y="898"/>
                </a:lnTo>
                <a:lnTo>
                  <a:pt x="7884" y="883"/>
                </a:lnTo>
                <a:lnTo>
                  <a:pt x="7875" y="866"/>
                </a:lnTo>
                <a:lnTo>
                  <a:pt x="7865" y="851"/>
                </a:lnTo>
                <a:lnTo>
                  <a:pt x="7853" y="835"/>
                </a:lnTo>
                <a:lnTo>
                  <a:pt x="7839" y="819"/>
                </a:lnTo>
                <a:lnTo>
                  <a:pt x="7822" y="803"/>
                </a:lnTo>
                <a:lnTo>
                  <a:pt x="7805" y="787"/>
                </a:lnTo>
                <a:lnTo>
                  <a:pt x="7785" y="770"/>
                </a:lnTo>
                <a:lnTo>
                  <a:pt x="7763" y="753"/>
                </a:lnTo>
                <a:lnTo>
                  <a:pt x="7739" y="737"/>
                </a:lnTo>
                <a:lnTo>
                  <a:pt x="7712" y="720"/>
                </a:lnTo>
                <a:lnTo>
                  <a:pt x="7692" y="707"/>
                </a:lnTo>
                <a:lnTo>
                  <a:pt x="7671" y="694"/>
                </a:lnTo>
                <a:lnTo>
                  <a:pt x="7654" y="680"/>
                </a:lnTo>
                <a:lnTo>
                  <a:pt x="7637" y="666"/>
                </a:lnTo>
                <a:lnTo>
                  <a:pt x="7623" y="653"/>
                </a:lnTo>
                <a:lnTo>
                  <a:pt x="7609" y="639"/>
                </a:lnTo>
                <a:lnTo>
                  <a:pt x="7597" y="625"/>
                </a:lnTo>
                <a:lnTo>
                  <a:pt x="7586" y="611"/>
                </a:lnTo>
                <a:lnTo>
                  <a:pt x="7577" y="596"/>
                </a:lnTo>
                <a:lnTo>
                  <a:pt x="7570" y="581"/>
                </a:lnTo>
                <a:lnTo>
                  <a:pt x="7562" y="567"/>
                </a:lnTo>
                <a:lnTo>
                  <a:pt x="7558" y="553"/>
                </a:lnTo>
                <a:lnTo>
                  <a:pt x="7554" y="539"/>
                </a:lnTo>
                <a:lnTo>
                  <a:pt x="7550" y="525"/>
                </a:lnTo>
                <a:lnTo>
                  <a:pt x="7549" y="511"/>
                </a:lnTo>
                <a:lnTo>
                  <a:pt x="7548" y="497"/>
                </a:lnTo>
                <a:lnTo>
                  <a:pt x="7549" y="481"/>
                </a:lnTo>
                <a:lnTo>
                  <a:pt x="7551" y="465"/>
                </a:lnTo>
                <a:lnTo>
                  <a:pt x="7555" y="449"/>
                </a:lnTo>
                <a:lnTo>
                  <a:pt x="7559" y="432"/>
                </a:lnTo>
                <a:lnTo>
                  <a:pt x="7565" y="416"/>
                </a:lnTo>
                <a:lnTo>
                  <a:pt x="7572" y="401"/>
                </a:lnTo>
                <a:lnTo>
                  <a:pt x="7579" y="386"/>
                </a:lnTo>
                <a:lnTo>
                  <a:pt x="7589" y="371"/>
                </a:lnTo>
                <a:lnTo>
                  <a:pt x="7599" y="356"/>
                </a:lnTo>
                <a:lnTo>
                  <a:pt x="7610" y="342"/>
                </a:lnTo>
                <a:lnTo>
                  <a:pt x="7622" y="328"/>
                </a:lnTo>
                <a:lnTo>
                  <a:pt x="7633" y="314"/>
                </a:lnTo>
                <a:lnTo>
                  <a:pt x="7646" y="299"/>
                </a:lnTo>
                <a:lnTo>
                  <a:pt x="7660" y="287"/>
                </a:lnTo>
                <a:lnTo>
                  <a:pt x="7675" y="274"/>
                </a:lnTo>
                <a:lnTo>
                  <a:pt x="7690" y="262"/>
                </a:lnTo>
                <a:lnTo>
                  <a:pt x="7705" y="250"/>
                </a:lnTo>
                <a:lnTo>
                  <a:pt x="7720" y="238"/>
                </a:lnTo>
                <a:lnTo>
                  <a:pt x="7736" y="227"/>
                </a:lnTo>
                <a:lnTo>
                  <a:pt x="7752" y="216"/>
                </a:lnTo>
                <a:lnTo>
                  <a:pt x="7786" y="197"/>
                </a:lnTo>
                <a:lnTo>
                  <a:pt x="7819" y="180"/>
                </a:lnTo>
                <a:lnTo>
                  <a:pt x="7852" y="164"/>
                </a:lnTo>
                <a:lnTo>
                  <a:pt x="7885" y="153"/>
                </a:lnTo>
                <a:lnTo>
                  <a:pt x="7900" y="147"/>
                </a:lnTo>
                <a:lnTo>
                  <a:pt x="7916" y="143"/>
                </a:lnTo>
                <a:lnTo>
                  <a:pt x="7932" y="139"/>
                </a:lnTo>
                <a:lnTo>
                  <a:pt x="7947" y="136"/>
                </a:lnTo>
                <a:lnTo>
                  <a:pt x="7964" y="133"/>
                </a:lnTo>
                <a:lnTo>
                  <a:pt x="7980" y="131"/>
                </a:lnTo>
                <a:lnTo>
                  <a:pt x="7996" y="130"/>
                </a:lnTo>
                <a:lnTo>
                  <a:pt x="8010" y="130"/>
                </a:lnTo>
                <a:lnTo>
                  <a:pt x="8022" y="130"/>
                </a:lnTo>
                <a:lnTo>
                  <a:pt x="8034" y="131"/>
                </a:lnTo>
                <a:lnTo>
                  <a:pt x="8044" y="132"/>
                </a:lnTo>
                <a:lnTo>
                  <a:pt x="8054" y="134"/>
                </a:lnTo>
                <a:lnTo>
                  <a:pt x="8062" y="136"/>
                </a:lnTo>
                <a:lnTo>
                  <a:pt x="8070" y="140"/>
                </a:lnTo>
                <a:lnTo>
                  <a:pt x="8077" y="143"/>
                </a:lnTo>
                <a:lnTo>
                  <a:pt x="8084" y="147"/>
                </a:lnTo>
                <a:lnTo>
                  <a:pt x="8089" y="152"/>
                </a:lnTo>
                <a:lnTo>
                  <a:pt x="8094" y="156"/>
                </a:lnTo>
                <a:lnTo>
                  <a:pt x="8098" y="161"/>
                </a:lnTo>
                <a:lnTo>
                  <a:pt x="8101" y="167"/>
                </a:lnTo>
                <a:lnTo>
                  <a:pt x="8103" y="172"/>
                </a:lnTo>
                <a:lnTo>
                  <a:pt x="8105" y="179"/>
                </a:lnTo>
                <a:lnTo>
                  <a:pt x="8105" y="184"/>
                </a:lnTo>
                <a:lnTo>
                  <a:pt x="8107" y="190"/>
                </a:lnTo>
                <a:lnTo>
                  <a:pt x="8105" y="200"/>
                </a:lnTo>
                <a:lnTo>
                  <a:pt x="8103" y="209"/>
                </a:lnTo>
                <a:lnTo>
                  <a:pt x="8100" y="218"/>
                </a:lnTo>
                <a:lnTo>
                  <a:pt x="8096" y="228"/>
                </a:lnTo>
                <a:lnTo>
                  <a:pt x="8090" y="237"/>
                </a:lnTo>
                <a:lnTo>
                  <a:pt x="8083" y="247"/>
                </a:lnTo>
                <a:lnTo>
                  <a:pt x="8075" y="256"/>
                </a:lnTo>
                <a:lnTo>
                  <a:pt x="8067" y="265"/>
                </a:lnTo>
                <a:lnTo>
                  <a:pt x="8050" y="279"/>
                </a:lnTo>
                <a:lnTo>
                  <a:pt x="8030" y="295"/>
                </a:lnTo>
                <a:lnTo>
                  <a:pt x="8007" y="314"/>
                </a:lnTo>
                <a:lnTo>
                  <a:pt x="7986" y="333"/>
                </a:lnTo>
                <a:lnTo>
                  <a:pt x="7975" y="344"/>
                </a:lnTo>
                <a:lnTo>
                  <a:pt x="7964" y="356"/>
                </a:lnTo>
                <a:lnTo>
                  <a:pt x="7955" y="368"/>
                </a:lnTo>
                <a:lnTo>
                  <a:pt x="7947" y="380"/>
                </a:lnTo>
                <a:lnTo>
                  <a:pt x="7940" y="393"/>
                </a:lnTo>
                <a:lnTo>
                  <a:pt x="7936" y="407"/>
                </a:lnTo>
                <a:lnTo>
                  <a:pt x="7933" y="423"/>
                </a:lnTo>
                <a:lnTo>
                  <a:pt x="7932" y="438"/>
                </a:lnTo>
                <a:lnTo>
                  <a:pt x="7932" y="450"/>
                </a:lnTo>
                <a:lnTo>
                  <a:pt x="7934" y="461"/>
                </a:lnTo>
                <a:lnTo>
                  <a:pt x="7937" y="474"/>
                </a:lnTo>
                <a:lnTo>
                  <a:pt x="7942" y="486"/>
                </a:lnTo>
                <a:lnTo>
                  <a:pt x="7949" y="500"/>
                </a:lnTo>
                <a:lnTo>
                  <a:pt x="7956" y="513"/>
                </a:lnTo>
                <a:lnTo>
                  <a:pt x="7967" y="527"/>
                </a:lnTo>
                <a:lnTo>
                  <a:pt x="7979" y="541"/>
                </a:lnTo>
                <a:lnTo>
                  <a:pt x="7993" y="557"/>
                </a:lnTo>
                <a:lnTo>
                  <a:pt x="8008" y="572"/>
                </a:lnTo>
                <a:lnTo>
                  <a:pt x="8027" y="588"/>
                </a:lnTo>
                <a:lnTo>
                  <a:pt x="8047" y="604"/>
                </a:lnTo>
                <a:lnTo>
                  <a:pt x="8071" y="620"/>
                </a:lnTo>
                <a:lnTo>
                  <a:pt x="8096" y="636"/>
                </a:lnTo>
                <a:lnTo>
                  <a:pt x="8124" y="655"/>
                </a:lnTo>
                <a:lnTo>
                  <a:pt x="8154" y="672"/>
                </a:lnTo>
                <a:lnTo>
                  <a:pt x="8180" y="687"/>
                </a:lnTo>
                <a:lnTo>
                  <a:pt x="8204" y="702"/>
                </a:lnTo>
                <a:lnTo>
                  <a:pt x="8225" y="719"/>
                </a:lnTo>
                <a:lnTo>
                  <a:pt x="8246" y="735"/>
                </a:lnTo>
                <a:lnTo>
                  <a:pt x="8263" y="751"/>
                </a:lnTo>
                <a:lnTo>
                  <a:pt x="8280" y="768"/>
                </a:lnTo>
                <a:lnTo>
                  <a:pt x="8294" y="784"/>
                </a:lnTo>
                <a:lnTo>
                  <a:pt x="8307" y="802"/>
                </a:lnTo>
                <a:lnTo>
                  <a:pt x="8318" y="820"/>
                </a:lnTo>
                <a:lnTo>
                  <a:pt x="8328" y="837"/>
                </a:lnTo>
                <a:lnTo>
                  <a:pt x="8337" y="855"/>
                </a:lnTo>
                <a:lnTo>
                  <a:pt x="8342" y="873"/>
                </a:lnTo>
                <a:lnTo>
                  <a:pt x="8347" y="891"/>
                </a:lnTo>
                <a:lnTo>
                  <a:pt x="8351" y="909"/>
                </a:lnTo>
                <a:lnTo>
                  <a:pt x="8353" y="927"/>
                </a:lnTo>
                <a:lnTo>
                  <a:pt x="8354" y="945"/>
                </a:lnTo>
                <a:lnTo>
                  <a:pt x="8353" y="962"/>
                </a:lnTo>
                <a:lnTo>
                  <a:pt x="8352" y="979"/>
                </a:lnTo>
                <a:lnTo>
                  <a:pt x="8348" y="995"/>
                </a:lnTo>
                <a:lnTo>
                  <a:pt x="8345" y="1011"/>
                </a:lnTo>
                <a:lnTo>
                  <a:pt x="8340" y="1027"/>
                </a:lnTo>
                <a:lnTo>
                  <a:pt x="8334" y="1044"/>
                </a:lnTo>
                <a:lnTo>
                  <a:pt x="8328" y="1059"/>
                </a:lnTo>
                <a:lnTo>
                  <a:pt x="8320" y="1075"/>
                </a:lnTo>
                <a:lnTo>
                  <a:pt x="8312" y="1090"/>
                </a:lnTo>
                <a:lnTo>
                  <a:pt x="8302" y="1105"/>
                </a:lnTo>
                <a:lnTo>
                  <a:pt x="8291" y="1120"/>
                </a:lnTo>
                <a:lnTo>
                  <a:pt x="8280" y="1134"/>
                </a:lnTo>
                <a:lnTo>
                  <a:pt x="8269" y="1148"/>
                </a:lnTo>
                <a:lnTo>
                  <a:pt x="8257" y="1162"/>
                </a:lnTo>
                <a:lnTo>
                  <a:pt x="8243" y="1176"/>
                </a:lnTo>
                <a:lnTo>
                  <a:pt x="8230" y="1189"/>
                </a:lnTo>
                <a:lnTo>
                  <a:pt x="8215" y="1201"/>
                </a:lnTo>
                <a:lnTo>
                  <a:pt x="8199" y="1214"/>
                </a:lnTo>
                <a:lnTo>
                  <a:pt x="8184" y="1226"/>
                </a:lnTo>
                <a:lnTo>
                  <a:pt x="8168" y="1237"/>
                </a:lnTo>
                <a:lnTo>
                  <a:pt x="8151" y="1248"/>
                </a:lnTo>
                <a:lnTo>
                  <a:pt x="8134" y="1257"/>
                </a:lnTo>
                <a:lnTo>
                  <a:pt x="8116" y="1267"/>
                </a:lnTo>
                <a:lnTo>
                  <a:pt x="8098" y="1277"/>
                </a:lnTo>
                <a:lnTo>
                  <a:pt x="8080" y="1286"/>
                </a:lnTo>
                <a:lnTo>
                  <a:pt x="8060" y="1293"/>
                </a:lnTo>
                <a:lnTo>
                  <a:pt x="8042" y="1301"/>
                </a:lnTo>
                <a:lnTo>
                  <a:pt x="8022" y="1307"/>
                </a:lnTo>
                <a:lnTo>
                  <a:pt x="8002" y="1313"/>
                </a:lnTo>
                <a:lnTo>
                  <a:pt x="7982" y="1318"/>
                </a:lnTo>
                <a:lnTo>
                  <a:pt x="7962" y="1322"/>
                </a:lnTo>
                <a:lnTo>
                  <a:pt x="7942" y="1327"/>
                </a:lnTo>
                <a:close/>
                <a:moveTo>
                  <a:pt x="9478" y="1214"/>
                </a:moveTo>
                <a:lnTo>
                  <a:pt x="9451" y="1227"/>
                </a:lnTo>
                <a:lnTo>
                  <a:pt x="9424" y="1239"/>
                </a:lnTo>
                <a:lnTo>
                  <a:pt x="9395" y="1251"/>
                </a:lnTo>
                <a:lnTo>
                  <a:pt x="9365" y="1262"/>
                </a:lnTo>
                <a:lnTo>
                  <a:pt x="9332" y="1273"/>
                </a:lnTo>
                <a:lnTo>
                  <a:pt x="9299" y="1282"/>
                </a:lnTo>
                <a:lnTo>
                  <a:pt x="9263" y="1292"/>
                </a:lnTo>
                <a:lnTo>
                  <a:pt x="9226" y="1301"/>
                </a:lnTo>
                <a:lnTo>
                  <a:pt x="9187" y="1308"/>
                </a:lnTo>
                <a:lnTo>
                  <a:pt x="9145" y="1315"/>
                </a:lnTo>
                <a:lnTo>
                  <a:pt x="9102" y="1321"/>
                </a:lnTo>
                <a:lnTo>
                  <a:pt x="9056" y="1325"/>
                </a:lnTo>
                <a:lnTo>
                  <a:pt x="9007" y="1330"/>
                </a:lnTo>
                <a:lnTo>
                  <a:pt x="8956" y="1332"/>
                </a:lnTo>
                <a:lnTo>
                  <a:pt x="8902" y="1334"/>
                </a:lnTo>
                <a:lnTo>
                  <a:pt x="8845" y="1335"/>
                </a:lnTo>
                <a:lnTo>
                  <a:pt x="8824" y="1335"/>
                </a:lnTo>
                <a:lnTo>
                  <a:pt x="8802" y="1334"/>
                </a:lnTo>
                <a:lnTo>
                  <a:pt x="8779" y="1334"/>
                </a:lnTo>
                <a:lnTo>
                  <a:pt x="8757" y="1333"/>
                </a:lnTo>
                <a:lnTo>
                  <a:pt x="8734" y="1332"/>
                </a:lnTo>
                <a:lnTo>
                  <a:pt x="8711" y="1331"/>
                </a:lnTo>
                <a:lnTo>
                  <a:pt x="8688" y="1330"/>
                </a:lnTo>
                <a:lnTo>
                  <a:pt x="8664" y="1328"/>
                </a:lnTo>
                <a:lnTo>
                  <a:pt x="8637" y="1325"/>
                </a:lnTo>
                <a:lnTo>
                  <a:pt x="8611" y="1323"/>
                </a:lnTo>
                <a:lnTo>
                  <a:pt x="8587" y="1319"/>
                </a:lnTo>
                <a:lnTo>
                  <a:pt x="8563" y="1314"/>
                </a:lnTo>
                <a:lnTo>
                  <a:pt x="8542" y="1307"/>
                </a:lnTo>
                <a:lnTo>
                  <a:pt x="8521" y="1301"/>
                </a:lnTo>
                <a:lnTo>
                  <a:pt x="8503" y="1292"/>
                </a:lnTo>
                <a:lnTo>
                  <a:pt x="8486" y="1283"/>
                </a:lnTo>
                <a:lnTo>
                  <a:pt x="8469" y="1273"/>
                </a:lnTo>
                <a:lnTo>
                  <a:pt x="8456" y="1261"/>
                </a:lnTo>
                <a:lnTo>
                  <a:pt x="8450" y="1255"/>
                </a:lnTo>
                <a:lnTo>
                  <a:pt x="8445" y="1249"/>
                </a:lnTo>
                <a:lnTo>
                  <a:pt x="8439" y="1241"/>
                </a:lnTo>
                <a:lnTo>
                  <a:pt x="8435" y="1235"/>
                </a:lnTo>
                <a:lnTo>
                  <a:pt x="8431" y="1227"/>
                </a:lnTo>
                <a:lnTo>
                  <a:pt x="8427" y="1220"/>
                </a:lnTo>
                <a:lnTo>
                  <a:pt x="8424" y="1212"/>
                </a:lnTo>
                <a:lnTo>
                  <a:pt x="8421" y="1203"/>
                </a:lnTo>
                <a:lnTo>
                  <a:pt x="8420" y="1196"/>
                </a:lnTo>
                <a:lnTo>
                  <a:pt x="8418" y="1187"/>
                </a:lnTo>
                <a:lnTo>
                  <a:pt x="8416" y="1178"/>
                </a:lnTo>
                <a:lnTo>
                  <a:pt x="8416" y="1169"/>
                </a:lnTo>
                <a:lnTo>
                  <a:pt x="8418" y="1154"/>
                </a:lnTo>
                <a:lnTo>
                  <a:pt x="8420" y="1139"/>
                </a:lnTo>
                <a:lnTo>
                  <a:pt x="8423" y="1122"/>
                </a:lnTo>
                <a:lnTo>
                  <a:pt x="8428" y="1105"/>
                </a:lnTo>
                <a:lnTo>
                  <a:pt x="8435" y="1088"/>
                </a:lnTo>
                <a:lnTo>
                  <a:pt x="8443" y="1070"/>
                </a:lnTo>
                <a:lnTo>
                  <a:pt x="8454" y="1051"/>
                </a:lnTo>
                <a:lnTo>
                  <a:pt x="8466" y="1031"/>
                </a:lnTo>
                <a:lnTo>
                  <a:pt x="8479" y="1011"/>
                </a:lnTo>
                <a:lnTo>
                  <a:pt x="8495" y="990"/>
                </a:lnTo>
                <a:lnTo>
                  <a:pt x="8512" y="968"/>
                </a:lnTo>
                <a:lnTo>
                  <a:pt x="8531" y="945"/>
                </a:lnTo>
                <a:lnTo>
                  <a:pt x="8551" y="923"/>
                </a:lnTo>
                <a:lnTo>
                  <a:pt x="8575" y="899"/>
                </a:lnTo>
                <a:lnTo>
                  <a:pt x="8600" y="874"/>
                </a:lnTo>
                <a:lnTo>
                  <a:pt x="8627" y="849"/>
                </a:lnTo>
                <a:lnTo>
                  <a:pt x="8647" y="830"/>
                </a:lnTo>
                <a:lnTo>
                  <a:pt x="8665" y="811"/>
                </a:lnTo>
                <a:lnTo>
                  <a:pt x="8682" y="793"/>
                </a:lnTo>
                <a:lnTo>
                  <a:pt x="8698" y="776"/>
                </a:lnTo>
                <a:lnTo>
                  <a:pt x="8712" y="760"/>
                </a:lnTo>
                <a:lnTo>
                  <a:pt x="8724" y="743"/>
                </a:lnTo>
                <a:lnTo>
                  <a:pt x="8736" y="728"/>
                </a:lnTo>
                <a:lnTo>
                  <a:pt x="8746" y="714"/>
                </a:lnTo>
                <a:lnTo>
                  <a:pt x="8755" y="700"/>
                </a:lnTo>
                <a:lnTo>
                  <a:pt x="8762" y="687"/>
                </a:lnTo>
                <a:lnTo>
                  <a:pt x="8769" y="674"/>
                </a:lnTo>
                <a:lnTo>
                  <a:pt x="8773" y="662"/>
                </a:lnTo>
                <a:lnTo>
                  <a:pt x="8777" y="650"/>
                </a:lnTo>
                <a:lnTo>
                  <a:pt x="8779" y="640"/>
                </a:lnTo>
                <a:lnTo>
                  <a:pt x="8782" y="629"/>
                </a:lnTo>
                <a:lnTo>
                  <a:pt x="8782" y="619"/>
                </a:lnTo>
                <a:lnTo>
                  <a:pt x="8782" y="606"/>
                </a:lnTo>
                <a:lnTo>
                  <a:pt x="8779" y="593"/>
                </a:lnTo>
                <a:lnTo>
                  <a:pt x="8775" y="582"/>
                </a:lnTo>
                <a:lnTo>
                  <a:pt x="8771" y="573"/>
                </a:lnTo>
                <a:lnTo>
                  <a:pt x="8765" y="563"/>
                </a:lnTo>
                <a:lnTo>
                  <a:pt x="8758" y="554"/>
                </a:lnTo>
                <a:lnTo>
                  <a:pt x="8750" y="548"/>
                </a:lnTo>
                <a:lnTo>
                  <a:pt x="8740" y="541"/>
                </a:lnTo>
                <a:lnTo>
                  <a:pt x="8731" y="535"/>
                </a:lnTo>
                <a:lnTo>
                  <a:pt x="8720" y="531"/>
                </a:lnTo>
                <a:lnTo>
                  <a:pt x="8709" y="526"/>
                </a:lnTo>
                <a:lnTo>
                  <a:pt x="8697" y="522"/>
                </a:lnTo>
                <a:lnTo>
                  <a:pt x="8671" y="517"/>
                </a:lnTo>
                <a:lnTo>
                  <a:pt x="8644" y="513"/>
                </a:lnTo>
                <a:lnTo>
                  <a:pt x="8616" y="511"/>
                </a:lnTo>
                <a:lnTo>
                  <a:pt x="8587" y="510"/>
                </a:lnTo>
                <a:lnTo>
                  <a:pt x="8559" y="509"/>
                </a:lnTo>
                <a:lnTo>
                  <a:pt x="8531" y="509"/>
                </a:lnTo>
                <a:lnTo>
                  <a:pt x="8505" y="509"/>
                </a:lnTo>
                <a:lnTo>
                  <a:pt x="8480" y="508"/>
                </a:lnTo>
                <a:lnTo>
                  <a:pt x="8459" y="506"/>
                </a:lnTo>
                <a:lnTo>
                  <a:pt x="8440" y="503"/>
                </a:lnTo>
                <a:lnTo>
                  <a:pt x="8428" y="498"/>
                </a:lnTo>
                <a:lnTo>
                  <a:pt x="8415" y="494"/>
                </a:lnTo>
                <a:lnTo>
                  <a:pt x="8402" y="487"/>
                </a:lnTo>
                <a:lnTo>
                  <a:pt x="8392" y="480"/>
                </a:lnTo>
                <a:lnTo>
                  <a:pt x="8386" y="476"/>
                </a:lnTo>
                <a:lnTo>
                  <a:pt x="8381" y="470"/>
                </a:lnTo>
                <a:lnTo>
                  <a:pt x="8377" y="466"/>
                </a:lnTo>
                <a:lnTo>
                  <a:pt x="8373" y="459"/>
                </a:lnTo>
                <a:lnTo>
                  <a:pt x="8370" y="454"/>
                </a:lnTo>
                <a:lnTo>
                  <a:pt x="8368" y="447"/>
                </a:lnTo>
                <a:lnTo>
                  <a:pt x="8367" y="441"/>
                </a:lnTo>
                <a:lnTo>
                  <a:pt x="8366" y="433"/>
                </a:lnTo>
                <a:lnTo>
                  <a:pt x="8367" y="428"/>
                </a:lnTo>
                <a:lnTo>
                  <a:pt x="8368" y="422"/>
                </a:lnTo>
                <a:lnTo>
                  <a:pt x="8370" y="416"/>
                </a:lnTo>
                <a:lnTo>
                  <a:pt x="8372" y="410"/>
                </a:lnTo>
                <a:lnTo>
                  <a:pt x="8377" y="403"/>
                </a:lnTo>
                <a:lnTo>
                  <a:pt x="8381" y="398"/>
                </a:lnTo>
                <a:lnTo>
                  <a:pt x="8386" y="391"/>
                </a:lnTo>
                <a:lnTo>
                  <a:pt x="8393" y="385"/>
                </a:lnTo>
                <a:lnTo>
                  <a:pt x="8400" y="379"/>
                </a:lnTo>
                <a:lnTo>
                  <a:pt x="8408" y="373"/>
                </a:lnTo>
                <a:lnTo>
                  <a:pt x="8418" y="366"/>
                </a:lnTo>
                <a:lnTo>
                  <a:pt x="8427" y="361"/>
                </a:lnTo>
                <a:lnTo>
                  <a:pt x="8438" y="356"/>
                </a:lnTo>
                <a:lnTo>
                  <a:pt x="8450" y="350"/>
                </a:lnTo>
                <a:lnTo>
                  <a:pt x="8464" y="345"/>
                </a:lnTo>
                <a:lnTo>
                  <a:pt x="8478" y="339"/>
                </a:lnTo>
                <a:lnTo>
                  <a:pt x="8520" y="326"/>
                </a:lnTo>
                <a:lnTo>
                  <a:pt x="8563" y="314"/>
                </a:lnTo>
                <a:lnTo>
                  <a:pt x="8608" y="303"/>
                </a:lnTo>
                <a:lnTo>
                  <a:pt x="8652" y="293"/>
                </a:lnTo>
                <a:lnTo>
                  <a:pt x="8697" y="283"/>
                </a:lnTo>
                <a:lnTo>
                  <a:pt x="8743" y="275"/>
                </a:lnTo>
                <a:lnTo>
                  <a:pt x="8789" y="268"/>
                </a:lnTo>
                <a:lnTo>
                  <a:pt x="8834" y="262"/>
                </a:lnTo>
                <a:lnTo>
                  <a:pt x="8881" y="255"/>
                </a:lnTo>
                <a:lnTo>
                  <a:pt x="8926" y="251"/>
                </a:lnTo>
                <a:lnTo>
                  <a:pt x="8972" y="247"/>
                </a:lnTo>
                <a:lnTo>
                  <a:pt x="9016" y="243"/>
                </a:lnTo>
                <a:lnTo>
                  <a:pt x="9103" y="238"/>
                </a:lnTo>
                <a:lnTo>
                  <a:pt x="9187" y="235"/>
                </a:lnTo>
                <a:lnTo>
                  <a:pt x="9193" y="235"/>
                </a:lnTo>
                <a:lnTo>
                  <a:pt x="9199" y="235"/>
                </a:lnTo>
                <a:lnTo>
                  <a:pt x="9218" y="235"/>
                </a:lnTo>
                <a:lnTo>
                  <a:pt x="9237" y="236"/>
                </a:lnTo>
                <a:lnTo>
                  <a:pt x="9256" y="239"/>
                </a:lnTo>
                <a:lnTo>
                  <a:pt x="9273" y="242"/>
                </a:lnTo>
                <a:lnTo>
                  <a:pt x="9291" y="247"/>
                </a:lnTo>
                <a:lnTo>
                  <a:pt x="9307" y="251"/>
                </a:lnTo>
                <a:lnTo>
                  <a:pt x="9324" y="257"/>
                </a:lnTo>
                <a:lnTo>
                  <a:pt x="9340" y="265"/>
                </a:lnTo>
                <a:lnTo>
                  <a:pt x="9354" y="272"/>
                </a:lnTo>
                <a:lnTo>
                  <a:pt x="9366" y="282"/>
                </a:lnTo>
                <a:lnTo>
                  <a:pt x="9378" y="292"/>
                </a:lnTo>
                <a:lnTo>
                  <a:pt x="9387" y="304"/>
                </a:lnTo>
                <a:lnTo>
                  <a:pt x="9391" y="309"/>
                </a:lnTo>
                <a:lnTo>
                  <a:pt x="9395" y="316"/>
                </a:lnTo>
                <a:lnTo>
                  <a:pt x="9398" y="322"/>
                </a:lnTo>
                <a:lnTo>
                  <a:pt x="9400" y="330"/>
                </a:lnTo>
                <a:lnTo>
                  <a:pt x="9403" y="336"/>
                </a:lnTo>
                <a:lnTo>
                  <a:pt x="9404" y="344"/>
                </a:lnTo>
                <a:lnTo>
                  <a:pt x="9405" y="351"/>
                </a:lnTo>
                <a:lnTo>
                  <a:pt x="9406" y="359"/>
                </a:lnTo>
                <a:lnTo>
                  <a:pt x="9405" y="375"/>
                </a:lnTo>
                <a:lnTo>
                  <a:pt x="9401" y="391"/>
                </a:lnTo>
                <a:lnTo>
                  <a:pt x="9395" y="409"/>
                </a:lnTo>
                <a:lnTo>
                  <a:pt x="9387" y="427"/>
                </a:lnTo>
                <a:lnTo>
                  <a:pt x="9376" y="446"/>
                </a:lnTo>
                <a:lnTo>
                  <a:pt x="9361" y="467"/>
                </a:lnTo>
                <a:lnTo>
                  <a:pt x="9345" y="487"/>
                </a:lnTo>
                <a:lnTo>
                  <a:pt x="9325" y="510"/>
                </a:lnTo>
                <a:lnTo>
                  <a:pt x="9261" y="577"/>
                </a:lnTo>
                <a:lnTo>
                  <a:pt x="9204" y="640"/>
                </a:lnTo>
                <a:lnTo>
                  <a:pt x="9178" y="670"/>
                </a:lnTo>
                <a:lnTo>
                  <a:pt x="9154" y="699"/>
                </a:lnTo>
                <a:lnTo>
                  <a:pt x="9131" y="727"/>
                </a:lnTo>
                <a:lnTo>
                  <a:pt x="9112" y="755"/>
                </a:lnTo>
                <a:lnTo>
                  <a:pt x="9094" y="781"/>
                </a:lnTo>
                <a:lnTo>
                  <a:pt x="9077" y="807"/>
                </a:lnTo>
                <a:lnTo>
                  <a:pt x="9063" y="832"/>
                </a:lnTo>
                <a:lnTo>
                  <a:pt x="9053" y="856"/>
                </a:lnTo>
                <a:lnTo>
                  <a:pt x="9043" y="879"/>
                </a:lnTo>
                <a:lnTo>
                  <a:pt x="9036" y="902"/>
                </a:lnTo>
                <a:lnTo>
                  <a:pt x="9034" y="913"/>
                </a:lnTo>
                <a:lnTo>
                  <a:pt x="9033" y="924"/>
                </a:lnTo>
                <a:lnTo>
                  <a:pt x="9032" y="935"/>
                </a:lnTo>
                <a:lnTo>
                  <a:pt x="9031" y="945"/>
                </a:lnTo>
                <a:lnTo>
                  <a:pt x="9032" y="955"/>
                </a:lnTo>
                <a:lnTo>
                  <a:pt x="9033" y="965"/>
                </a:lnTo>
                <a:lnTo>
                  <a:pt x="9035" y="974"/>
                </a:lnTo>
                <a:lnTo>
                  <a:pt x="9037" y="983"/>
                </a:lnTo>
                <a:lnTo>
                  <a:pt x="9040" y="990"/>
                </a:lnTo>
                <a:lnTo>
                  <a:pt x="9043" y="997"/>
                </a:lnTo>
                <a:lnTo>
                  <a:pt x="9045" y="1004"/>
                </a:lnTo>
                <a:lnTo>
                  <a:pt x="9049" y="1010"/>
                </a:lnTo>
                <a:lnTo>
                  <a:pt x="9057" y="1021"/>
                </a:lnTo>
                <a:lnTo>
                  <a:pt x="9067" y="1032"/>
                </a:lnTo>
                <a:lnTo>
                  <a:pt x="9079" y="1040"/>
                </a:lnTo>
                <a:lnTo>
                  <a:pt x="9090" y="1049"/>
                </a:lnTo>
                <a:lnTo>
                  <a:pt x="9104" y="1057"/>
                </a:lnTo>
                <a:lnTo>
                  <a:pt x="9120" y="1062"/>
                </a:lnTo>
                <a:lnTo>
                  <a:pt x="9135" y="1067"/>
                </a:lnTo>
                <a:lnTo>
                  <a:pt x="9152" y="1072"/>
                </a:lnTo>
                <a:lnTo>
                  <a:pt x="9168" y="1076"/>
                </a:lnTo>
                <a:lnTo>
                  <a:pt x="9187" y="1078"/>
                </a:lnTo>
                <a:lnTo>
                  <a:pt x="9204" y="1080"/>
                </a:lnTo>
                <a:lnTo>
                  <a:pt x="9222" y="1081"/>
                </a:lnTo>
                <a:lnTo>
                  <a:pt x="9241" y="1082"/>
                </a:lnTo>
                <a:lnTo>
                  <a:pt x="9259" y="1082"/>
                </a:lnTo>
                <a:lnTo>
                  <a:pt x="9288" y="1082"/>
                </a:lnTo>
                <a:lnTo>
                  <a:pt x="9317" y="1081"/>
                </a:lnTo>
                <a:lnTo>
                  <a:pt x="9346" y="1078"/>
                </a:lnTo>
                <a:lnTo>
                  <a:pt x="9376" y="1075"/>
                </a:lnTo>
                <a:lnTo>
                  <a:pt x="9398" y="1072"/>
                </a:lnTo>
                <a:lnTo>
                  <a:pt x="9424" y="1068"/>
                </a:lnTo>
                <a:lnTo>
                  <a:pt x="9438" y="1066"/>
                </a:lnTo>
                <a:lnTo>
                  <a:pt x="9453" y="1065"/>
                </a:lnTo>
                <a:lnTo>
                  <a:pt x="9467" y="1065"/>
                </a:lnTo>
                <a:lnTo>
                  <a:pt x="9481" y="1065"/>
                </a:lnTo>
                <a:lnTo>
                  <a:pt x="9494" y="1067"/>
                </a:lnTo>
                <a:lnTo>
                  <a:pt x="9507" y="1071"/>
                </a:lnTo>
                <a:lnTo>
                  <a:pt x="9513" y="1073"/>
                </a:lnTo>
                <a:lnTo>
                  <a:pt x="9518" y="1075"/>
                </a:lnTo>
                <a:lnTo>
                  <a:pt x="9523" y="1078"/>
                </a:lnTo>
                <a:lnTo>
                  <a:pt x="9528" y="1081"/>
                </a:lnTo>
                <a:lnTo>
                  <a:pt x="9532" y="1086"/>
                </a:lnTo>
                <a:lnTo>
                  <a:pt x="9536" y="1090"/>
                </a:lnTo>
                <a:lnTo>
                  <a:pt x="9540" y="1095"/>
                </a:lnTo>
                <a:lnTo>
                  <a:pt x="9543" y="1101"/>
                </a:lnTo>
                <a:lnTo>
                  <a:pt x="9545" y="1107"/>
                </a:lnTo>
                <a:lnTo>
                  <a:pt x="9546" y="1114"/>
                </a:lnTo>
                <a:lnTo>
                  <a:pt x="9547" y="1121"/>
                </a:lnTo>
                <a:lnTo>
                  <a:pt x="9547" y="1129"/>
                </a:lnTo>
                <a:lnTo>
                  <a:pt x="9546" y="1140"/>
                </a:lnTo>
                <a:lnTo>
                  <a:pt x="9544" y="1152"/>
                </a:lnTo>
                <a:lnTo>
                  <a:pt x="9539" y="1162"/>
                </a:lnTo>
                <a:lnTo>
                  <a:pt x="9531" y="1173"/>
                </a:lnTo>
                <a:lnTo>
                  <a:pt x="9521" y="1184"/>
                </a:lnTo>
                <a:lnTo>
                  <a:pt x="9509" y="1195"/>
                </a:lnTo>
                <a:lnTo>
                  <a:pt x="9494" y="1205"/>
                </a:lnTo>
                <a:lnTo>
                  <a:pt x="9478" y="1214"/>
                </a:lnTo>
                <a:close/>
                <a:moveTo>
                  <a:pt x="4469" y="1214"/>
                </a:moveTo>
                <a:lnTo>
                  <a:pt x="4442" y="1227"/>
                </a:lnTo>
                <a:lnTo>
                  <a:pt x="4415" y="1239"/>
                </a:lnTo>
                <a:lnTo>
                  <a:pt x="4386" y="1251"/>
                </a:lnTo>
                <a:lnTo>
                  <a:pt x="4356" y="1262"/>
                </a:lnTo>
                <a:lnTo>
                  <a:pt x="4323" y="1273"/>
                </a:lnTo>
                <a:lnTo>
                  <a:pt x="4290" y="1282"/>
                </a:lnTo>
                <a:lnTo>
                  <a:pt x="4255" y="1292"/>
                </a:lnTo>
                <a:lnTo>
                  <a:pt x="4217" y="1301"/>
                </a:lnTo>
                <a:lnTo>
                  <a:pt x="4179" y="1308"/>
                </a:lnTo>
                <a:lnTo>
                  <a:pt x="4136" y="1315"/>
                </a:lnTo>
                <a:lnTo>
                  <a:pt x="4093" y="1321"/>
                </a:lnTo>
                <a:lnTo>
                  <a:pt x="4047" y="1325"/>
                </a:lnTo>
                <a:lnTo>
                  <a:pt x="3998" y="1330"/>
                </a:lnTo>
                <a:lnTo>
                  <a:pt x="3947" y="1332"/>
                </a:lnTo>
                <a:lnTo>
                  <a:pt x="3893" y="1334"/>
                </a:lnTo>
                <a:lnTo>
                  <a:pt x="3836" y="1335"/>
                </a:lnTo>
                <a:lnTo>
                  <a:pt x="3815" y="1335"/>
                </a:lnTo>
                <a:lnTo>
                  <a:pt x="3793" y="1334"/>
                </a:lnTo>
                <a:lnTo>
                  <a:pt x="3770" y="1334"/>
                </a:lnTo>
                <a:lnTo>
                  <a:pt x="3749" y="1333"/>
                </a:lnTo>
                <a:lnTo>
                  <a:pt x="3725" y="1332"/>
                </a:lnTo>
                <a:lnTo>
                  <a:pt x="3702" y="1331"/>
                </a:lnTo>
                <a:lnTo>
                  <a:pt x="3679" y="1330"/>
                </a:lnTo>
                <a:lnTo>
                  <a:pt x="3655" y="1328"/>
                </a:lnTo>
                <a:lnTo>
                  <a:pt x="3628" y="1325"/>
                </a:lnTo>
                <a:lnTo>
                  <a:pt x="3602" y="1323"/>
                </a:lnTo>
                <a:lnTo>
                  <a:pt x="3578" y="1319"/>
                </a:lnTo>
                <a:lnTo>
                  <a:pt x="3554" y="1314"/>
                </a:lnTo>
                <a:lnTo>
                  <a:pt x="3533" y="1307"/>
                </a:lnTo>
                <a:lnTo>
                  <a:pt x="3512" y="1301"/>
                </a:lnTo>
                <a:lnTo>
                  <a:pt x="3494" y="1292"/>
                </a:lnTo>
                <a:lnTo>
                  <a:pt x="3477" y="1283"/>
                </a:lnTo>
                <a:lnTo>
                  <a:pt x="3461" y="1273"/>
                </a:lnTo>
                <a:lnTo>
                  <a:pt x="3447" y="1261"/>
                </a:lnTo>
                <a:lnTo>
                  <a:pt x="3441" y="1255"/>
                </a:lnTo>
                <a:lnTo>
                  <a:pt x="3436" y="1249"/>
                </a:lnTo>
                <a:lnTo>
                  <a:pt x="3430" y="1241"/>
                </a:lnTo>
                <a:lnTo>
                  <a:pt x="3426" y="1235"/>
                </a:lnTo>
                <a:lnTo>
                  <a:pt x="3421" y="1227"/>
                </a:lnTo>
                <a:lnTo>
                  <a:pt x="3418" y="1220"/>
                </a:lnTo>
                <a:lnTo>
                  <a:pt x="3415" y="1212"/>
                </a:lnTo>
                <a:lnTo>
                  <a:pt x="3413" y="1203"/>
                </a:lnTo>
                <a:lnTo>
                  <a:pt x="3411" y="1196"/>
                </a:lnTo>
                <a:lnTo>
                  <a:pt x="3409" y="1187"/>
                </a:lnTo>
                <a:lnTo>
                  <a:pt x="3409" y="1178"/>
                </a:lnTo>
                <a:lnTo>
                  <a:pt x="3407" y="1169"/>
                </a:lnTo>
                <a:lnTo>
                  <a:pt x="3409" y="1154"/>
                </a:lnTo>
                <a:lnTo>
                  <a:pt x="3411" y="1139"/>
                </a:lnTo>
                <a:lnTo>
                  <a:pt x="3414" y="1122"/>
                </a:lnTo>
                <a:lnTo>
                  <a:pt x="3419" y="1105"/>
                </a:lnTo>
                <a:lnTo>
                  <a:pt x="3427" y="1088"/>
                </a:lnTo>
                <a:lnTo>
                  <a:pt x="3434" y="1070"/>
                </a:lnTo>
                <a:lnTo>
                  <a:pt x="3445" y="1051"/>
                </a:lnTo>
                <a:lnTo>
                  <a:pt x="3457" y="1031"/>
                </a:lnTo>
                <a:lnTo>
                  <a:pt x="3470" y="1011"/>
                </a:lnTo>
                <a:lnTo>
                  <a:pt x="3486" y="990"/>
                </a:lnTo>
                <a:lnTo>
                  <a:pt x="3504" y="968"/>
                </a:lnTo>
                <a:lnTo>
                  <a:pt x="3522" y="945"/>
                </a:lnTo>
                <a:lnTo>
                  <a:pt x="3544" y="923"/>
                </a:lnTo>
                <a:lnTo>
                  <a:pt x="3566" y="899"/>
                </a:lnTo>
                <a:lnTo>
                  <a:pt x="3591" y="874"/>
                </a:lnTo>
                <a:lnTo>
                  <a:pt x="3618" y="849"/>
                </a:lnTo>
                <a:lnTo>
                  <a:pt x="3637" y="830"/>
                </a:lnTo>
                <a:lnTo>
                  <a:pt x="3657" y="811"/>
                </a:lnTo>
                <a:lnTo>
                  <a:pt x="3673" y="793"/>
                </a:lnTo>
                <a:lnTo>
                  <a:pt x="3689" y="776"/>
                </a:lnTo>
                <a:lnTo>
                  <a:pt x="3703" y="760"/>
                </a:lnTo>
                <a:lnTo>
                  <a:pt x="3716" y="743"/>
                </a:lnTo>
                <a:lnTo>
                  <a:pt x="3727" y="728"/>
                </a:lnTo>
                <a:lnTo>
                  <a:pt x="3737" y="714"/>
                </a:lnTo>
                <a:lnTo>
                  <a:pt x="3745" y="700"/>
                </a:lnTo>
                <a:lnTo>
                  <a:pt x="3753" y="687"/>
                </a:lnTo>
                <a:lnTo>
                  <a:pt x="3760" y="674"/>
                </a:lnTo>
                <a:lnTo>
                  <a:pt x="3765" y="662"/>
                </a:lnTo>
                <a:lnTo>
                  <a:pt x="3768" y="650"/>
                </a:lnTo>
                <a:lnTo>
                  <a:pt x="3771" y="640"/>
                </a:lnTo>
                <a:lnTo>
                  <a:pt x="3772" y="629"/>
                </a:lnTo>
                <a:lnTo>
                  <a:pt x="3774" y="619"/>
                </a:lnTo>
                <a:lnTo>
                  <a:pt x="3772" y="606"/>
                </a:lnTo>
                <a:lnTo>
                  <a:pt x="3770" y="593"/>
                </a:lnTo>
                <a:lnTo>
                  <a:pt x="3767" y="582"/>
                </a:lnTo>
                <a:lnTo>
                  <a:pt x="3762" y="573"/>
                </a:lnTo>
                <a:lnTo>
                  <a:pt x="3756" y="563"/>
                </a:lnTo>
                <a:lnTo>
                  <a:pt x="3749" y="554"/>
                </a:lnTo>
                <a:lnTo>
                  <a:pt x="3741" y="548"/>
                </a:lnTo>
                <a:lnTo>
                  <a:pt x="3733" y="541"/>
                </a:lnTo>
                <a:lnTo>
                  <a:pt x="3723" y="535"/>
                </a:lnTo>
                <a:lnTo>
                  <a:pt x="3712" y="531"/>
                </a:lnTo>
                <a:lnTo>
                  <a:pt x="3700" y="526"/>
                </a:lnTo>
                <a:lnTo>
                  <a:pt x="3688" y="522"/>
                </a:lnTo>
                <a:lnTo>
                  <a:pt x="3662" y="517"/>
                </a:lnTo>
                <a:lnTo>
                  <a:pt x="3635" y="513"/>
                </a:lnTo>
                <a:lnTo>
                  <a:pt x="3607" y="511"/>
                </a:lnTo>
                <a:lnTo>
                  <a:pt x="3578" y="510"/>
                </a:lnTo>
                <a:lnTo>
                  <a:pt x="3550" y="509"/>
                </a:lnTo>
                <a:lnTo>
                  <a:pt x="3522" y="509"/>
                </a:lnTo>
                <a:lnTo>
                  <a:pt x="3496" y="509"/>
                </a:lnTo>
                <a:lnTo>
                  <a:pt x="3471" y="508"/>
                </a:lnTo>
                <a:lnTo>
                  <a:pt x="3450" y="506"/>
                </a:lnTo>
                <a:lnTo>
                  <a:pt x="3431" y="503"/>
                </a:lnTo>
                <a:lnTo>
                  <a:pt x="3419" y="498"/>
                </a:lnTo>
                <a:lnTo>
                  <a:pt x="3406" y="494"/>
                </a:lnTo>
                <a:lnTo>
                  <a:pt x="3394" y="487"/>
                </a:lnTo>
                <a:lnTo>
                  <a:pt x="3383" y="480"/>
                </a:lnTo>
                <a:lnTo>
                  <a:pt x="3377" y="476"/>
                </a:lnTo>
                <a:lnTo>
                  <a:pt x="3373" y="470"/>
                </a:lnTo>
                <a:lnTo>
                  <a:pt x="3369" y="466"/>
                </a:lnTo>
                <a:lnTo>
                  <a:pt x="3364" y="459"/>
                </a:lnTo>
                <a:lnTo>
                  <a:pt x="3362" y="454"/>
                </a:lnTo>
                <a:lnTo>
                  <a:pt x="3359" y="447"/>
                </a:lnTo>
                <a:lnTo>
                  <a:pt x="3358" y="441"/>
                </a:lnTo>
                <a:lnTo>
                  <a:pt x="3358" y="433"/>
                </a:lnTo>
                <a:lnTo>
                  <a:pt x="3358" y="428"/>
                </a:lnTo>
                <a:lnTo>
                  <a:pt x="3359" y="422"/>
                </a:lnTo>
                <a:lnTo>
                  <a:pt x="3361" y="416"/>
                </a:lnTo>
                <a:lnTo>
                  <a:pt x="3364" y="410"/>
                </a:lnTo>
                <a:lnTo>
                  <a:pt x="3367" y="403"/>
                </a:lnTo>
                <a:lnTo>
                  <a:pt x="3372" y="398"/>
                </a:lnTo>
                <a:lnTo>
                  <a:pt x="3377" y="391"/>
                </a:lnTo>
                <a:lnTo>
                  <a:pt x="3384" y="385"/>
                </a:lnTo>
                <a:lnTo>
                  <a:pt x="3391" y="379"/>
                </a:lnTo>
                <a:lnTo>
                  <a:pt x="3399" y="373"/>
                </a:lnTo>
                <a:lnTo>
                  <a:pt x="3409" y="366"/>
                </a:lnTo>
                <a:lnTo>
                  <a:pt x="3418" y="361"/>
                </a:lnTo>
                <a:lnTo>
                  <a:pt x="3429" y="356"/>
                </a:lnTo>
                <a:lnTo>
                  <a:pt x="3442" y="350"/>
                </a:lnTo>
                <a:lnTo>
                  <a:pt x="3455" y="345"/>
                </a:lnTo>
                <a:lnTo>
                  <a:pt x="3469" y="339"/>
                </a:lnTo>
                <a:lnTo>
                  <a:pt x="3511" y="326"/>
                </a:lnTo>
                <a:lnTo>
                  <a:pt x="3554" y="314"/>
                </a:lnTo>
                <a:lnTo>
                  <a:pt x="3599" y="303"/>
                </a:lnTo>
                <a:lnTo>
                  <a:pt x="3644" y="293"/>
                </a:lnTo>
                <a:lnTo>
                  <a:pt x="3688" y="283"/>
                </a:lnTo>
                <a:lnTo>
                  <a:pt x="3735" y="275"/>
                </a:lnTo>
                <a:lnTo>
                  <a:pt x="3780" y="268"/>
                </a:lnTo>
                <a:lnTo>
                  <a:pt x="3825" y="262"/>
                </a:lnTo>
                <a:lnTo>
                  <a:pt x="3872" y="255"/>
                </a:lnTo>
                <a:lnTo>
                  <a:pt x="3917" y="251"/>
                </a:lnTo>
                <a:lnTo>
                  <a:pt x="3963" y="247"/>
                </a:lnTo>
                <a:lnTo>
                  <a:pt x="4007" y="243"/>
                </a:lnTo>
                <a:lnTo>
                  <a:pt x="4094" y="238"/>
                </a:lnTo>
                <a:lnTo>
                  <a:pt x="4177" y="235"/>
                </a:lnTo>
                <a:lnTo>
                  <a:pt x="4184" y="235"/>
                </a:lnTo>
                <a:lnTo>
                  <a:pt x="4190" y="235"/>
                </a:lnTo>
                <a:lnTo>
                  <a:pt x="4209" y="235"/>
                </a:lnTo>
                <a:lnTo>
                  <a:pt x="4228" y="236"/>
                </a:lnTo>
                <a:lnTo>
                  <a:pt x="4247" y="239"/>
                </a:lnTo>
                <a:lnTo>
                  <a:pt x="4265" y="242"/>
                </a:lnTo>
                <a:lnTo>
                  <a:pt x="4282" y="247"/>
                </a:lnTo>
                <a:lnTo>
                  <a:pt x="4300" y="251"/>
                </a:lnTo>
                <a:lnTo>
                  <a:pt x="4316" y="257"/>
                </a:lnTo>
                <a:lnTo>
                  <a:pt x="4331" y="265"/>
                </a:lnTo>
                <a:lnTo>
                  <a:pt x="4345" y="272"/>
                </a:lnTo>
                <a:lnTo>
                  <a:pt x="4358" y="282"/>
                </a:lnTo>
                <a:lnTo>
                  <a:pt x="4369" y="292"/>
                </a:lnTo>
                <a:lnTo>
                  <a:pt x="4378" y="304"/>
                </a:lnTo>
                <a:lnTo>
                  <a:pt x="4383" y="309"/>
                </a:lnTo>
                <a:lnTo>
                  <a:pt x="4386" y="316"/>
                </a:lnTo>
                <a:lnTo>
                  <a:pt x="4389" y="322"/>
                </a:lnTo>
                <a:lnTo>
                  <a:pt x="4391" y="330"/>
                </a:lnTo>
                <a:lnTo>
                  <a:pt x="4393" y="336"/>
                </a:lnTo>
                <a:lnTo>
                  <a:pt x="4396" y="344"/>
                </a:lnTo>
                <a:lnTo>
                  <a:pt x="4397" y="351"/>
                </a:lnTo>
                <a:lnTo>
                  <a:pt x="4397" y="359"/>
                </a:lnTo>
                <a:lnTo>
                  <a:pt x="4396" y="375"/>
                </a:lnTo>
                <a:lnTo>
                  <a:pt x="4392" y="391"/>
                </a:lnTo>
                <a:lnTo>
                  <a:pt x="4387" y="409"/>
                </a:lnTo>
                <a:lnTo>
                  <a:pt x="4378" y="427"/>
                </a:lnTo>
                <a:lnTo>
                  <a:pt x="4368" y="446"/>
                </a:lnTo>
                <a:lnTo>
                  <a:pt x="4354" y="467"/>
                </a:lnTo>
                <a:lnTo>
                  <a:pt x="4336" y="487"/>
                </a:lnTo>
                <a:lnTo>
                  <a:pt x="4316" y="510"/>
                </a:lnTo>
                <a:lnTo>
                  <a:pt x="4252" y="577"/>
                </a:lnTo>
                <a:lnTo>
                  <a:pt x="4195" y="640"/>
                </a:lnTo>
                <a:lnTo>
                  <a:pt x="4169" y="670"/>
                </a:lnTo>
                <a:lnTo>
                  <a:pt x="4145" y="699"/>
                </a:lnTo>
                <a:lnTo>
                  <a:pt x="4122" y="727"/>
                </a:lnTo>
                <a:lnTo>
                  <a:pt x="4103" y="755"/>
                </a:lnTo>
                <a:lnTo>
                  <a:pt x="4085" y="781"/>
                </a:lnTo>
                <a:lnTo>
                  <a:pt x="4068" y="807"/>
                </a:lnTo>
                <a:lnTo>
                  <a:pt x="4054" y="832"/>
                </a:lnTo>
                <a:lnTo>
                  <a:pt x="4044" y="856"/>
                </a:lnTo>
                <a:lnTo>
                  <a:pt x="4035" y="879"/>
                </a:lnTo>
                <a:lnTo>
                  <a:pt x="4028" y="902"/>
                </a:lnTo>
                <a:lnTo>
                  <a:pt x="4025" y="913"/>
                </a:lnTo>
                <a:lnTo>
                  <a:pt x="4024" y="924"/>
                </a:lnTo>
                <a:lnTo>
                  <a:pt x="4023" y="935"/>
                </a:lnTo>
                <a:lnTo>
                  <a:pt x="4023" y="945"/>
                </a:lnTo>
                <a:lnTo>
                  <a:pt x="4023" y="955"/>
                </a:lnTo>
                <a:lnTo>
                  <a:pt x="4024" y="965"/>
                </a:lnTo>
                <a:lnTo>
                  <a:pt x="4026" y="974"/>
                </a:lnTo>
                <a:lnTo>
                  <a:pt x="4030" y="983"/>
                </a:lnTo>
                <a:lnTo>
                  <a:pt x="4031" y="990"/>
                </a:lnTo>
                <a:lnTo>
                  <a:pt x="4034" y="997"/>
                </a:lnTo>
                <a:lnTo>
                  <a:pt x="4037" y="1004"/>
                </a:lnTo>
                <a:lnTo>
                  <a:pt x="4040" y="1010"/>
                </a:lnTo>
                <a:lnTo>
                  <a:pt x="4049" y="1021"/>
                </a:lnTo>
                <a:lnTo>
                  <a:pt x="4059" y="1032"/>
                </a:lnTo>
                <a:lnTo>
                  <a:pt x="4069" y="1040"/>
                </a:lnTo>
                <a:lnTo>
                  <a:pt x="4082" y="1049"/>
                </a:lnTo>
                <a:lnTo>
                  <a:pt x="4096" y="1057"/>
                </a:lnTo>
                <a:lnTo>
                  <a:pt x="4111" y="1062"/>
                </a:lnTo>
                <a:lnTo>
                  <a:pt x="4127" y="1067"/>
                </a:lnTo>
                <a:lnTo>
                  <a:pt x="4143" y="1072"/>
                </a:lnTo>
                <a:lnTo>
                  <a:pt x="4160" y="1076"/>
                </a:lnTo>
                <a:lnTo>
                  <a:pt x="4177" y="1078"/>
                </a:lnTo>
                <a:lnTo>
                  <a:pt x="4196" y="1080"/>
                </a:lnTo>
                <a:lnTo>
                  <a:pt x="4214" y="1081"/>
                </a:lnTo>
                <a:lnTo>
                  <a:pt x="4231" y="1082"/>
                </a:lnTo>
                <a:lnTo>
                  <a:pt x="4250" y="1082"/>
                </a:lnTo>
                <a:lnTo>
                  <a:pt x="4279" y="1082"/>
                </a:lnTo>
                <a:lnTo>
                  <a:pt x="4308" y="1081"/>
                </a:lnTo>
                <a:lnTo>
                  <a:pt x="4338" y="1078"/>
                </a:lnTo>
                <a:lnTo>
                  <a:pt x="4368" y="1075"/>
                </a:lnTo>
                <a:lnTo>
                  <a:pt x="4389" y="1072"/>
                </a:lnTo>
                <a:lnTo>
                  <a:pt x="4415" y="1068"/>
                </a:lnTo>
                <a:lnTo>
                  <a:pt x="4429" y="1066"/>
                </a:lnTo>
                <a:lnTo>
                  <a:pt x="4444" y="1065"/>
                </a:lnTo>
                <a:lnTo>
                  <a:pt x="4458" y="1065"/>
                </a:lnTo>
                <a:lnTo>
                  <a:pt x="4472" y="1065"/>
                </a:lnTo>
                <a:lnTo>
                  <a:pt x="4485" y="1067"/>
                </a:lnTo>
                <a:lnTo>
                  <a:pt x="4498" y="1071"/>
                </a:lnTo>
                <a:lnTo>
                  <a:pt x="4504" y="1073"/>
                </a:lnTo>
                <a:lnTo>
                  <a:pt x="4509" y="1075"/>
                </a:lnTo>
                <a:lnTo>
                  <a:pt x="4514" y="1078"/>
                </a:lnTo>
                <a:lnTo>
                  <a:pt x="4519" y="1081"/>
                </a:lnTo>
                <a:lnTo>
                  <a:pt x="4523" y="1086"/>
                </a:lnTo>
                <a:lnTo>
                  <a:pt x="4527" y="1090"/>
                </a:lnTo>
                <a:lnTo>
                  <a:pt x="4531" y="1095"/>
                </a:lnTo>
                <a:lnTo>
                  <a:pt x="4534" y="1101"/>
                </a:lnTo>
                <a:lnTo>
                  <a:pt x="4536" y="1107"/>
                </a:lnTo>
                <a:lnTo>
                  <a:pt x="4537" y="1114"/>
                </a:lnTo>
                <a:lnTo>
                  <a:pt x="4538" y="1121"/>
                </a:lnTo>
                <a:lnTo>
                  <a:pt x="4539" y="1129"/>
                </a:lnTo>
                <a:lnTo>
                  <a:pt x="4538" y="1140"/>
                </a:lnTo>
                <a:lnTo>
                  <a:pt x="4535" y="1152"/>
                </a:lnTo>
                <a:lnTo>
                  <a:pt x="4530" y="1162"/>
                </a:lnTo>
                <a:lnTo>
                  <a:pt x="4522" y="1173"/>
                </a:lnTo>
                <a:lnTo>
                  <a:pt x="4512" y="1184"/>
                </a:lnTo>
                <a:lnTo>
                  <a:pt x="4500" y="1195"/>
                </a:lnTo>
                <a:lnTo>
                  <a:pt x="4485" y="1205"/>
                </a:lnTo>
                <a:lnTo>
                  <a:pt x="4469" y="1214"/>
                </a:lnTo>
                <a:close/>
                <a:moveTo>
                  <a:pt x="10535" y="701"/>
                </a:moveTo>
                <a:lnTo>
                  <a:pt x="10546" y="692"/>
                </a:lnTo>
                <a:lnTo>
                  <a:pt x="10556" y="681"/>
                </a:lnTo>
                <a:lnTo>
                  <a:pt x="10566" y="669"/>
                </a:lnTo>
                <a:lnTo>
                  <a:pt x="10575" y="658"/>
                </a:lnTo>
                <a:lnTo>
                  <a:pt x="10584" y="646"/>
                </a:lnTo>
                <a:lnTo>
                  <a:pt x="10593" y="633"/>
                </a:lnTo>
                <a:lnTo>
                  <a:pt x="10600" y="621"/>
                </a:lnTo>
                <a:lnTo>
                  <a:pt x="10608" y="608"/>
                </a:lnTo>
                <a:lnTo>
                  <a:pt x="10614" y="594"/>
                </a:lnTo>
                <a:lnTo>
                  <a:pt x="10621" y="580"/>
                </a:lnTo>
                <a:lnTo>
                  <a:pt x="10625" y="567"/>
                </a:lnTo>
                <a:lnTo>
                  <a:pt x="10630" y="552"/>
                </a:lnTo>
                <a:lnTo>
                  <a:pt x="10634" y="538"/>
                </a:lnTo>
                <a:lnTo>
                  <a:pt x="10637" y="523"/>
                </a:lnTo>
                <a:lnTo>
                  <a:pt x="10640" y="508"/>
                </a:lnTo>
                <a:lnTo>
                  <a:pt x="10641" y="492"/>
                </a:lnTo>
                <a:lnTo>
                  <a:pt x="10642" y="466"/>
                </a:lnTo>
                <a:lnTo>
                  <a:pt x="10641" y="438"/>
                </a:lnTo>
                <a:lnTo>
                  <a:pt x="10638" y="410"/>
                </a:lnTo>
                <a:lnTo>
                  <a:pt x="10633" y="383"/>
                </a:lnTo>
                <a:lnTo>
                  <a:pt x="10629" y="369"/>
                </a:lnTo>
                <a:lnTo>
                  <a:pt x="10625" y="355"/>
                </a:lnTo>
                <a:lnTo>
                  <a:pt x="10621" y="342"/>
                </a:lnTo>
                <a:lnTo>
                  <a:pt x="10615" y="329"/>
                </a:lnTo>
                <a:lnTo>
                  <a:pt x="10610" y="316"/>
                </a:lnTo>
                <a:lnTo>
                  <a:pt x="10605" y="304"/>
                </a:lnTo>
                <a:lnTo>
                  <a:pt x="10598" y="292"/>
                </a:lnTo>
                <a:lnTo>
                  <a:pt x="10591" y="280"/>
                </a:lnTo>
                <a:lnTo>
                  <a:pt x="10576" y="261"/>
                </a:lnTo>
                <a:lnTo>
                  <a:pt x="10561" y="243"/>
                </a:lnTo>
                <a:lnTo>
                  <a:pt x="10544" y="227"/>
                </a:lnTo>
                <a:lnTo>
                  <a:pt x="10526" y="213"/>
                </a:lnTo>
                <a:lnTo>
                  <a:pt x="10507" y="200"/>
                </a:lnTo>
                <a:lnTo>
                  <a:pt x="10487" y="189"/>
                </a:lnTo>
                <a:lnTo>
                  <a:pt x="10465" y="180"/>
                </a:lnTo>
                <a:lnTo>
                  <a:pt x="10444" y="172"/>
                </a:lnTo>
                <a:lnTo>
                  <a:pt x="10420" y="166"/>
                </a:lnTo>
                <a:lnTo>
                  <a:pt x="10397" y="160"/>
                </a:lnTo>
                <a:lnTo>
                  <a:pt x="10372" y="157"/>
                </a:lnTo>
                <a:lnTo>
                  <a:pt x="10349" y="155"/>
                </a:lnTo>
                <a:lnTo>
                  <a:pt x="10323" y="153"/>
                </a:lnTo>
                <a:lnTo>
                  <a:pt x="10298" y="153"/>
                </a:lnTo>
                <a:lnTo>
                  <a:pt x="10272" y="154"/>
                </a:lnTo>
                <a:lnTo>
                  <a:pt x="10247" y="156"/>
                </a:lnTo>
                <a:lnTo>
                  <a:pt x="10221" y="159"/>
                </a:lnTo>
                <a:lnTo>
                  <a:pt x="10195" y="163"/>
                </a:lnTo>
                <a:lnTo>
                  <a:pt x="10170" y="169"/>
                </a:lnTo>
                <a:lnTo>
                  <a:pt x="10146" y="174"/>
                </a:lnTo>
                <a:lnTo>
                  <a:pt x="10121" y="182"/>
                </a:lnTo>
                <a:lnTo>
                  <a:pt x="10096" y="189"/>
                </a:lnTo>
                <a:lnTo>
                  <a:pt x="10072" y="197"/>
                </a:lnTo>
                <a:lnTo>
                  <a:pt x="10049" y="207"/>
                </a:lnTo>
                <a:lnTo>
                  <a:pt x="10027" y="216"/>
                </a:lnTo>
                <a:lnTo>
                  <a:pt x="10005" y="226"/>
                </a:lnTo>
                <a:lnTo>
                  <a:pt x="9985" y="237"/>
                </a:lnTo>
                <a:lnTo>
                  <a:pt x="9964" y="248"/>
                </a:lnTo>
                <a:lnTo>
                  <a:pt x="9946" y="260"/>
                </a:lnTo>
                <a:lnTo>
                  <a:pt x="9928" y="271"/>
                </a:lnTo>
                <a:lnTo>
                  <a:pt x="9912" y="283"/>
                </a:lnTo>
                <a:lnTo>
                  <a:pt x="9897" y="295"/>
                </a:lnTo>
                <a:lnTo>
                  <a:pt x="9871" y="319"/>
                </a:lnTo>
                <a:lnTo>
                  <a:pt x="9846" y="344"/>
                </a:lnTo>
                <a:lnTo>
                  <a:pt x="9823" y="371"/>
                </a:lnTo>
                <a:lnTo>
                  <a:pt x="9801" y="398"/>
                </a:lnTo>
                <a:lnTo>
                  <a:pt x="9779" y="426"/>
                </a:lnTo>
                <a:lnTo>
                  <a:pt x="9759" y="455"/>
                </a:lnTo>
                <a:lnTo>
                  <a:pt x="9741" y="485"/>
                </a:lnTo>
                <a:lnTo>
                  <a:pt x="9723" y="515"/>
                </a:lnTo>
                <a:lnTo>
                  <a:pt x="9708" y="547"/>
                </a:lnTo>
                <a:lnTo>
                  <a:pt x="9694" y="579"/>
                </a:lnTo>
                <a:lnTo>
                  <a:pt x="9682" y="613"/>
                </a:lnTo>
                <a:lnTo>
                  <a:pt x="9671" y="646"/>
                </a:lnTo>
                <a:lnTo>
                  <a:pt x="9664" y="680"/>
                </a:lnTo>
                <a:lnTo>
                  <a:pt x="9657" y="714"/>
                </a:lnTo>
                <a:lnTo>
                  <a:pt x="9652" y="750"/>
                </a:lnTo>
                <a:lnTo>
                  <a:pt x="9650" y="785"/>
                </a:lnTo>
                <a:lnTo>
                  <a:pt x="9649" y="837"/>
                </a:lnTo>
                <a:lnTo>
                  <a:pt x="9649" y="892"/>
                </a:lnTo>
                <a:lnTo>
                  <a:pt x="9649" y="920"/>
                </a:lnTo>
                <a:lnTo>
                  <a:pt x="9651" y="949"/>
                </a:lnTo>
                <a:lnTo>
                  <a:pt x="9653" y="977"/>
                </a:lnTo>
                <a:lnTo>
                  <a:pt x="9656" y="1005"/>
                </a:lnTo>
                <a:lnTo>
                  <a:pt x="9660" y="1033"/>
                </a:lnTo>
                <a:lnTo>
                  <a:pt x="9665" y="1060"/>
                </a:lnTo>
                <a:lnTo>
                  <a:pt x="9671" y="1087"/>
                </a:lnTo>
                <a:lnTo>
                  <a:pt x="9680" y="1113"/>
                </a:lnTo>
                <a:lnTo>
                  <a:pt x="9689" y="1139"/>
                </a:lnTo>
                <a:lnTo>
                  <a:pt x="9701" y="1163"/>
                </a:lnTo>
                <a:lnTo>
                  <a:pt x="9706" y="1175"/>
                </a:lnTo>
                <a:lnTo>
                  <a:pt x="9712" y="1186"/>
                </a:lnTo>
                <a:lnTo>
                  <a:pt x="9720" y="1198"/>
                </a:lnTo>
                <a:lnTo>
                  <a:pt x="9728" y="1209"/>
                </a:lnTo>
                <a:lnTo>
                  <a:pt x="9738" y="1223"/>
                </a:lnTo>
                <a:lnTo>
                  <a:pt x="9750" y="1236"/>
                </a:lnTo>
                <a:lnTo>
                  <a:pt x="9763" y="1249"/>
                </a:lnTo>
                <a:lnTo>
                  <a:pt x="9777" y="1260"/>
                </a:lnTo>
                <a:lnTo>
                  <a:pt x="9791" y="1270"/>
                </a:lnTo>
                <a:lnTo>
                  <a:pt x="9806" y="1280"/>
                </a:lnTo>
                <a:lnTo>
                  <a:pt x="9823" y="1289"/>
                </a:lnTo>
                <a:lnTo>
                  <a:pt x="9839" y="1297"/>
                </a:lnTo>
                <a:lnTo>
                  <a:pt x="9855" y="1304"/>
                </a:lnTo>
                <a:lnTo>
                  <a:pt x="9872" y="1311"/>
                </a:lnTo>
                <a:lnTo>
                  <a:pt x="9890" y="1317"/>
                </a:lnTo>
                <a:lnTo>
                  <a:pt x="9907" y="1323"/>
                </a:lnTo>
                <a:lnTo>
                  <a:pt x="9941" y="1332"/>
                </a:lnTo>
                <a:lnTo>
                  <a:pt x="9976" y="1340"/>
                </a:lnTo>
                <a:lnTo>
                  <a:pt x="9994" y="1343"/>
                </a:lnTo>
                <a:lnTo>
                  <a:pt x="10014" y="1345"/>
                </a:lnTo>
                <a:lnTo>
                  <a:pt x="10033" y="1347"/>
                </a:lnTo>
                <a:lnTo>
                  <a:pt x="10054" y="1348"/>
                </a:lnTo>
                <a:lnTo>
                  <a:pt x="10073" y="1348"/>
                </a:lnTo>
                <a:lnTo>
                  <a:pt x="10093" y="1347"/>
                </a:lnTo>
                <a:lnTo>
                  <a:pt x="10112" y="1346"/>
                </a:lnTo>
                <a:lnTo>
                  <a:pt x="10132" y="1344"/>
                </a:lnTo>
                <a:lnTo>
                  <a:pt x="10150" y="1341"/>
                </a:lnTo>
                <a:lnTo>
                  <a:pt x="10169" y="1337"/>
                </a:lnTo>
                <a:lnTo>
                  <a:pt x="10189" y="1332"/>
                </a:lnTo>
                <a:lnTo>
                  <a:pt x="10207" y="1328"/>
                </a:lnTo>
                <a:lnTo>
                  <a:pt x="10227" y="1321"/>
                </a:lnTo>
                <a:lnTo>
                  <a:pt x="10245" y="1315"/>
                </a:lnTo>
                <a:lnTo>
                  <a:pt x="10263" y="1307"/>
                </a:lnTo>
                <a:lnTo>
                  <a:pt x="10281" y="1298"/>
                </a:lnTo>
                <a:lnTo>
                  <a:pt x="10304" y="1287"/>
                </a:lnTo>
                <a:lnTo>
                  <a:pt x="10327" y="1274"/>
                </a:lnTo>
                <a:lnTo>
                  <a:pt x="10350" y="1260"/>
                </a:lnTo>
                <a:lnTo>
                  <a:pt x="10372" y="1244"/>
                </a:lnTo>
                <a:lnTo>
                  <a:pt x="10394" y="1229"/>
                </a:lnTo>
                <a:lnTo>
                  <a:pt x="10414" y="1212"/>
                </a:lnTo>
                <a:lnTo>
                  <a:pt x="10435" y="1195"/>
                </a:lnTo>
                <a:lnTo>
                  <a:pt x="10456" y="1178"/>
                </a:lnTo>
                <a:lnTo>
                  <a:pt x="10475" y="1158"/>
                </a:lnTo>
                <a:lnTo>
                  <a:pt x="10493" y="1140"/>
                </a:lnTo>
                <a:lnTo>
                  <a:pt x="10511" y="1119"/>
                </a:lnTo>
                <a:lnTo>
                  <a:pt x="10528" y="1099"/>
                </a:lnTo>
                <a:lnTo>
                  <a:pt x="10545" y="1078"/>
                </a:lnTo>
                <a:lnTo>
                  <a:pt x="10561" y="1057"/>
                </a:lnTo>
                <a:lnTo>
                  <a:pt x="10576" y="1034"/>
                </a:lnTo>
                <a:lnTo>
                  <a:pt x="10591" y="1012"/>
                </a:lnTo>
                <a:lnTo>
                  <a:pt x="10597" y="1003"/>
                </a:lnTo>
                <a:lnTo>
                  <a:pt x="10602" y="992"/>
                </a:lnTo>
                <a:lnTo>
                  <a:pt x="10608" y="982"/>
                </a:lnTo>
                <a:lnTo>
                  <a:pt x="10614" y="971"/>
                </a:lnTo>
                <a:lnTo>
                  <a:pt x="10620" y="962"/>
                </a:lnTo>
                <a:lnTo>
                  <a:pt x="10624" y="952"/>
                </a:lnTo>
                <a:lnTo>
                  <a:pt x="10628" y="942"/>
                </a:lnTo>
                <a:lnTo>
                  <a:pt x="10630" y="932"/>
                </a:lnTo>
                <a:lnTo>
                  <a:pt x="10633" y="924"/>
                </a:lnTo>
                <a:lnTo>
                  <a:pt x="10634" y="915"/>
                </a:lnTo>
                <a:lnTo>
                  <a:pt x="10634" y="906"/>
                </a:lnTo>
                <a:lnTo>
                  <a:pt x="10633" y="898"/>
                </a:lnTo>
                <a:lnTo>
                  <a:pt x="10630" y="889"/>
                </a:lnTo>
                <a:lnTo>
                  <a:pt x="10627" y="881"/>
                </a:lnTo>
                <a:lnTo>
                  <a:pt x="10623" y="873"/>
                </a:lnTo>
                <a:lnTo>
                  <a:pt x="10616" y="868"/>
                </a:lnTo>
                <a:lnTo>
                  <a:pt x="10609" y="863"/>
                </a:lnTo>
                <a:lnTo>
                  <a:pt x="10600" y="860"/>
                </a:lnTo>
                <a:lnTo>
                  <a:pt x="10589" y="859"/>
                </a:lnTo>
                <a:lnTo>
                  <a:pt x="10579" y="859"/>
                </a:lnTo>
                <a:lnTo>
                  <a:pt x="10571" y="861"/>
                </a:lnTo>
                <a:lnTo>
                  <a:pt x="10562" y="863"/>
                </a:lnTo>
                <a:lnTo>
                  <a:pt x="10554" y="865"/>
                </a:lnTo>
                <a:lnTo>
                  <a:pt x="10545" y="870"/>
                </a:lnTo>
                <a:lnTo>
                  <a:pt x="10535" y="874"/>
                </a:lnTo>
                <a:lnTo>
                  <a:pt x="10525" y="881"/>
                </a:lnTo>
                <a:lnTo>
                  <a:pt x="10514" y="887"/>
                </a:lnTo>
                <a:lnTo>
                  <a:pt x="10502" y="895"/>
                </a:lnTo>
                <a:lnTo>
                  <a:pt x="10473" y="915"/>
                </a:lnTo>
                <a:lnTo>
                  <a:pt x="10444" y="935"/>
                </a:lnTo>
                <a:lnTo>
                  <a:pt x="10413" y="954"/>
                </a:lnTo>
                <a:lnTo>
                  <a:pt x="10383" y="973"/>
                </a:lnTo>
                <a:lnTo>
                  <a:pt x="10367" y="982"/>
                </a:lnTo>
                <a:lnTo>
                  <a:pt x="10351" y="990"/>
                </a:lnTo>
                <a:lnTo>
                  <a:pt x="10335" y="998"/>
                </a:lnTo>
                <a:lnTo>
                  <a:pt x="10317" y="1005"/>
                </a:lnTo>
                <a:lnTo>
                  <a:pt x="10300" y="1011"/>
                </a:lnTo>
                <a:lnTo>
                  <a:pt x="10283" y="1017"/>
                </a:lnTo>
                <a:lnTo>
                  <a:pt x="10264" y="1022"/>
                </a:lnTo>
                <a:lnTo>
                  <a:pt x="10245" y="1025"/>
                </a:lnTo>
                <a:lnTo>
                  <a:pt x="10228" y="1028"/>
                </a:lnTo>
                <a:lnTo>
                  <a:pt x="10210" y="1031"/>
                </a:lnTo>
                <a:lnTo>
                  <a:pt x="10193" y="1032"/>
                </a:lnTo>
                <a:lnTo>
                  <a:pt x="10176" y="1031"/>
                </a:lnTo>
                <a:lnTo>
                  <a:pt x="10159" y="1030"/>
                </a:lnTo>
                <a:lnTo>
                  <a:pt x="10142" y="1025"/>
                </a:lnTo>
                <a:lnTo>
                  <a:pt x="10135" y="1022"/>
                </a:lnTo>
                <a:lnTo>
                  <a:pt x="10127" y="1019"/>
                </a:lnTo>
                <a:lnTo>
                  <a:pt x="10120" y="1014"/>
                </a:lnTo>
                <a:lnTo>
                  <a:pt x="10113" y="1009"/>
                </a:lnTo>
                <a:lnTo>
                  <a:pt x="10102" y="1000"/>
                </a:lnTo>
                <a:lnTo>
                  <a:pt x="10093" y="989"/>
                </a:lnTo>
                <a:lnTo>
                  <a:pt x="10088" y="982"/>
                </a:lnTo>
                <a:lnTo>
                  <a:pt x="10084" y="976"/>
                </a:lnTo>
                <a:lnTo>
                  <a:pt x="10081" y="969"/>
                </a:lnTo>
                <a:lnTo>
                  <a:pt x="10078" y="962"/>
                </a:lnTo>
                <a:lnTo>
                  <a:pt x="10075" y="955"/>
                </a:lnTo>
                <a:lnTo>
                  <a:pt x="10074" y="949"/>
                </a:lnTo>
                <a:lnTo>
                  <a:pt x="10074" y="942"/>
                </a:lnTo>
                <a:lnTo>
                  <a:pt x="10076" y="937"/>
                </a:lnTo>
                <a:lnTo>
                  <a:pt x="10079" y="931"/>
                </a:lnTo>
                <a:lnTo>
                  <a:pt x="10083" y="927"/>
                </a:lnTo>
                <a:lnTo>
                  <a:pt x="10088" y="924"/>
                </a:lnTo>
                <a:lnTo>
                  <a:pt x="10096" y="920"/>
                </a:lnTo>
                <a:lnTo>
                  <a:pt x="10134" y="911"/>
                </a:lnTo>
                <a:lnTo>
                  <a:pt x="10170" y="900"/>
                </a:lnTo>
                <a:lnTo>
                  <a:pt x="10206" y="888"/>
                </a:lnTo>
                <a:lnTo>
                  <a:pt x="10240" y="876"/>
                </a:lnTo>
                <a:lnTo>
                  <a:pt x="10272" y="863"/>
                </a:lnTo>
                <a:lnTo>
                  <a:pt x="10303" y="850"/>
                </a:lnTo>
                <a:lnTo>
                  <a:pt x="10332" y="836"/>
                </a:lnTo>
                <a:lnTo>
                  <a:pt x="10360" y="822"/>
                </a:lnTo>
                <a:lnTo>
                  <a:pt x="10387" y="808"/>
                </a:lnTo>
                <a:lnTo>
                  <a:pt x="10412" y="793"/>
                </a:lnTo>
                <a:lnTo>
                  <a:pt x="10436" y="778"/>
                </a:lnTo>
                <a:lnTo>
                  <a:pt x="10459" y="763"/>
                </a:lnTo>
                <a:lnTo>
                  <a:pt x="10480" y="748"/>
                </a:lnTo>
                <a:lnTo>
                  <a:pt x="10500" y="731"/>
                </a:lnTo>
                <a:lnTo>
                  <a:pt x="10518" y="716"/>
                </a:lnTo>
                <a:lnTo>
                  <a:pt x="10535" y="701"/>
                </a:lnTo>
                <a:close/>
                <a:moveTo>
                  <a:pt x="10012" y="619"/>
                </a:moveTo>
                <a:lnTo>
                  <a:pt x="10013" y="604"/>
                </a:lnTo>
                <a:lnTo>
                  <a:pt x="10015" y="589"/>
                </a:lnTo>
                <a:lnTo>
                  <a:pt x="10017" y="574"/>
                </a:lnTo>
                <a:lnTo>
                  <a:pt x="10021" y="560"/>
                </a:lnTo>
                <a:lnTo>
                  <a:pt x="10026" y="546"/>
                </a:lnTo>
                <a:lnTo>
                  <a:pt x="10031" y="533"/>
                </a:lnTo>
                <a:lnTo>
                  <a:pt x="10038" y="520"/>
                </a:lnTo>
                <a:lnTo>
                  <a:pt x="10045" y="507"/>
                </a:lnTo>
                <a:lnTo>
                  <a:pt x="10053" y="495"/>
                </a:lnTo>
                <a:lnTo>
                  <a:pt x="10061" y="483"/>
                </a:lnTo>
                <a:lnTo>
                  <a:pt x="10070" y="472"/>
                </a:lnTo>
                <a:lnTo>
                  <a:pt x="10080" y="463"/>
                </a:lnTo>
                <a:lnTo>
                  <a:pt x="10089" y="453"/>
                </a:lnTo>
                <a:lnTo>
                  <a:pt x="10100" y="443"/>
                </a:lnTo>
                <a:lnTo>
                  <a:pt x="10111" y="434"/>
                </a:lnTo>
                <a:lnTo>
                  <a:pt x="10122" y="427"/>
                </a:lnTo>
                <a:lnTo>
                  <a:pt x="10134" y="419"/>
                </a:lnTo>
                <a:lnTo>
                  <a:pt x="10146" y="413"/>
                </a:lnTo>
                <a:lnTo>
                  <a:pt x="10157" y="407"/>
                </a:lnTo>
                <a:lnTo>
                  <a:pt x="10169" y="402"/>
                </a:lnTo>
                <a:lnTo>
                  <a:pt x="10182" y="398"/>
                </a:lnTo>
                <a:lnTo>
                  <a:pt x="10194" y="393"/>
                </a:lnTo>
                <a:lnTo>
                  <a:pt x="10207" y="391"/>
                </a:lnTo>
                <a:lnTo>
                  <a:pt x="10219" y="389"/>
                </a:lnTo>
                <a:lnTo>
                  <a:pt x="10231" y="388"/>
                </a:lnTo>
                <a:lnTo>
                  <a:pt x="10243" y="387"/>
                </a:lnTo>
                <a:lnTo>
                  <a:pt x="10255" y="388"/>
                </a:lnTo>
                <a:lnTo>
                  <a:pt x="10267" y="389"/>
                </a:lnTo>
                <a:lnTo>
                  <a:pt x="10277" y="391"/>
                </a:lnTo>
                <a:lnTo>
                  <a:pt x="10288" y="396"/>
                </a:lnTo>
                <a:lnTo>
                  <a:pt x="10299" y="399"/>
                </a:lnTo>
                <a:lnTo>
                  <a:pt x="10309" y="404"/>
                </a:lnTo>
                <a:lnTo>
                  <a:pt x="10315" y="410"/>
                </a:lnTo>
                <a:lnTo>
                  <a:pt x="10322" y="418"/>
                </a:lnTo>
                <a:lnTo>
                  <a:pt x="10329" y="428"/>
                </a:lnTo>
                <a:lnTo>
                  <a:pt x="10335" y="441"/>
                </a:lnTo>
                <a:lnTo>
                  <a:pt x="10340" y="455"/>
                </a:lnTo>
                <a:lnTo>
                  <a:pt x="10343" y="471"/>
                </a:lnTo>
                <a:lnTo>
                  <a:pt x="10343" y="480"/>
                </a:lnTo>
                <a:lnTo>
                  <a:pt x="10343" y="488"/>
                </a:lnTo>
                <a:lnTo>
                  <a:pt x="10343" y="498"/>
                </a:lnTo>
                <a:lnTo>
                  <a:pt x="10341" y="508"/>
                </a:lnTo>
                <a:lnTo>
                  <a:pt x="10339" y="518"/>
                </a:lnTo>
                <a:lnTo>
                  <a:pt x="10336" y="527"/>
                </a:lnTo>
                <a:lnTo>
                  <a:pt x="10331" y="537"/>
                </a:lnTo>
                <a:lnTo>
                  <a:pt x="10327" y="548"/>
                </a:lnTo>
                <a:lnTo>
                  <a:pt x="10321" y="558"/>
                </a:lnTo>
                <a:lnTo>
                  <a:pt x="10313" y="568"/>
                </a:lnTo>
                <a:lnTo>
                  <a:pt x="10304" y="579"/>
                </a:lnTo>
                <a:lnTo>
                  <a:pt x="10295" y="590"/>
                </a:lnTo>
                <a:lnTo>
                  <a:pt x="10283" y="601"/>
                </a:lnTo>
                <a:lnTo>
                  <a:pt x="10271" y="611"/>
                </a:lnTo>
                <a:lnTo>
                  <a:pt x="10256" y="621"/>
                </a:lnTo>
                <a:lnTo>
                  <a:pt x="10241" y="632"/>
                </a:lnTo>
                <a:lnTo>
                  <a:pt x="10223" y="642"/>
                </a:lnTo>
                <a:lnTo>
                  <a:pt x="10204" y="653"/>
                </a:lnTo>
                <a:lnTo>
                  <a:pt x="10183" y="662"/>
                </a:lnTo>
                <a:lnTo>
                  <a:pt x="10161" y="672"/>
                </a:lnTo>
                <a:lnTo>
                  <a:pt x="10138" y="681"/>
                </a:lnTo>
                <a:lnTo>
                  <a:pt x="10114" y="689"/>
                </a:lnTo>
                <a:lnTo>
                  <a:pt x="10101" y="693"/>
                </a:lnTo>
                <a:lnTo>
                  <a:pt x="10089" y="696"/>
                </a:lnTo>
                <a:lnTo>
                  <a:pt x="10078" y="697"/>
                </a:lnTo>
                <a:lnTo>
                  <a:pt x="10066" y="697"/>
                </a:lnTo>
                <a:lnTo>
                  <a:pt x="10055" y="696"/>
                </a:lnTo>
                <a:lnTo>
                  <a:pt x="10044" y="693"/>
                </a:lnTo>
                <a:lnTo>
                  <a:pt x="10040" y="690"/>
                </a:lnTo>
                <a:lnTo>
                  <a:pt x="10035" y="687"/>
                </a:lnTo>
                <a:lnTo>
                  <a:pt x="10031" y="684"/>
                </a:lnTo>
                <a:lnTo>
                  <a:pt x="10027" y="680"/>
                </a:lnTo>
                <a:lnTo>
                  <a:pt x="10024" y="674"/>
                </a:lnTo>
                <a:lnTo>
                  <a:pt x="10020" y="669"/>
                </a:lnTo>
                <a:lnTo>
                  <a:pt x="10018" y="662"/>
                </a:lnTo>
                <a:lnTo>
                  <a:pt x="10016" y="656"/>
                </a:lnTo>
                <a:lnTo>
                  <a:pt x="10014" y="647"/>
                </a:lnTo>
                <a:lnTo>
                  <a:pt x="10013" y="639"/>
                </a:lnTo>
                <a:lnTo>
                  <a:pt x="10012" y="630"/>
                </a:lnTo>
                <a:lnTo>
                  <a:pt x="10012" y="619"/>
                </a:lnTo>
                <a:close/>
                <a:moveTo>
                  <a:pt x="11023" y="1291"/>
                </a:moveTo>
                <a:lnTo>
                  <a:pt x="11015" y="1306"/>
                </a:lnTo>
                <a:lnTo>
                  <a:pt x="11007" y="1319"/>
                </a:lnTo>
                <a:lnTo>
                  <a:pt x="10998" y="1332"/>
                </a:lnTo>
                <a:lnTo>
                  <a:pt x="10988" y="1344"/>
                </a:lnTo>
                <a:lnTo>
                  <a:pt x="10977" y="1356"/>
                </a:lnTo>
                <a:lnTo>
                  <a:pt x="10966" y="1367"/>
                </a:lnTo>
                <a:lnTo>
                  <a:pt x="10953" y="1375"/>
                </a:lnTo>
                <a:lnTo>
                  <a:pt x="10942" y="1384"/>
                </a:lnTo>
                <a:lnTo>
                  <a:pt x="10929" y="1392"/>
                </a:lnTo>
                <a:lnTo>
                  <a:pt x="10915" y="1399"/>
                </a:lnTo>
                <a:lnTo>
                  <a:pt x="10900" y="1404"/>
                </a:lnTo>
                <a:lnTo>
                  <a:pt x="10886" y="1410"/>
                </a:lnTo>
                <a:lnTo>
                  <a:pt x="10872" y="1413"/>
                </a:lnTo>
                <a:lnTo>
                  <a:pt x="10858" y="1416"/>
                </a:lnTo>
                <a:lnTo>
                  <a:pt x="10844" y="1417"/>
                </a:lnTo>
                <a:lnTo>
                  <a:pt x="10830" y="1418"/>
                </a:lnTo>
                <a:lnTo>
                  <a:pt x="10814" y="1417"/>
                </a:lnTo>
                <a:lnTo>
                  <a:pt x="10799" y="1415"/>
                </a:lnTo>
                <a:lnTo>
                  <a:pt x="10784" y="1411"/>
                </a:lnTo>
                <a:lnTo>
                  <a:pt x="10769" y="1405"/>
                </a:lnTo>
                <a:lnTo>
                  <a:pt x="10759" y="1401"/>
                </a:lnTo>
                <a:lnTo>
                  <a:pt x="10750" y="1396"/>
                </a:lnTo>
                <a:lnTo>
                  <a:pt x="10743" y="1390"/>
                </a:lnTo>
                <a:lnTo>
                  <a:pt x="10735" y="1384"/>
                </a:lnTo>
                <a:lnTo>
                  <a:pt x="10728" y="1377"/>
                </a:lnTo>
                <a:lnTo>
                  <a:pt x="10721" y="1370"/>
                </a:lnTo>
                <a:lnTo>
                  <a:pt x="10716" y="1362"/>
                </a:lnTo>
                <a:lnTo>
                  <a:pt x="10711" y="1354"/>
                </a:lnTo>
                <a:lnTo>
                  <a:pt x="10706" y="1345"/>
                </a:lnTo>
                <a:lnTo>
                  <a:pt x="10703" y="1335"/>
                </a:lnTo>
                <a:lnTo>
                  <a:pt x="10700" y="1327"/>
                </a:lnTo>
                <a:lnTo>
                  <a:pt x="10696" y="1316"/>
                </a:lnTo>
                <a:lnTo>
                  <a:pt x="10695" y="1306"/>
                </a:lnTo>
                <a:lnTo>
                  <a:pt x="10693" y="1295"/>
                </a:lnTo>
                <a:lnTo>
                  <a:pt x="10692" y="1284"/>
                </a:lnTo>
                <a:lnTo>
                  <a:pt x="10692" y="1274"/>
                </a:lnTo>
                <a:lnTo>
                  <a:pt x="10693" y="1261"/>
                </a:lnTo>
                <a:lnTo>
                  <a:pt x="10694" y="1247"/>
                </a:lnTo>
                <a:lnTo>
                  <a:pt x="10696" y="1233"/>
                </a:lnTo>
                <a:lnTo>
                  <a:pt x="10699" y="1219"/>
                </a:lnTo>
                <a:lnTo>
                  <a:pt x="10703" y="1205"/>
                </a:lnTo>
                <a:lnTo>
                  <a:pt x="10707" y="1189"/>
                </a:lnTo>
                <a:lnTo>
                  <a:pt x="10713" y="1175"/>
                </a:lnTo>
                <a:lnTo>
                  <a:pt x="10718" y="1160"/>
                </a:lnTo>
                <a:lnTo>
                  <a:pt x="10726" y="1145"/>
                </a:lnTo>
                <a:lnTo>
                  <a:pt x="10733" y="1131"/>
                </a:lnTo>
                <a:lnTo>
                  <a:pt x="10742" y="1118"/>
                </a:lnTo>
                <a:lnTo>
                  <a:pt x="10751" y="1105"/>
                </a:lnTo>
                <a:lnTo>
                  <a:pt x="10761" y="1093"/>
                </a:lnTo>
                <a:lnTo>
                  <a:pt x="10771" y="1082"/>
                </a:lnTo>
                <a:lnTo>
                  <a:pt x="10783" y="1073"/>
                </a:lnTo>
                <a:lnTo>
                  <a:pt x="10794" y="1064"/>
                </a:lnTo>
                <a:lnTo>
                  <a:pt x="10805" y="1057"/>
                </a:lnTo>
                <a:lnTo>
                  <a:pt x="10817" y="1049"/>
                </a:lnTo>
                <a:lnTo>
                  <a:pt x="10830" y="1043"/>
                </a:lnTo>
                <a:lnTo>
                  <a:pt x="10842" y="1038"/>
                </a:lnTo>
                <a:lnTo>
                  <a:pt x="10855" y="1034"/>
                </a:lnTo>
                <a:lnTo>
                  <a:pt x="10868" y="1032"/>
                </a:lnTo>
                <a:lnTo>
                  <a:pt x="10881" y="1030"/>
                </a:lnTo>
                <a:lnTo>
                  <a:pt x="10894" y="1028"/>
                </a:lnTo>
                <a:lnTo>
                  <a:pt x="10908" y="1030"/>
                </a:lnTo>
                <a:lnTo>
                  <a:pt x="10923" y="1032"/>
                </a:lnTo>
                <a:lnTo>
                  <a:pt x="10937" y="1036"/>
                </a:lnTo>
                <a:lnTo>
                  <a:pt x="10950" y="1041"/>
                </a:lnTo>
                <a:lnTo>
                  <a:pt x="10961" y="1047"/>
                </a:lnTo>
                <a:lnTo>
                  <a:pt x="10971" y="1052"/>
                </a:lnTo>
                <a:lnTo>
                  <a:pt x="10980" y="1059"/>
                </a:lnTo>
                <a:lnTo>
                  <a:pt x="10989" y="1066"/>
                </a:lnTo>
                <a:lnTo>
                  <a:pt x="10997" y="1075"/>
                </a:lnTo>
                <a:lnTo>
                  <a:pt x="11004" y="1084"/>
                </a:lnTo>
                <a:lnTo>
                  <a:pt x="11012" y="1092"/>
                </a:lnTo>
                <a:lnTo>
                  <a:pt x="11017" y="1102"/>
                </a:lnTo>
                <a:lnTo>
                  <a:pt x="11024" y="1113"/>
                </a:lnTo>
                <a:lnTo>
                  <a:pt x="11028" y="1124"/>
                </a:lnTo>
                <a:lnTo>
                  <a:pt x="11032" y="1135"/>
                </a:lnTo>
                <a:lnTo>
                  <a:pt x="11035" y="1147"/>
                </a:lnTo>
                <a:lnTo>
                  <a:pt x="11039" y="1159"/>
                </a:lnTo>
                <a:lnTo>
                  <a:pt x="11041" y="1171"/>
                </a:lnTo>
                <a:lnTo>
                  <a:pt x="11042" y="1184"/>
                </a:lnTo>
                <a:lnTo>
                  <a:pt x="11042" y="1197"/>
                </a:lnTo>
                <a:lnTo>
                  <a:pt x="11042" y="1209"/>
                </a:lnTo>
                <a:lnTo>
                  <a:pt x="11041" y="1221"/>
                </a:lnTo>
                <a:lnTo>
                  <a:pt x="11040" y="1233"/>
                </a:lnTo>
                <a:lnTo>
                  <a:pt x="11038" y="1244"/>
                </a:lnTo>
                <a:lnTo>
                  <a:pt x="11034" y="1256"/>
                </a:lnTo>
                <a:lnTo>
                  <a:pt x="11031" y="1268"/>
                </a:lnTo>
                <a:lnTo>
                  <a:pt x="11027" y="1280"/>
                </a:lnTo>
                <a:lnTo>
                  <a:pt x="11023" y="129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099" name="Freeform 36"/>
          <p:cNvSpPr>
            <a:spLocks noEditPoints="1"/>
          </p:cNvSpPr>
          <p:nvPr/>
        </p:nvSpPr>
        <p:spPr bwMode="auto">
          <a:xfrm>
            <a:off x="5548313" y="3971925"/>
            <a:ext cx="1703387" cy="247650"/>
          </a:xfrm>
          <a:custGeom>
            <a:avLst/>
            <a:gdLst>
              <a:gd name="T0" fmla="*/ 2147483646 w 3219"/>
              <a:gd name="T1" fmla="*/ 2147483646 h 467"/>
              <a:gd name="T2" fmla="*/ 2147483646 w 3219"/>
              <a:gd name="T3" fmla="*/ 2147483646 h 467"/>
              <a:gd name="T4" fmla="*/ 2147483646 w 3219"/>
              <a:gd name="T5" fmla="*/ 2147483646 h 467"/>
              <a:gd name="T6" fmla="*/ 2147483646 w 3219"/>
              <a:gd name="T7" fmla="*/ 2147483646 h 467"/>
              <a:gd name="T8" fmla="*/ 2147483646 w 3219"/>
              <a:gd name="T9" fmla="*/ 2147483646 h 467"/>
              <a:gd name="T10" fmla="*/ 2147483646 w 3219"/>
              <a:gd name="T11" fmla="*/ 2147483646 h 467"/>
              <a:gd name="T12" fmla="*/ 2147483646 w 3219"/>
              <a:gd name="T13" fmla="*/ 2147483646 h 467"/>
              <a:gd name="T14" fmla="*/ 2147483646 w 3219"/>
              <a:gd name="T15" fmla="*/ 2147483646 h 467"/>
              <a:gd name="T16" fmla="*/ 2147483646 w 3219"/>
              <a:gd name="T17" fmla="*/ 2147483646 h 467"/>
              <a:gd name="T18" fmla="*/ 2147483646 w 3219"/>
              <a:gd name="T19" fmla="*/ 2147483646 h 467"/>
              <a:gd name="T20" fmla="*/ 2147483646 w 3219"/>
              <a:gd name="T21" fmla="*/ 2147483646 h 467"/>
              <a:gd name="T22" fmla="*/ 2147483646 w 3219"/>
              <a:gd name="T23" fmla="*/ 2147483646 h 467"/>
              <a:gd name="T24" fmla="*/ 2147483646 w 3219"/>
              <a:gd name="T25" fmla="*/ 2147483646 h 467"/>
              <a:gd name="T26" fmla="*/ 2147483646 w 3219"/>
              <a:gd name="T27" fmla="*/ 2147483646 h 467"/>
              <a:gd name="T28" fmla="*/ 2147483646 w 3219"/>
              <a:gd name="T29" fmla="*/ 2147483646 h 467"/>
              <a:gd name="T30" fmla="*/ 2147483646 w 3219"/>
              <a:gd name="T31" fmla="*/ 2147483646 h 467"/>
              <a:gd name="T32" fmla="*/ 2147483646 w 3219"/>
              <a:gd name="T33" fmla="*/ 2147483646 h 467"/>
              <a:gd name="T34" fmla="*/ 2147483646 w 3219"/>
              <a:gd name="T35" fmla="*/ 2147483646 h 467"/>
              <a:gd name="T36" fmla="*/ 2147483646 w 3219"/>
              <a:gd name="T37" fmla="*/ 2147483646 h 467"/>
              <a:gd name="T38" fmla="*/ 2147483646 w 3219"/>
              <a:gd name="T39" fmla="*/ 2147483646 h 467"/>
              <a:gd name="T40" fmla="*/ 2147483646 w 3219"/>
              <a:gd name="T41" fmla="*/ 2147483646 h 467"/>
              <a:gd name="T42" fmla="*/ 2147483646 w 3219"/>
              <a:gd name="T43" fmla="*/ 2147483646 h 467"/>
              <a:gd name="T44" fmla="*/ 2147483646 w 3219"/>
              <a:gd name="T45" fmla="*/ 2147483646 h 467"/>
              <a:gd name="T46" fmla="*/ 2147483646 w 3219"/>
              <a:gd name="T47" fmla="*/ 2147483646 h 467"/>
              <a:gd name="T48" fmla="*/ 2147483646 w 3219"/>
              <a:gd name="T49" fmla="*/ 2147483646 h 467"/>
              <a:gd name="T50" fmla="*/ 2147483646 w 3219"/>
              <a:gd name="T51" fmla="*/ 2147483646 h 467"/>
              <a:gd name="T52" fmla="*/ 2147483646 w 3219"/>
              <a:gd name="T53" fmla="*/ 2147483646 h 467"/>
              <a:gd name="T54" fmla="*/ 2147483646 w 3219"/>
              <a:gd name="T55" fmla="*/ 2147483646 h 467"/>
              <a:gd name="T56" fmla="*/ 2147483646 w 3219"/>
              <a:gd name="T57" fmla="*/ 2147483646 h 467"/>
              <a:gd name="T58" fmla="*/ 2147483646 w 3219"/>
              <a:gd name="T59" fmla="*/ 2147483646 h 467"/>
              <a:gd name="T60" fmla="*/ 2147483646 w 3219"/>
              <a:gd name="T61" fmla="*/ 2147483646 h 467"/>
              <a:gd name="T62" fmla="*/ 2147483646 w 3219"/>
              <a:gd name="T63" fmla="*/ 2147483646 h 467"/>
              <a:gd name="T64" fmla="*/ 2147483646 w 3219"/>
              <a:gd name="T65" fmla="*/ 2147483646 h 467"/>
              <a:gd name="T66" fmla="*/ 2147483646 w 3219"/>
              <a:gd name="T67" fmla="*/ 2147483646 h 467"/>
              <a:gd name="T68" fmla="*/ 2147483646 w 3219"/>
              <a:gd name="T69" fmla="*/ 2147483646 h 467"/>
              <a:gd name="T70" fmla="*/ 2147483646 w 3219"/>
              <a:gd name="T71" fmla="*/ 2147483646 h 467"/>
              <a:gd name="T72" fmla="*/ 2147483646 w 3219"/>
              <a:gd name="T73" fmla="*/ 2147483646 h 467"/>
              <a:gd name="T74" fmla="*/ 2147483646 w 3219"/>
              <a:gd name="T75" fmla="*/ 2147483646 h 467"/>
              <a:gd name="T76" fmla="*/ 2147483646 w 3219"/>
              <a:gd name="T77" fmla="*/ 2147483646 h 467"/>
              <a:gd name="T78" fmla="*/ 2147483646 w 3219"/>
              <a:gd name="T79" fmla="*/ 2147483646 h 467"/>
              <a:gd name="T80" fmla="*/ 2147483646 w 3219"/>
              <a:gd name="T81" fmla="*/ 2147483646 h 467"/>
              <a:gd name="T82" fmla="*/ 2147483646 w 3219"/>
              <a:gd name="T83" fmla="*/ 2147483646 h 467"/>
              <a:gd name="T84" fmla="*/ 2147483646 w 3219"/>
              <a:gd name="T85" fmla="*/ 2147483646 h 467"/>
              <a:gd name="T86" fmla="*/ 2147483646 w 3219"/>
              <a:gd name="T87" fmla="*/ 2147483646 h 467"/>
              <a:gd name="T88" fmla="*/ 2147483646 w 3219"/>
              <a:gd name="T89" fmla="*/ 2147483646 h 467"/>
              <a:gd name="T90" fmla="*/ 2147483646 w 3219"/>
              <a:gd name="T91" fmla="*/ 2147483646 h 467"/>
              <a:gd name="T92" fmla="*/ 2147483646 w 3219"/>
              <a:gd name="T93" fmla="*/ 2147483646 h 467"/>
              <a:gd name="T94" fmla="*/ 2147483646 w 3219"/>
              <a:gd name="T95" fmla="*/ 2147483646 h 467"/>
              <a:gd name="T96" fmla="*/ 2147483646 w 3219"/>
              <a:gd name="T97" fmla="*/ 2147483646 h 467"/>
              <a:gd name="T98" fmla="*/ 2147483646 w 3219"/>
              <a:gd name="T99" fmla="*/ 2147483646 h 467"/>
              <a:gd name="T100" fmla="*/ 2147483646 w 3219"/>
              <a:gd name="T101" fmla="*/ 2147483646 h 467"/>
              <a:gd name="T102" fmla="*/ 2147483646 w 3219"/>
              <a:gd name="T103" fmla="*/ 2147483646 h 467"/>
              <a:gd name="T104" fmla="*/ 2147483646 w 3219"/>
              <a:gd name="T105" fmla="*/ 2147483646 h 467"/>
              <a:gd name="T106" fmla="*/ 2147483646 w 3219"/>
              <a:gd name="T107" fmla="*/ 2147483646 h 467"/>
              <a:gd name="T108" fmla="*/ 2147483646 w 3219"/>
              <a:gd name="T109" fmla="*/ 2147483646 h 467"/>
              <a:gd name="T110" fmla="*/ 2147483646 w 3219"/>
              <a:gd name="T111" fmla="*/ 2147483646 h 467"/>
              <a:gd name="T112" fmla="*/ 2147483646 w 3219"/>
              <a:gd name="T113" fmla="*/ 2147483646 h 467"/>
              <a:gd name="T114" fmla="*/ 2147483646 w 3219"/>
              <a:gd name="T115" fmla="*/ 2147483646 h 467"/>
              <a:gd name="T116" fmla="*/ 2147483646 w 3219"/>
              <a:gd name="T117" fmla="*/ 2147483646 h 467"/>
              <a:gd name="T118" fmla="*/ 2147483646 w 3219"/>
              <a:gd name="T119" fmla="*/ 2147483646 h 467"/>
              <a:gd name="T120" fmla="*/ 2147483646 w 3219"/>
              <a:gd name="T121" fmla="*/ 2147483646 h 467"/>
              <a:gd name="T122" fmla="*/ 2147483646 w 3219"/>
              <a:gd name="T123" fmla="*/ 2147483646 h 4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9"/>
              <a:gd name="T187" fmla="*/ 0 h 467"/>
              <a:gd name="T188" fmla="*/ 3219 w 3219"/>
              <a:gd name="T189" fmla="*/ 467 h 4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9" h="467">
                <a:moveTo>
                  <a:pt x="12" y="418"/>
                </a:moveTo>
                <a:lnTo>
                  <a:pt x="26" y="427"/>
                </a:lnTo>
                <a:lnTo>
                  <a:pt x="42" y="433"/>
                </a:lnTo>
                <a:lnTo>
                  <a:pt x="51" y="436"/>
                </a:lnTo>
                <a:lnTo>
                  <a:pt x="61" y="437"/>
                </a:lnTo>
                <a:lnTo>
                  <a:pt x="71" y="440"/>
                </a:lnTo>
                <a:lnTo>
                  <a:pt x="81" y="440"/>
                </a:lnTo>
                <a:lnTo>
                  <a:pt x="89" y="440"/>
                </a:lnTo>
                <a:lnTo>
                  <a:pt x="98" y="438"/>
                </a:lnTo>
                <a:lnTo>
                  <a:pt x="105" y="437"/>
                </a:lnTo>
                <a:lnTo>
                  <a:pt x="113" y="435"/>
                </a:lnTo>
                <a:lnTo>
                  <a:pt x="120" y="433"/>
                </a:lnTo>
                <a:lnTo>
                  <a:pt x="125" y="430"/>
                </a:lnTo>
                <a:lnTo>
                  <a:pt x="130" y="427"/>
                </a:lnTo>
                <a:lnTo>
                  <a:pt x="136" y="422"/>
                </a:lnTo>
                <a:lnTo>
                  <a:pt x="140" y="418"/>
                </a:lnTo>
                <a:lnTo>
                  <a:pt x="143" y="414"/>
                </a:lnTo>
                <a:lnTo>
                  <a:pt x="147" y="408"/>
                </a:lnTo>
                <a:lnTo>
                  <a:pt x="149" y="404"/>
                </a:lnTo>
                <a:lnTo>
                  <a:pt x="151" y="399"/>
                </a:lnTo>
                <a:lnTo>
                  <a:pt x="152" y="393"/>
                </a:lnTo>
                <a:lnTo>
                  <a:pt x="153" y="387"/>
                </a:lnTo>
                <a:lnTo>
                  <a:pt x="153" y="381"/>
                </a:lnTo>
                <a:lnTo>
                  <a:pt x="153" y="375"/>
                </a:lnTo>
                <a:lnTo>
                  <a:pt x="153" y="368"/>
                </a:lnTo>
                <a:lnTo>
                  <a:pt x="151" y="363"/>
                </a:lnTo>
                <a:lnTo>
                  <a:pt x="150" y="357"/>
                </a:lnTo>
                <a:lnTo>
                  <a:pt x="148" y="353"/>
                </a:lnTo>
                <a:lnTo>
                  <a:pt x="144" y="348"/>
                </a:lnTo>
                <a:lnTo>
                  <a:pt x="141" y="343"/>
                </a:lnTo>
                <a:lnTo>
                  <a:pt x="138" y="339"/>
                </a:lnTo>
                <a:lnTo>
                  <a:pt x="128" y="332"/>
                </a:lnTo>
                <a:lnTo>
                  <a:pt x="117" y="324"/>
                </a:lnTo>
                <a:lnTo>
                  <a:pt x="103" y="318"/>
                </a:lnTo>
                <a:lnTo>
                  <a:pt x="88" y="310"/>
                </a:lnTo>
                <a:lnTo>
                  <a:pt x="70" y="302"/>
                </a:lnTo>
                <a:lnTo>
                  <a:pt x="54" y="295"/>
                </a:lnTo>
                <a:lnTo>
                  <a:pt x="41" y="285"/>
                </a:lnTo>
                <a:lnTo>
                  <a:pt x="30" y="275"/>
                </a:lnTo>
                <a:lnTo>
                  <a:pt x="24" y="270"/>
                </a:lnTo>
                <a:lnTo>
                  <a:pt x="20" y="264"/>
                </a:lnTo>
                <a:lnTo>
                  <a:pt x="17" y="258"/>
                </a:lnTo>
                <a:lnTo>
                  <a:pt x="15" y="252"/>
                </a:lnTo>
                <a:lnTo>
                  <a:pt x="12" y="246"/>
                </a:lnTo>
                <a:lnTo>
                  <a:pt x="10" y="239"/>
                </a:lnTo>
                <a:lnTo>
                  <a:pt x="9" y="232"/>
                </a:lnTo>
                <a:lnTo>
                  <a:pt x="9" y="226"/>
                </a:lnTo>
                <a:lnTo>
                  <a:pt x="9" y="217"/>
                </a:lnTo>
                <a:lnTo>
                  <a:pt x="10" y="210"/>
                </a:lnTo>
                <a:lnTo>
                  <a:pt x="13" y="201"/>
                </a:lnTo>
                <a:lnTo>
                  <a:pt x="16" y="193"/>
                </a:lnTo>
                <a:lnTo>
                  <a:pt x="19" y="187"/>
                </a:lnTo>
                <a:lnTo>
                  <a:pt x="23" y="179"/>
                </a:lnTo>
                <a:lnTo>
                  <a:pt x="29" y="173"/>
                </a:lnTo>
                <a:lnTo>
                  <a:pt x="34" y="167"/>
                </a:lnTo>
                <a:lnTo>
                  <a:pt x="41" y="161"/>
                </a:lnTo>
                <a:lnTo>
                  <a:pt x="48" y="157"/>
                </a:lnTo>
                <a:lnTo>
                  <a:pt x="56" y="152"/>
                </a:lnTo>
                <a:lnTo>
                  <a:pt x="64" y="148"/>
                </a:lnTo>
                <a:lnTo>
                  <a:pt x="73" y="146"/>
                </a:lnTo>
                <a:lnTo>
                  <a:pt x="83" y="144"/>
                </a:lnTo>
                <a:lnTo>
                  <a:pt x="94" y="143"/>
                </a:lnTo>
                <a:lnTo>
                  <a:pt x="104" y="141"/>
                </a:lnTo>
                <a:lnTo>
                  <a:pt x="115" y="141"/>
                </a:lnTo>
                <a:lnTo>
                  <a:pt x="125" y="143"/>
                </a:lnTo>
                <a:lnTo>
                  <a:pt x="135" y="145"/>
                </a:lnTo>
                <a:lnTo>
                  <a:pt x="143" y="147"/>
                </a:lnTo>
                <a:lnTo>
                  <a:pt x="152" y="150"/>
                </a:lnTo>
                <a:lnTo>
                  <a:pt x="159" y="153"/>
                </a:lnTo>
                <a:lnTo>
                  <a:pt x="167" y="157"/>
                </a:lnTo>
                <a:lnTo>
                  <a:pt x="174" y="161"/>
                </a:lnTo>
                <a:lnTo>
                  <a:pt x="161" y="186"/>
                </a:lnTo>
                <a:lnTo>
                  <a:pt x="152" y="180"/>
                </a:lnTo>
                <a:lnTo>
                  <a:pt x="138" y="174"/>
                </a:lnTo>
                <a:lnTo>
                  <a:pt x="130" y="172"/>
                </a:lnTo>
                <a:lnTo>
                  <a:pt x="121" y="170"/>
                </a:lnTo>
                <a:lnTo>
                  <a:pt x="111" y="168"/>
                </a:lnTo>
                <a:lnTo>
                  <a:pt x="100" y="167"/>
                </a:lnTo>
                <a:lnTo>
                  <a:pt x="93" y="168"/>
                </a:lnTo>
                <a:lnTo>
                  <a:pt x="86" y="168"/>
                </a:lnTo>
                <a:lnTo>
                  <a:pt x="80" y="171"/>
                </a:lnTo>
                <a:lnTo>
                  <a:pt x="74" y="172"/>
                </a:lnTo>
                <a:lnTo>
                  <a:pt x="69" y="174"/>
                </a:lnTo>
                <a:lnTo>
                  <a:pt x="63" y="177"/>
                </a:lnTo>
                <a:lnTo>
                  <a:pt x="59" y="180"/>
                </a:lnTo>
                <a:lnTo>
                  <a:pt x="55" y="184"/>
                </a:lnTo>
                <a:lnTo>
                  <a:pt x="48" y="192"/>
                </a:lnTo>
                <a:lnTo>
                  <a:pt x="44" y="201"/>
                </a:lnTo>
                <a:lnTo>
                  <a:pt x="41" y="211"/>
                </a:lnTo>
                <a:lnTo>
                  <a:pt x="40" y="221"/>
                </a:lnTo>
                <a:lnTo>
                  <a:pt x="40" y="227"/>
                </a:lnTo>
                <a:lnTo>
                  <a:pt x="41" y="232"/>
                </a:lnTo>
                <a:lnTo>
                  <a:pt x="42" y="238"/>
                </a:lnTo>
                <a:lnTo>
                  <a:pt x="44" y="242"/>
                </a:lnTo>
                <a:lnTo>
                  <a:pt x="46" y="247"/>
                </a:lnTo>
                <a:lnTo>
                  <a:pt x="48" y="252"/>
                </a:lnTo>
                <a:lnTo>
                  <a:pt x="53" y="255"/>
                </a:lnTo>
                <a:lnTo>
                  <a:pt x="56" y="259"/>
                </a:lnTo>
                <a:lnTo>
                  <a:pt x="64" y="266"/>
                </a:lnTo>
                <a:lnTo>
                  <a:pt x="76" y="272"/>
                </a:lnTo>
                <a:lnTo>
                  <a:pt x="89" y="279"/>
                </a:lnTo>
                <a:lnTo>
                  <a:pt x="103" y="285"/>
                </a:lnTo>
                <a:lnTo>
                  <a:pt x="122" y="293"/>
                </a:lnTo>
                <a:lnTo>
                  <a:pt x="137" y="301"/>
                </a:lnTo>
                <a:lnTo>
                  <a:pt x="144" y="306"/>
                </a:lnTo>
                <a:lnTo>
                  <a:pt x="151" y="310"/>
                </a:lnTo>
                <a:lnTo>
                  <a:pt x="157" y="315"/>
                </a:lnTo>
                <a:lnTo>
                  <a:pt x="163" y="321"/>
                </a:lnTo>
                <a:lnTo>
                  <a:pt x="167" y="326"/>
                </a:lnTo>
                <a:lnTo>
                  <a:pt x="171" y="333"/>
                </a:lnTo>
                <a:lnTo>
                  <a:pt x="175" y="339"/>
                </a:lnTo>
                <a:lnTo>
                  <a:pt x="178" y="346"/>
                </a:lnTo>
                <a:lnTo>
                  <a:pt x="180" y="353"/>
                </a:lnTo>
                <a:lnTo>
                  <a:pt x="182" y="361"/>
                </a:lnTo>
                <a:lnTo>
                  <a:pt x="183" y="368"/>
                </a:lnTo>
                <a:lnTo>
                  <a:pt x="183" y="377"/>
                </a:lnTo>
                <a:lnTo>
                  <a:pt x="183" y="387"/>
                </a:lnTo>
                <a:lnTo>
                  <a:pt x="181" y="396"/>
                </a:lnTo>
                <a:lnTo>
                  <a:pt x="179" y="405"/>
                </a:lnTo>
                <a:lnTo>
                  <a:pt x="176" y="414"/>
                </a:lnTo>
                <a:lnTo>
                  <a:pt x="172" y="421"/>
                </a:lnTo>
                <a:lnTo>
                  <a:pt x="167" y="429"/>
                </a:lnTo>
                <a:lnTo>
                  <a:pt x="162" y="435"/>
                </a:lnTo>
                <a:lnTo>
                  <a:pt x="155" y="442"/>
                </a:lnTo>
                <a:lnTo>
                  <a:pt x="148" y="447"/>
                </a:lnTo>
                <a:lnTo>
                  <a:pt x="140" y="451"/>
                </a:lnTo>
                <a:lnTo>
                  <a:pt x="131" y="456"/>
                </a:lnTo>
                <a:lnTo>
                  <a:pt x="122" y="460"/>
                </a:lnTo>
                <a:lnTo>
                  <a:pt x="112" y="462"/>
                </a:lnTo>
                <a:lnTo>
                  <a:pt x="102" y="464"/>
                </a:lnTo>
                <a:lnTo>
                  <a:pt x="90" y="465"/>
                </a:lnTo>
                <a:lnTo>
                  <a:pt x="80" y="467"/>
                </a:lnTo>
                <a:lnTo>
                  <a:pt x="68" y="465"/>
                </a:lnTo>
                <a:lnTo>
                  <a:pt x="57" y="464"/>
                </a:lnTo>
                <a:lnTo>
                  <a:pt x="46" y="462"/>
                </a:lnTo>
                <a:lnTo>
                  <a:pt x="36" y="460"/>
                </a:lnTo>
                <a:lnTo>
                  <a:pt x="27" y="457"/>
                </a:lnTo>
                <a:lnTo>
                  <a:pt x="17" y="454"/>
                </a:lnTo>
                <a:lnTo>
                  <a:pt x="8" y="449"/>
                </a:lnTo>
                <a:lnTo>
                  <a:pt x="0" y="444"/>
                </a:lnTo>
                <a:lnTo>
                  <a:pt x="12" y="418"/>
                </a:lnTo>
                <a:close/>
                <a:moveTo>
                  <a:pt x="302" y="300"/>
                </a:moveTo>
                <a:lnTo>
                  <a:pt x="302" y="319"/>
                </a:lnTo>
                <a:lnTo>
                  <a:pt x="304" y="335"/>
                </a:lnTo>
                <a:lnTo>
                  <a:pt x="307" y="351"/>
                </a:lnTo>
                <a:lnTo>
                  <a:pt x="312" y="364"/>
                </a:lnTo>
                <a:lnTo>
                  <a:pt x="316" y="377"/>
                </a:lnTo>
                <a:lnTo>
                  <a:pt x="323" y="388"/>
                </a:lnTo>
                <a:lnTo>
                  <a:pt x="329" y="399"/>
                </a:lnTo>
                <a:lnTo>
                  <a:pt x="337" y="407"/>
                </a:lnTo>
                <a:lnTo>
                  <a:pt x="345" y="415"/>
                </a:lnTo>
                <a:lnTo>
                  <a:pt x="355" y="421"/>
                </a:lnTo>
                <a:lnTo>
                  <a:pt x="365" y="427"/>
                </a:lnTo>
                <a:lnTo>
                  <a:pt x="374" y="431"/>
                </a:lnTo>
                <a:lnTo>
                  <a:pt x="385" y="434"/>
                </a:lnTo>
                <a:lnTo>
                  <a:pt x="397" y="437"/>
                </a:lnTo>
                <a:lnTo>
                  <a:pt x="409" y="438"/>
                </a:lnTo>
                <a:lnTo>
                  <a:pt x="421" y="438"/>
                </a:lnTo>
                <a:lnTo>
                  <a:pt x="436" y="438"/>
                </a:lnTo>
                <a:lnTo>
                  <a:pt x="450" y="437"/>
                </a:lnTo>
                <a:lnTo>
                  <a:pt x="463" y="435"/>
                </a:lnTo>
                <a:lnTo>
                  <a:pt x="474" y="433"/>
                </a:lnTo>
                <a:lnTo>
                  <a:pt x="492" y="428"/>
                </a:lnTo>
                <a:lnTo>
                  <a:pt x="506" y="421"/>
                </a:lnTo>
                <a:lnTo>
                  <a:pt x="514" y="446"/>
                </a:lnTo>
                <a:lnTo>
                  <a:pt x="502" y="453"/>
                </a:lnTo>
                <a:lnTo>
                  <a:pt x="481" y="459"/>
                </a:lnTo>
                <a:lnTo>
                  <a:pt x="468" y="461"/>
                </a:lnTo>
                <a:lnTo>
                  <a:pt x="453" y="464"/>
                </a:lnTo>
                <a:lnTo>
                  <a:pt x="436" y="465"/>
                </a:lnTo>
                <a:lnTo>
                  <a:pt x="417" y="467"/>
                </a:lnTo>
                <a:lnTo>
                  <a:pt x="400" y="465"/>
                </a:lnTo>
                <a:lnTo>
                  <a:pt x="384" y="463"/>
                </a:lnTo>
                <a:lnTo>
                  <a:pt x="370" y="460"/>
                </a:lnTo>
                <a:lnTo>
                  <a:pt x="356" y="455"/>
                </a:lnTo>
                <a:lnTo>
                  <a:pt x="343" y="448"/>
                </a:lnTo>
                <a:lnTo>
                  <a:pt x="331" y="441"/>
                </a:lnTo>
                <a:lnTo>
                  <a:pt x="320" y="432"/>
                </a:lnTo>
                <a:lnTo>
                  <a:pt x="311" y="422"/>
                </a:lnTo>
                <a:lnTo>
                  <a:pt x="302" y="411"/>
                </a:lnTo>
                <a:lnTo>
                  <a:pt x="293" y="400"/>
                </a:lnTo>
                <a:lnTo>
                  <a:pt x="287" y="387"/>
                </a:lnTo>
                <a:lnTo>
                  <a:pt x="282" y="373"/>
                </a:lnTo>
                <a:lnTo>
                  <a:pt x="277" y="359"/>
                </a:lnTo>
                <a:lnTo>
                  <a:pt x="274" y="342"/>
                </a:lnTo>
                <a:lnTo>
                  <a:pt x="272" y="326"/>
                </a:lnTo>
                <a:lnTo>
                  <a:pt x="272" y="310"/>
                </a:lnTo>
                <a:lnTo>
                  <a:pt x="272" y="291"/>
                </a:lnTo>
                <a:lnTo>
                  <a:pt x="274" y="273"/>
                </a:lnTo>
                <a:lnTo>
                  <a:pt x="277" y="256"/>
                </a:lnTo>
                <a:lnTo>
                  <a:pt x="282" y="240"/>
                </a:lnTo>
                <a:lnTo>
                  <a:pt x="288" y="225"/>
                </a:lnTo>
                <a:lnTo>
                  <a:pt x="294" y="212"/>
                </a:lnTo>
                <a:lnTo>
                  <a:pt x="302" y="199"/>
                </a:lnTo>
                <a:lnTo>
                  <a:pt x="312" y="187"/>
                </a:lnTo>
                <a:lnTo>
                  <a:pt x="321" y="177"/>
                </a:lnTo>
                <a:lnTo>
                  <a:pt x="331" y="167"/>
                </a:lnTo>
                <a:lnTo>
                  <a:pt x="343" y="160"/>
                </a:lnTo>
                <a:lnTo>
                  <a:pt x="356" y="153"/>
                </a:lnTo>
                <a:lnTo>
                  <a:pt x="369" y="148"/>
                </a:lnTo>
                <a:lnTo>
                  <a:pt x="382" y="145"/>
                </a:lnTo>
                <a:lnTo>
                  <a:pt x="396" y="143"/>
                </a:lnTo>
                <a:lnTo>
                  <a:pt x="411" y="141"/>
                </a:lnTo>
                <a:lnTo>
                  <a:pt x="421" y="141"/>
                </a:lnTo>
                <a:lnTo>
                  <a:pt x="429" y="143"/>
                </a:lnTo>
                <a:lnTo>
                  <a:pt x="438" y="144"/>
                </a:lnTo>
                <a:lnTo>
                  <a:pt x="446" y="146"/>
                </a:lnTo>
                <a:lnTo>
                  <a:pt x="460" y="151"/>
                </a:lnTo>
                <a:lnTo>
                  <a:pt x="473" y="158"/>
                </a:lnTo>
                <a:lnTo>
                  <a:pt x="485" y="165"/>
                </a:lnTo>
                <a:lnTo>
                  <a:pt x="494" y="174"/>
                </a:lnTo>
                <a:lnTo>
                  <a:pt x="503" y="185"/>
                </a:lnTo>
                <a:lnTo>
                  <a:pt x="509" y="195"/>
                </a:lnTo>
                <a:lnTo>
                  <a:pt x="516" y="206"/>
                </a:lnTo>
                <a:lnTo>
                  <a:pt x="520" y="218"/>
                </a:lnTo>
                <a:lnTo>
                  <a:pt x="525" y="230"/>
                </a:lnTo>
                <a:lnTo>
                  <a:pt x="528" y="241"/>
                </a:lnTo>
                <a:lnTo>
                  <a:pt x="530" y="253"/>
                </a:lnTo>
                <a:lnTo>
                  <a:pt x="531" y="264"/>
                </a:lnTo>
                <a:lnTo>
                  <a:pt x="532" y="273"/>
                </a:lnTo>
                <a:lnTo>
                  <a:pt x="532" y="282"/>
                </a:lnTo>
                <a:lnTo>
                  <a:pt x="532" y="293"/>
                </a:lnTo>
                <a:lnTo>
                  <a:pt x="531" y="300"/>
                </a:lnTo>
                <a:lnTo>
                  <a:pt x="302" y="300"/>
                </a:lnTo>
                <a:close/>
                <a:moveTo>
                  <a:pt x="500" y="276"/>
                </a:moveTo>
                <a:lnTo>
                  <a:pt x="499" y="259"/>
                </a:lnTo>
                <a:lnTo>
                  <a:pt x="496" y="241"/>
                </a:lnTo>
                <a:lnTo>
                  <a:pt x="493" y="231"/>
                </a:lnTo>
                <a:lnTo>
                  <a:pt x="491" y="222"/>
                </a:lnTo>
                <a:lnTo>
                  <a:pt x="487" y="214"/>
                </a:lnTo>
                <a:lnTo>
                  <a:pt x="482" y="205"/>
                </a:lnTo>
                <a:lnTo>
                  <a:pt x="476" y="198"/>
                </a:lnTo>
                <a:lnTo>
                  <a:pt x="469" y="190"/>
                </a:lnTo>
                <a:lnTo>
                  <a:pt x="462" y="184"/>
                </a:lnTo>
                <a:lnTo>
                  <a:pt x="453" y="178"/>
                </a:lnTo>
                <a:lnTo>
                  <a:pt x="444" y="173"/>
                </a:lnTo>
                <a:lnTo>
                  <a:pt x="433" y="170"/>
                </a:lnTo>
                <a:lnTo>
                  <a:pt x="421" y="167"/>
                </a:lnTo>
                <a:lnTo>
                  <a:pt x="407" y="166"/>
                </a:lnTo>
                <a:lnTo>
                  <a:pt x="395" y="167"/>
                </a:lnTo>
                <a:lnTo>
                  <a:pt x="383" y="170"/>
                </a:lnTo>
                <a:lnTo>
                  <a:pt x="373" y="173"/>
                </a:lnTo>
                <a:lnTo>
                  <a:pt x="364" y="177"/>
                </a:lnTo>
                <a:lnTo>
                  <a:pt x="354" y="183"/>
                </a:lnTo>
                <a:lnTo>
                  <a:pt x="346" y="189"/>
                </a:lnTo>
                <a:lnTo>
                  <a:pt x="339" y="195"/>
                </a:lnTo>
                <a:lnTo>
                  <a:pt x="332" y="203"/>
                </a:lnTo>
                <a:lnTo>
                  <a:pt x="326" y="212"/>
                </a:lnTo>
                <a:lnTo>
                  <a:pt x="321" y="220"/>
                </a:lnTo>
                <a:lnTo>
                  <a:pt x="316" y="230"/>
                </a:lnTo>
                <a:lnTo>
                  <a:pt x="313" y="239"/>
                </a:lnTo>
                <a:lnTo>
                  <a:pt x="310" y="248"/>
                </a:lnTo>
                <a:lnTo>
                  <a:pt x="307" y="258"/>
                </a:lnTo>
                <a:lnTo>
                  <a:pt x="305" y="267"/>
                </a:lnTo>
                <a:lnTo>
                  <a:pt x="304" y="276"/>
                </a:lnTo>
                <a:lnTo>
                  <a:pt x="500" y="276"/>
                </a:lnTo>
                <a:close/>
                <a:moveTo>
                  <a:pt x="643" y="242"/>
                </a:moveTo>
                <a:lnTo>
                  <a:pt x="643" y="218"/>
                </a:lnTo>
                <a:lnTo>
                  <a:pt x="642" y="194"/>
                </a:lnTo>
                <a:lnTo>
                  <a:pt x="641" y="172"/>
                </a:lnTo>
                <a:lnTo>
                  <a:pt x="641" y="149"/>
                </a:lnTo>
                <a:lnTo>
                  <a:pt x="669" y="149"/>
                </a:lnTo>
                <a:lnTo>
                  <a:pt x="670" y="212"/>
                </a:lnTo>
                <a:lnTo>
                  <a:pt x="671" y="212"/>
                </a:lnTo>
                <a:lnTo>
                  <a:pt x="678" y="198"/>
                </a:lnTo>
                <a:lnTo>
                  <a:pt x="685" y="185"/>
                </a:lnTo>
                <a:lnTo>
                  <a:pt x="694" y="173"/>
                </a:lnTo>
                <a:lnTo>
                  <a:pt x="705" y="162"/>
                </a:lnTo>
                <a:lnTo>
                  <a:pt x="711" y="158"/>
                </a:lnTo>
                <a:lnTo>
                  <a:pt x="717" y="153"/>
                </a:lnTo>
                <a:lnTo>
                  <a:pt x="723" y="150"/>
                </a:lnTo>
                <a:lnTo>
                  <a:pt x="731" y="147"/>
                </a:lnTo>
                <a:lnTo>
                  <a:pt x="737" y="145"/>
                </a:lnTo>
                <a:lnTo>
                  <a:pt x="745" y="143"/>
                </a:lnTo>
                <a:lnTo>
                  <a:pt x="752" y="141"/>
                </a:lnTo>
                <a:lnTo>
                  <a:pt x="760" y="141"/>
                </a:lnTo>
                <a:lnTo>
                  <a:pt x="766" y="143"/>
                </a:lnTo>
                <a:lnTo>
                  <a:pt x="773" y="144"/>
                </a:lnTo>
                <a:lnTo>
                  <a:pt x="773" y="173"/>
                </a:lnTo>
                <a:lnTo>
                  <a:pt x="765" y="172"/>
                </a:lnTo>
                <a:lnTo>
                  <a:pt x="758" y="172"/>
                </a:lnTo>
                <a:lnTo>
                  <a:pt x="750" y="172"/>
                </a:lnTo>
                <a:lnTo>
                  <a:pt x="743" y="173"/>
                </a:lnTo>
                <a:lnTo>
                  <a:pt x="735" y="175"/>
                </a:lnTo>
                <a:lnTo>
                  <a:pt x="729" y="178"/>
                </a:lnTo>
                <a:lnTo>
                  <a:pt x="722" y="181"/>
                </a:lnTo>
                <a:lnTo>
                  <a:pt x="716" y="186"/>
                </a:lnTo>
                <a:lnTo>
                  <a:pt x="709" y="191"/>
                </a:lnTo>
                <a:lnTo>
                  <a:pt x="704" y="197"/>
                </a:lnTo>
                <a:lnTo>
                  <a:pt x="699" y="202"/>
                </a:lnTo>
                <a:lnTo>
                  <a:pt x="694" y="208"/>
                </a:lnTo>
                <a:lnTo>
                  <a:pt x="691" y="216"/>
                </a:lnTo>
                <a:lnTo>
                  <a:pt x="687" y="224"/>
                </a:lnTo>
                <a:lnTo>
                  <a:pt x="683" y="231"/>
                </a:lnTo>
                <a:lnTo>
                  <a:pt x="680" y="240"/>
                </a:lnTo>
                <a:lnTo>
                  <a:pt x="678" y="248"/>
                </a:lnTo>
                <a:lnTo>
                  <a:pt x="677" y="258"/>
                </a:lnTo>
                <a:lnTo>
                  <a:pt x="675" y="272"/>
                </a:lnTo>
                <a:lnTo>
                  <a:pt x="674" y="287"/>
                </a:lnTo>
                <a:lnTo>
                  <a:pt x="674" y="459"/>
                </a:lnTo>
                <a:lnTo>
                  <a:pt x="643" y="459"/>
                </a:lnTo>
                <a:lnTo>
                  <a:pt x="643" y="242"/>
                </a:lnTo>
                <a:close/>
                <a:moveTo>
                  <a:pt x="1073" y="445"/>
                </a:moveTo>
                <a:lnTo>
                  <a:pt x="1060" y="451"/>
                </a:lnTo>
                <a:lnTo>
                  <a:pt x="1040" y="459"/>
                </a:lnTo>
                <a:lnTo>
                  <a:pt x="1028" y="461"/>
                </a:lnTo>
                <a:lnTo>
                  <a:pt x="1014" y="464"/>
                </a:lnTo>
                <a:lnTo>
                  <a:pt x="999" y="465"/>
                </a:lnTo>
                <a:lnTo>
                  <a:pt x="982" y="467"/>
                </a:lnTo>
                <a:lnTo>
                  <a:pt x="966" y="465"/>
                </a:lnTo>
                <a:lnTo>
                  <a:pt x="950" y="463"/>
                </a:lnTo>
                <a:lnTo>
                  <a:pt x="936" y="460"/>
                </a:lnTo>
                <a:lnTo>
                  <a:pt x="921" y="455"/>
                </a:lnTo>
                <a:lnTo>
                  <a:pt x="908" y="448"/>
                </a:lnTo>
                <a:lnTo>
                  <a:pt x="896" y="441"/>
                </a:lnTo>
                <a:lnTo>
                  <a:pt x="884" y="432"/>
                </a:lnTo>
                <a:lnTo>
                  <a:pt x="874" y="422"/>
                </a:lnTo>
                <a:lnTo>
                  <a:pt x="865" y="410"/>
                </a:lnTo>
                <a:lnTo>
                  <a:pt x="857" y="399"/>
                </a:lnTo>
                <a:lnTo>
                  <a:pt x="850" y="386"/>
                </a:lnTo>
                <a:lnTo>
                  <a:pt x="844" y="372"/>
                </a:lnTo>
                <a:lnTo>
                  <a:pt x="840" y="356"/>
                </a:lnTo>
                <a:lnTo>
                  <a:pt x="837" y="341"/>
                </a:lnTo>
                <a:lnTo>
                  <a:pt x="834" y="324"/>
                </a:lnTo>
                <a:lnTo>
                  <a:pt x="833" y="308"/>
                </a:lnTo>
                <a:lnTo>
                  <a:pt x="834" y="289"/>
                </a:lnTo>
                <a:lnTo>
                  <a:pt x="837" y="272"/>
                </a:lnTo>
                <a:lnTo>
                  <a:pt x="840" y="256"/>
                </a:lnTo>
                <a:lnTo>
                  <a:pt x="845" y="240"/>
                </a:lnTo>
                <a:lnTo>
                  <a:pt x="852" y="226"/>
                </a:lnTo>
                <a:lnTo>
                  <a:pt x="859" y="212"/>
                </a:lnTo>
                <a:lnTo>
                  <a:pt x="869" y="199"/>
                </a:lnTo>
                <a:lnTo>
                  <a:pt x="879" y="188"/>
                </a:lnTo>
                <a:lnTo>
                  <a:pt x="890" y="177"/>
                </a:lnTo>
                <a:lnTo>
                  <a:pt x="903" y="168"/>
                </a:lnTo>
                <a:lnTo>
                  <a:pt x="915" y="160"/>
                </a:lnTo>
                <a:lnTo>
                  <a:pt x="930" y="153"/>
                </a:lnTo>
                <a:lnTo>
                  <a:pt x="945" y="149"/>
                </a:lnTo>
                <a:lnTo>
                  <a:pt x="960" y="145"/>
                </a:lnTo>
                <a:lnTo>
                  <a:pt x="977" y="143"/>
                </a:lnTo>
                <a:lnTo>
                  <a:pt x="993" y="141"/>
                </a:lnTo>
                <a:lnTo>
                  <a:pt x="1007" y="143"/>
                </a:lnTo>
                <a:lnTo>
                  <a:pt x="1020" y="144"/>
                </a:lnTo>
                <a:lnTo>
                  <a:pt x="1033" y="146"/>
                </a:lnTo>
                <a:lnTo>
                  <a:pt x="1044" y="148"/>
                </a:lnTo>
                <a:lnTo>
                  <a:pt x="1054" y="151"/>
                </a:lnTo>
                <a:lnTo>
                  <a:pt x="1062" y="154"/>
                </a:lnTo>
                <a:lnTo>
                  <a:pt x="1070" y="158"/>
                </a:lnTo>
                <a:lnTo>
                  <a:pt x="1075" y="161"/>
                </a:lnTo>
                <a:lnTo>
                  <a:pt x="1065" y="186"/>
                </a:lnTo>
                <a:lnTo>
                  <a:pt x="1050" y="180"/>
                </a:lnTo>
                <a:lnTo>
                  <a:pt x="1034" y="174"/>
                </a:lnTo>
                <a:lnTo>
                  <a:pt x="1025" y="172"/>
                </a:lnTo>
                <a:lnTo>
                  <a:pt x="1014" y="170"/>
                </a:lnTo>
                <a:lnTo>
                  <a:pt x="1003" y="168"/>
                </a:lnTo>
                <a:lnTo>
                  <a:pt x="990" y="168"/>
                </a:lnTo>
                <a:lnTo>
                  <a:pt x="975" y="168"/>
                </a:lnTo>
                <a:lnTo>
                  <a:pt x="961" y="171"/>
                </a:lnTo>
                <a:lnTo>
                  <a:pt x="948" y="175"/>
                </a:lnTo>
                <a:lnTo>
                  <a:pt x="936" y="179"/>
                </a:lnTo>
                <a:lnTo>
                  <a:pt x="924" y="186"/>
                </a:lnTo>
                <a:lnTo>
                  <a:pt x="914" y="192"/>
                </a:lnTo>
                <a:lnTo>
                  <a:pt x="905" y="201"/>
                </a:lnTo>
                <a:lnTo>
                  <a:pt x="896" y="210"/>
                </a:lnTo>
                <a:lnTo>
                  <a:pt x="888" y="219"/>
                </a:lnTo>
                <a:lnTo>
                  <a:pt x="882" y="230"/>
                </a:lnTo>
                <a:lnTo>
                  <a:pt x="877" y="241"/>
                </a:lnTo>
                <a:lnTo>
                  <a:pt x="872" y="253"/>
                </a:lnTo>
                <a:lnTo>
                  <a:pt x="869" y="266"/>
                </a:lnTo>
                <a:lnTo>
                  <a:pt x="867" y="279"/>
                </a:lnTo>
                <a:lnTo>
                  <a:pt x="865" y="292"/>
                </a:lnTo>
                <a:lnTo>
                  <a:pt x="865" y="306"/>
                </a:lnTo>
                <a:lnTo>
                  <a:pt x="865" y="320"/>
                </a:lnTo>
                <a:lnTo>
                  <a:pt x="867" y="335"/>
                </a:lnTo>
                <a:lnTo>
                  <a:pt x="870" y="348"/>
                </a:lnTo>
                <a:lnTo>
                  <a:pt x="873" y="361"/>
                </a:lnTo>
                <a:lnTo>
                  <a:pt x="879" y="373"/>
                </a:lnTo>
                <a:lnTo>
                  <a:pt x="884" y="383"/>
                </a:lnTo>
                <a:lnTo>
                  <a:pt x="892" y="393"/>
                </a:lnTo>
                <a:lnTo>
                  <a:pt x="899" y="403"/>
                </a:lnTo>
                <a:lnTo>
                  <a:pt x="908" y="410"/>
                </a:lnTo>
                <a:lnTo>
                  <a:pt x="917" y="418"/>
                </a:lnTo>
                <a:lnTo>
                  <a:pt x="927" y="424"/>
                </a:lnTo>
                <a:lnTo>
                  <a:pt x="938" y="429"/>
                </a:lnTo>
                <a:lnTo>
                  <a:pt x="949" y="433"/>
                </a:lnTo>
                <a:lnTo>
                  <a:pt x="961" y="436"/>
                </a:lnTo>
                <a:lnTo>
                  <a:pt x="974" y="438"/>
                </a:lnTo>
                <a:lnTo>
                  <a:pt x="987" y="438"/>
                </a:lnTo>
                <a:lnTo>
                  <a:pt x="1001" y="438"/>
                </a:lnTo>
                <a:lnTo>
                  <a:pt x="1013" y="437"/>
                </a:lnTo>
                <a:lnTo>
                  <a:pt x="1023" y="435"/>
                </a:lnTo>
                <a:lnTo>
                  <a:pt x="1033" y="433"/>
                </a:lnTo>
                <a:lnTo>
                  <a:pt x="1050" y="428"/>
                </a:lnTo>
                <a:lnTo>
                  <a:pt x="1065" y="421"/>
                </a:lnTo>
                <a:lnTo>
                  <a:pt x="1073" y="445"/>
                </a:lnTo>
                <a:close/>
                <a:moveTo>
                  <a:pt x="1184" y="300"/>
                </a:moveTo>
                <a:lnTo>
                  <a:pt x="1185" y="319"/>
                </a:lnTo>
                <a:lnTo>
                  <a:pt x="1187" y="335"/>
                </a:lnTo>
                <a:lnTo>
                  <a:pt x="1190" y="351"/>
                </a:lnTo>
                <a:lnTo>
                  <a:pt x="1194" y="364"/>
                </a:lnTo>
                <a:lnTo>
                  <a:pt x="1198" y="377"/>
                </a:lnTo>
                <a:lnTo>
                  <a:pt x="1205" y="388"/>
                </a:lnTo>
                <a:lnTo>
                  <a:pt x="1211" y="399"/>
                </a:lnTo>
                <a:lnTo>
                  <a:pt x="1220" y="407"/>
                </a:lnTo>
                <a:lnTo>
                  <a:pt x="1228" y="415"/>
                </a:lnTo>
                <a:lnTo>
                  <a:pt x="1237" y="421"/>
                </a:lnTo>
                <a:lnTo>
                  <a:pt x="1247" y="427"/>
                </a:lnTo>
                <a:lnTo>
                  <a:pt x="1257" y="431"/>
                </a:lnTo>
                <a:lnTo>
                  <a:pt x="1268" y="434"/>
                </a:lnTo>
                <a:lnTo>
                  <a:pt x="1279" y="437"/>
                </a:lnTo>
                <a:lnTo>
                  <a:pt x="1290" y="438"/>
                </a:lnTo>
                <a:lnTo>
                  <a:pt x="1302" y="438"/>
                </a:lnTo>
                <a:lnTo>
                  <a:pt x="1318" y="438"/>
                </a:lnTo>
                <a:lnTo>
                  <a:pt x="1332" y="437"/>
                </a:lnTo>
                <a:lnTo>
                  <a:pt x="1345" y="435"/>
                </a:lnTo>
                <a:lnTo>
                  <a:pt x="1356" y="433"/>
                </a:lnTo>
                <a:lnTo>
                  <a:pt x="1374" y="428"/>
                </a:lnTo>
                <a:lnTo>
                  <a:pt x="1389" y="421"/>
                </a:lnTo>
                <a:lnTo>
                  <a:pt x="1396" y="446"/>
                </a:lnTo>
                <a:lnTo>
                  <a:pt x="1384" y="453"/>
                </a:lnTo>
                <a:lnTo>
                  <a:pt x="1364" y="459"/>
                </a:lnTo>
                <a:lnTo>
                  <a:pt x="1351" y="461"/>
                </a:lnTo>
                <a:lnTo>
                  <a:pt x="1336" y="464"/>
                </a:lnTo>
                <a:lnTo>
                  <a:pt x="1318" y="465"/>
                </a:lnTo>
                <a:lnTo>
                  <a:pt x="1299" y="467"/>
                </a:lnTo>
                <a:lnTo>
                  <a:pt x="1283" y="465"/>
                </a:lnTo>
                <a:lnTo>
                  <a:pt x="1268" y="463"/>
                </a:lnTo>
                <a:lnTo>
                  <a:pt x="1252" y="460"/>
                </a:lnTo>
                <a:lnTo>
                  <a:pt x="1238" y="455"/>
                </a:lnTo>
                <a:lnTo>
                  <a:pt x="1225" y="448"/>
                </a:lnTo>
                <a:lnTo>
                  <a:pt x="1214" y="441"/>
                </a:lnTo>
                <a:lnTo>
                  <a:pt x="1203" y="432"/>
                </a:lnTo>
                <a:lnTo>
                  <a:pt x="1193" y="422"/>
                </a:lnTo>
                <a:lnTo>
                  <a:pt x="1184" y="411"/>
                </a:lnTo>
                <a:lnTo>
                  <a:pt x="1177" y="400"/>
                </a:lnTo>
                <a:lnTo>
                  <a:pt x="1169" y="387"/>
                </a:lnTo>
                <a:lnTo>
                  <a:pt x="1164" y="373"/>
                </a:lnTo>
                <a:lnTo>
                  <a:pt x="1160" y="359"/>
                </a:lnTo>
                <a:lnTo>
                  <a:pt x="1156" y="342"/>
                </a:lnTo>
                <a:lnTo>
                  <a:pt x="1155" y="326"/>
                </a:lnTo>
                <a:lnTo>
                  <a:pt x="1154" y="310"/>
                </a:lnTo>
                <a:lnTo>
                  <a:pt x="1155" y="291"/>
                </a:lnTo>
                <a:lnTo>
                  <a:pt x="1156" y="273"/>
                </a:lnTo>
                <a:lnTo>
                  <a:pt x="1161" y="256"/>
                </a:lnTo>
                <a:lnTo>
                  <a:pt x="1165" y="240"/>
                </a:lnTo>
                <a:lnTo>
                  <a:pt x="1170" y="225"/>
                </a:lnTo>
                <a:lnTo>
                  <a:pt x="1177" y="212"/>
                </a:lnTo>
                <a:lnTo>
                  <a:pt x="1185" y="199"/>
                </a:lnTo>
                <a:lnTo>
                  <a:pt x="1194" y="187"/>
                </a:lnTo>
                <a:lnTo>
                  <a:pt x="1204" y="177"/>
                </a:lnTo>
                <a:lnTo>
                  <a:pt x="1215" y="167"/>
                </a:lnTo>
                <a:lnTo>
                  <a:pt x="1225" y="160"/>
                </a:lnTo>
                <a:lnTo>
                  <a:pt x="1238" y="153"/>
                </a:lnTo>
                <a:lnTo>
                  <a:pt x="1251" y="148"/>
                </a:lnTo>
                <a:lnTo>
                  <a:pt x="1264" y="145"/>
                </a:lnTo>
                <a:lnTo>
                  <a:pt x="1279" y="143"/>
                </a:lnTo>
                <a:lnTo>
                  <a:pt x="1293" y="141"/>
                </a:lnTo>
                <a:lnTo>
                  <a:pt x="1303" y="141"/>
                </a:lnTo>
                <a:lnTo>
                  <a:pt x="1312" y="143"/>
                </a:lnTo>
                <a:lnTo>
                  <a:pt x="1320" y="144"/>
                </a:lnTo>
                <a:lnTo>
                  <a:pt x="1328" y="146"/>
                </a:lnTo>
                <a:lnTo>
                  <a:pt x="1342" y="151"/>
                </a:lnTo>
                <a:lnTo>
                  <a:pt x="1355" y="158"/>
                </a:lnTo>
                <a:lnTo>
                  <a:pt x="1367" y="165"/>
                </a:lnTo>
                <a:lnTo>
                  <a:pt x="1377" y="174"/>
                </a:lnTo>
                <a:lnTo>
                  <a:pt x="1385" y="185"/>
                </a:lnTo>
                <a:lnTo>
                  <a:pt x="1392" y="195"/>
                </a:lnTo>
                <a:lnTo>
                  <a:pt x="1398" y="206"/>
                </a:lnTo>
                <a:lnTo>
                  <a:pt x="1403" y="218"/>
                </a:lnTo>
                <a:lnTo>
                  <a:pt x="1407" y="230"/>
                </a:lnTo>
                <a:lnTo>
                  <a:pt x="1410" y="241"/>
                </a:lnTo>
                <a:lnTo>
                  <a:pt x="1412" y="253"/>
                </a:lnTo>
                <a:lnTo>
                  <a:pt x="1413" y="264"/>
                </a:lnTo>
                <a:lnTo>
                  <a:pt x="1414" y="273"/>
                </a:lnTo>
                <a:lnTo>
                  <a:pt x="1414" y="282"/>
                </a:lnTo>
                <a:lnTo>
                  <a:pt x="1414" y="293"/>
                </a:lnTo>
                <a:lnTo>
                  <a:pt x="1413" y="300"/>
                </a:lnTo>
                <a:lnTo>
                  <a:pt x="1184" y="300"/>
                </a:lnTo>
                <a:close/>
                <a:moveTo>
                  <a:pt x="1382" y="276"/>
                </a:moveTo>
                <a:lnTo>
                  <a:pt x="1381" y="259"/>
                </a:lnTo>
                <a:lnTo>
                  <a:pt x="1379" y="241"/>
                </a:lnTo>
                <a:lnTo>
                  <a:pt x="1377" y="231"/>
                </a:lnTo>
                <a:lnTo>
                  <a:pt x="1373" y="222"/>
                </a:lnTo>
                <a:lnTo>
                  <a:pt x="1369" y="214"/>
                </a:lnTo>
                <a:lnTo>
                  <a:pt x="1365" y="205"/>
                </a:lnTo>
                <a:lnTo>
                  <a:pt x="1358" y="198"/>
                </a:lnTo>
                <a:lnTo>
                  <a:pt x="1352" y="190"/>
                </a:lnTo>
                <a:lnTo>
                  <a:pt x="1344" y="184"/>
                </a:lnTo>
                <a:lnTo>
                  <a:pt x="1336" y="178"/>
                </a:lnTo>
                <a:lnTo>
                  <a:pt x="1326" y="173"/>
                </a:lnTo>
                <a:lnTo>
                  <a:pt x="1315" y="170"/>
                </a:lnTo>
                <a:lnTo>
                  <a:pt x="1303" y="167"/>
                </a:lnTo>
                <a:lnTo>
                  <a:pt x="1290" y="166"/>
                </a:lnTo>
                <a:lnTo>
                  <a:pt x="1277" y="167"/>
                </a:lnTo>
                <a:lnTo>
                  <a:pt x="1265" y="170"/>
                </a:lnTo>
                <a:lnTo>
                  <a:pt x="1255" y="173"/>
                </a:lnTo>
                <a:lnTo>
                  <a:pt x="1245" y="177"/>
                </a:lnTo>
                <a:lnTo>
                  <a:pt x="1236" y="183"/>
                </a:lnTo>
                <a:lnTo>
                  <a:pt x="1229" y="189"/>
                </a:lnTo>
                <a:lnTo>
                  <a:pt x="1221" y="195"/>
                </a:lnTo>
                <a:lnTo>
                  <a:pt x="1215" y="203"/>
                </a:lnTo>
                <a:lnTo>
                  <a:pt x="1208" y="212"/>
                </a:lnTo>
                <a:lnTo>
                  <a:pt x="1203" y="220"/>
                </a:lnTo>
                <a:lnTo>
                  <a:pt x="1198" y="230"/>
                </a:lnTo>
                <a:lnTo>
                  <a:pt x="1195" y="239"/>
                </a:lnTo>
                <a:lnTo>
                  <a:pt x="1192" y="248"/>
                </a:lnTo>
                <a:lnTo>
                  <a:pt x="1190" y="258"/>
                </a:lnTo>
                <a:lnTo>
                  <a:pt x="1188" y="267"/>
                </a:lnTo>
                <a:lnTo>
                  <a:pt x="1187" y="276"/>
                </a:lnTo>
                <a:lnTo>
                  <a:pt x="1382" y="276"/>
                </a:lnTo>
                <a:close/>
                <a:moveTo>
                  <a:pt x="1701" y="28"/>
                </a:moveTo>
                <a:lnTo>
                  <a:pt x="1720" y="25"/>
                </a:lnTo>
                <a:lnTo>
                  <a:pt x="1743" y="23"/>
                </a:lnTo>
                <a:lnTo>
                  <a:pt x="1767" y="21"/>
                </a:lnTo>
                <a:lnTo>
                  <a:pt x="1794" y="21"/>
                </a:lnTo>
                <a:lnTo>
                  <a:pt x="1812" y="21"/>
                </a:lnTo>
                <a:lnTo>
                  <a:pt x="1830" y="23"/>
                </a:lnTo>
                <a:lnTo>
                  <a:pt x="1846" y="26"/>
                </a:lnTo>
                <a:lnTo>
                  <a:pt x="1862" y="30"/>
                </a:lnTo>
                <a:lnTo>
                  <a:pt x="1876" y="35"/>
                </a:lnTo>
                <a:lnTo>
                  <a:pt x="1887" y="41"/>
                </a:lnTo>
                <a:lnTo>
                  <a:pt x="1898" y="49"/>
                </a:lnTo>
                <a:lnTo>
                  <a:pt x="1908" y="57"/>
                </a:lnTo>
                <a:lnTo>
                  <a:pt x="1916" y="65"/>
                </a:lnTo>
                <a:lnTo>
                  <a:pt x="1922" y="73"/>
                </a:lnTo>
                <a:lnTo>
                  <a:pt x="1929" y="83"/>
                </a:lnTo>
                <a:lnTo>
                  <a:pt x="1933" y="93"/>
                </a:lnTo>
                <a:lnTo>
                  <a:pt x="1937" y="105"/>
                </a:lnTo>
                <a:lnTo>
                  <a:pt x="1939" y="117"/>
                </a:lnTo>
                <a:lnTo>
                  <a:pt x="1941" y="130"/>
                </a:lnTo>
                <a:lnTo>
                  <a:pt x="1941" y="143"/>
                </a:lnTo>
                <a:lnTo>
                  <a:pt x="1941" y="157"/>
                </a:lnTo>
                <a:lnTo>
                  <a:pt x="1939" y="168"/>
                </a:lnTo>
                <a:lnTo>
                  <a:pt x="1937" y="180"/>
                </a:lnTo>
                <a:lnTo>
                  <a:pt x="1934" y="192"/>
                </a:lnTo>
                <a:lnTo>
                  <a:pt x="1930" y="202"/>
                </a:lnTo>
                <a:lnTo>
                  <a:pt x="1924" y="212"/>
                </a:lnTo>
                <a:lnTo>
                  <a:pt x="1919" y="220"/>
                </a:lnTo>
                <a:lnTo>
                  <a:pt x="1911" y="229"/>
                </a:lnTo>
                <a:lnTo>
                  <a:pt x="1906" y="234"/>
                </a:lnTo>
                <a:lnTo>
                  <a:pt x="1900" y="241"/>
                </a:lnTo>
                <a:lnTo>
                  <a:pt x="1894" y="245"/>
                </a:lnTo>
                <a:lnTo>
                  <a:pt x="1887" y="251"/>
                </a:lnTo>
                <a:lnTo>
                  <a:pt x="1872" y="259"/>
                </a:lnTo>
                <a:lnTo>
                  <a:pt x="1857" y="266"/>
                </a:lnTo>
                <a:lnTo>
                  <a:pt x="1840" y="271"/>
                </a:lnTo>
                <a:lnTo>
                  <a:pt x="1823" y="275"/>
                </a:lnTo>
                <a:lnTo>
                  <a:pt x="1803" y="278"/>
                </a:lnTo>
                <a:lnTo>
                  <a:pt x="1784" y="278"/>
                </a:lnTo>
                <a:lnTo>
                  <a:pt x="1770" y="278"/>
                </a:lnTo>
                <a:lnTo>
                  <a:pt x="1756" y="278"/>
                </a:lnTo>
                <a:lnTo>
                  <a:pt x="1743" y="275"/>
                </a:lnTo>
                <a:lnTo>
                  <a:pt x="1731" y="273"/>
                </a:lnTo>
                <a:lnTo>
                  <a:pt x="1731" y="459"/>
                </a:lnTo>
                <a:lnTo>
                  <a:pt x="1701" y="459"/>
                </a:lnTo>
                <a:lnTo>
                  <a:pt x="1701" y="28"/>
                </a:lnTo>
                <a:close/>
                <a:moveTo>
                  <a:pt x="1731" y="246"/>
                </a:moveTo>
                <a:lnTo>
                  <a:pt x="1743" y="248"/>
                </a:lnTo>
                <a:lnTo>
                  <a:pt x="1756" y="251"/>
                </a:lnTo>
                <a:lnTo>
                  <a:pt x="1771" y="252"/>
                </a:lnTo>
                <a:lnTo>
                  <a:pt x="1786" y="253"/>
                </a:lnTo>
                <a:lnTo>
                  <a:pt x="1800" y="252"/>
                </a:lnTo>
                <a:lnTo>
                  <a:pt x="1814" y="251"/>
                </a:lnTo>
                <a:lnTo>
                  <a:pt x="1826" y="248"/>
                </a:lnTo>
                <a:lnTo>
                  <a:pt x="1838" y="245"/>
                </a:lnTo>
                <a:lnTo>
                  <a:pt x="1850" y="241"/>
                </a:lnTo>
                <a:lnTo>
                  <a:pt x="1859" y="237"/>
                </a:lnTo>
                <a:lnTo>
                  <a:pt x="1869" y="231"/>
                </a:lnTo>
                <a:lnTo>
                  <a:pt x="1878" y="225"/>
                </a:lnTo>
                <a:lnTo>
                  <a:pt x="1885" y="217"/>
                </a:lnTo>
                <a:lnTo>
                  <a:pt x="1892" y="210"/>
                </a:lnTo>
                <a:lnTo>
                  <a:pt x="1897" y="201"/>
                </a:lnTo>
                <a:lnTo>
                  <a:pt x="1903" y="191"/>
                </a:lnTo>
                <a:lnTo>
                  <a:pt x="1906" y="180"/>
                </a:lnTo>
                <a:lnTo>
                  <a:pt x="1909" y="170"/>
                </a:lnTo>
                <a:lnTo>
                  <a:pt x="1910" y="158"/>
                </a:lnTo>
                <a:lnTo>
                  <a:pt x="1911" y="145"/>
                </a:lnTo>
                <a:lnTo>
                  <a:pt x="1910" y="133"/>
                </a:lnTo>
                <a:lnTo>
                  <a:pt x="1909" y="121"/>
                </a:lnTo>
                <a:lnTo>
                  <a:pt x="1906" y="110"/>
                </a:lnTo>
                <a:lnTo>
                  <a:pt x="1903" y="100"/>
                </a:lnTo>
                <a:lnTo>
                  <a:pt x="1897" y="92"/>
                </a:lnTo>
                <a:lnTo>
                  <a:pt x="1892" y="83"/>
                </a:lnTo>
                <a:lnTo>
                  <a:pt x="1885" y="77"/>
                </a:lnTo>
                <a:lnTo>
                  <a:pt x="1878" y="70"/>
                </a:lnTo>
                <a:lnTo>
                  <a:pt x="1869" y="64"/>
                </a:lnTo>
                <a:lnTo>
                  <a:pt x="1860" y="59"/>
                </a:lnTo>
                <a:lnTo>
                  <a:pt x="1851" y="55"/>
                </a:lnTo>
                <a:lnTo>
                  <a:pt x="1840" y="52"/>
                </a:lnTo>
                <a:lnTo>
                  <a:pt x="1829" y="50"/>
                </a:lnTo>
                <a:lnTo>
                  <a:pt x="1817" y="48"/>
                </a:lnTo>
                <a:lnTo>
                  <a:pt x="1804" y="46"/>
                </a:lnTo>
                <a:lnTo>
                  <a:pt x="1792" y="46"/>
                </a:lnTo>
                <a:lnTo>
                  <a:pt x="1772" y="46"/>
                </a:lnTo>
                <a:lnTo>
                  <a:pt x="1755" y="48"/>
                </a:lnTo>
                <a:lnTo>
                  <a:pt x="1741" y="50"/>
                </a:lnTo>
                <a:lnTo>
                  <a:pt x="1731" y="51"/>
                </a:lnTo>
                <a:lnTo>
                  <a:pt x="1731" y="246"/>
                </a:lnTo>
                <a:close/>
                <a:moveTo>
                  <a:pt x="2304" y="300"/>
                </a:moveTo>
                <a:lnTo>
                  <a:pt x="2303" y="322"/>
                </a:lnTo>
                <a:lnTo>
                  <a:pt x="2301" y="341"/>
                </a:lnTo>
                <a:lnTo>
                  <a:pt x="2297" y="360"/>
                </a:lnTo>
                <a:lnTo>
                  <a:pt x="2291" y="376"/>
                </a:lnTo>
                <a:lnTo>
                  <a:pt x="2284" y="391"/>
                </a:lnTo>
                <a:lnTo>
                  <a:pt x="2276" y="404"/>
                </a:lnTo>
                <a:lnTo>
                  <a:pt x="2267" y="416"/>
                </a:lnTo>
                <a:lnTo>
                  <a:pt x="2256" y="427"/>
                </a:lnTo>
                <a:lnTo>
                  <a:pt x="2245" y="436"/>
                </a:lnTo>
                <a:lnTo>
                  <a:pt x="2233" y="445"/>
                </a:lnTo>
                <a:lnTo>
                  <a:pt x="2221" y="451"/>
                </a:lnTo>
                <a:lnTo>
                  <a:pt x="2208" y="457"/>
                </a:lnTo>
                <a:lnTo>
                  <a:pt x="2195" y="461"/>
                </a:lnTo>
                <a:lnTo>
                  <a:pt x="2182" y="464"/>
                </a:lnTo>
                <a:lnTo>
                  <a:pt x="2169" y="465"/>
                </a:lnTo>
                <a:lnTo>
                  <a:pt x="2156" y="467"/>
                </a:lnTo>
                <a:lnTo>
                  <a:pt x="2141" y="465"/>
                </a:lnTo>
                <a:lnTo>
                  <a:pt x="2127" y="463"/>
                </a:lnTo>
                <a:lnTo>
                  <a:pt x="2113" y="460"/>
                </a:lnTo>
                <a:lnTo>
                  <a:pt x="2100" y="455"/>
                </a:lnTo>
                <a:lnTo>
                  <a:pt x="2087" y="449"/>
                </a:lnTo>
                <a:lnTo>
                  <a:pt x="2075" y="442"/>
                </a:lnTo>
                <a:lnTo>
                  <a:pt x="2065" y="433"/>
                </a:lnTo>
                <a:lnTo>
                  <a:pt x="2055" y="422"/>
                </a:lnTo>
                <a:lnTo>
                  <a:pt x="2046" y="411"/>
                </a:lnTo>
                <a:lnTo>
                  <a:pt x="2038" y="400"/>
                </a:lnTo>
                <a:lnTo>
                  <a:pt x="2031" y="387"/>
                </a:lnTo>
                <a:lnTo>
                  <a:pt x="2025" y="373"/>
                </a:lnTo>
                <a:lnTo>
                  <a:pt x="2020" y="357"/>
                </a:lnTo>
                <a:lnTo>
                  <a:pt x="2017" y="341"/>
                </a:lnTo>
                <a:lnTo>
                  <a:pt x="2015" y="324"/>
                </a:lnTo>
                <a:lnTo>
                  <a:pt x="2014" y="307"/>
                </a:lnTo>
                <a:lnTo>
                  <a:pt x="2015" y="287"/>
                </a:lnTo>
                <a:lnTo>
                  <a:pt x="2017" y="269"/>
                </a:lnTo>
                <a:lnTo>
                  <a:pt x="2020" y="252"/>
                </a:lnTo>
                <a:lnTo>
                  <a:pt x="2026" y="235"/>
                </a:lnTo>
                <a:lnTo>
                  <a:pt x="2032" y="221"/>
                </a:lnTo>
                <a:lnTo>
                  <a:pt x="2040" y="207"/>
                </a:lnTo>
                <a:lnTo>
                  <a:pt x="2048" y="195"/>
                </a:lnTo>
                <a:lnTo>
                  <a:pt x="2058" y="184"/>
                </a:lnTo>
                <a:lnTo>
                  <a:pt x="2069" y="174"/>
                </a:lnTo>
                <a:lnTo>
                  <a:pt x="2081" y="165"/>
                </a:lnTo>
                <a:lnTo>
                  <a:pt x="2093" y="159"/>
                </a:lnTo>
                <a:lnTo>
                  <a:pt x="2106" y="152"/>
                </a:lnTo>
                <a:lnTo>
                  <a:pt x="2119" y="148"/>
                </a:lnTo>
                <a:lnTo>
                  <a:pt x="2133" y="145"/>
                </a:lnTo>
                <a:lnTo>
                  <a:pt x="2147" y="143"/>
                </a:lnTo>
                <a:lnTo>
                  <a:pt x="2161" y="141"/>
                </a:lnTo>
                <a:lnTo>
                  <a:pt x="2177" y="143"/>
                </a:lnTo>
                <a:lnTo>
                  <a:pt x="2191" y="145"/>
                </a:lnTo>
                <a:lnTo>
                  <a:pt x="2206" y="148"/>
                </a:lnTo>
                <a:lnTo>
                  <a:pt x="2219" y="153"/>
                </a:lnTo>
                <a:lnTo>
                  <a:pt x="2232" y="160"/>
                </a:lnTo>
                <a:lnTo>
                  <a:pt x="2244" y="167"/>
                </a:lnTo>
                <a:lnTo>
                  <a:pt x="2255" y="176"/>
                </a:lnTo>
                <a:lnTo>
                  <a:pt x="2264" y="186"/>
                </a:lnTo>
                <a:lnTo>
                  <a:pt x="2274" y="197"/>
                </a:lnTo>
                <a:lnTo>
                  <a:pt x="2282" y="208"/>
                </a:lnTo>
                <a:lnTo>
                  <a:pt x="2288" y="221"/>
                </a:lnTo>
                <a:lnTo>
                  <a:pt x="2295" y="235"/>
                </a:lnTo>
                <a:lnTo>
                  <a:pt x="2299" y="251"/>
                </a:lnTo>
                <a:lnTo>
                  <a:pt x="2302" y="267"/>
                </a:lnTo>
                <a:lnTo>
                  <a:pt x="2304" y="283"/>
                </a:lnTo>
                <a:lnTo>
                  <a:pt x="2304" y="300"/>
                </a:lnTo>
                <a:close/>
                <a:moveTo>
                  <a:pt x="2045" y="305"/>
                </a:moveTo>
                <a:lnTo>
                  <a:pt x="2045" y="319"/>
                </a:lnTo>
                <a:lnTo>
                  <a:pt x="2047" y="333"/>
                </a:lnTo>
                <a:lnTo>
                  <a:pt x="2049" y="346"/>
                </a:lnTo>
                <a:lnTo>
                  <a:pt x="2054" y="359"/>
                </a:lnTo>
                <a:lnTo>
                  <a:pt x="2058" y="370"/>
                </a:lnTo>
                <a:lnTo>
                  <a:pt x="2064" y="381"/>
                </a:lnTo>
                <a:lnTo>
                  <a:pt x="2070" y="392"/>
                </a:lnTo>
                <a:lnTo>
                  <a:pt x="2078" y="402"/>
                </a:lnTo>
                <a:lnTo>
                  <a:pt x="2085" y="410"/>
                </a:lnTo>
                <a:lnTo>
                  <a:pt x="2094" y="418"/>
                </a:lnTo>
                <a:lnTo>
                  <a:pt x="2103" y="424"/>
                </a:lnTo>
                <a:lnTo>
                  <a:pt x="2113" y="430"/>
                </a:lnTo>
                <a:lnTo>
                  <a:pt x="2124" y="434"/>
                </a:lnTo>
                <a:lnTo>
                  <a:pt x="2135" y="437"/>
                </a:lnTo>
                <a:lnTo>
                  <a:pt x="2147" y="440"/>
                </a:lnTo>
                <a:lnTo>
                  <a:pt x="2159" y="441"/>
                </a:lnTo>
                <a:lnTo>
                  <a:pt x="2170" y="440"/>
                </a:lnTo>
                <a:lnTo>
                  <a:pt x="2181" y="437"/>
                </a:lnTo>
                <a:lnTo>
                  <a:pt x="2192" y="434"/>
                </a:lnTo>
                <a:lnTo>
                  <a:pt x="2203" y="430"/>
                </a:lnTo>
                <a:lnTo>
                  <a:pt x="2214" y="424"/>
                </a:lnTo>
                <a:lnTo>
                  <a:pt x="2222" y="418"/>
                </a:lnTo>
                <a:lnTo>
                  <a:pt x="2232" y="410"/>
                </a:lnTo>
                <a:lnTo>
                  <a:pt x="2240" y="402"/>
                </a:lnTo>
                <a:lnTo>
                  <a:pt x="2247" y="392"/>
                </a:lnTo>
                <a:lnTo>
                  <a:pt x="2254" y="381"/>
                </a:lnTo>
                <a:lnTo>
                  <a:pt x="2260" y="370"/>
                </a:lnTo>
                <a:lnTo>
                  <a:pt x="2264" y="357"/>
                </a:lnTo>
                <a:lnTo>
                  <a:pt x="2269" y="346"/>
                </a:lnTo>
                <a:lnTo>
                  <a:pt x="2271" y="332"/>
                </a:lnTo>
                <a:lnTo>
                  <a:pt x="2273" y="318"/>
                </a:lnTo>
                <a:lnTo>
                  <a:pt x="2273" y="302"/>
                </a:lnTo>
                <a:lnTo>
                  <a:pt x="2273" y="292"/>
                </a:lnTo>
                <a:lnTo>
                  <a:pt x="2272" y="281"/>
                </a:lnTo>
                <a:lnTo>
                  <a:pt x="2270" y="269"/>
                </a:lnTo>
                <a:lnTo>
                  <a:pt x="2268" y="257"/>
                </a:lnTo>
                <a:lnTo>
                  <a:pt x="2263" y="246"/>
                </a:lnTo>
                <a:lnTo>
                  <a:pt x="2259" y="234"/>
                </a:lnTo>
                <a:lnTo>
                  <a:pt x="2254" y="224"/>
                </a:lnTo>
                <a:lnTo>
                  <a:pt x="2247" y="214"/>
                </a:lnTo>
                <a:lnTo>
                  <a:pt x="2240" y="204"/>
                </a:lnTo>
                <a:lnTo>
                  <a:pt x="2232" y="194"/>
                </a:lnTo>
                <a:lnTo>
                  <a:pt x="2222" y="187"/>
                </a:lnTo>
                <a:lnTo>
                  <a:pt x="2211" y="180"/>
                </a:lnTo>
                <a:lnTo>
                  <a:pt x="2201" y="175"/>
                </a:lnTo>
                <a:lnTo>
                  <a:pt x="2188" y="171"/>
                </a:lnTo>
                <a:lnTo>
                  <a:pt x="2175" y="167"/>
                </a:lnTo>
                <a:lnTo>
                  <a:pt x="2160" y="166"/>
                </a:lnTo>
                <a:lnTo>
                  <a:pt x="2146" y="167"/>
                </a:lnTo>
                <a:lnTo>
                  <a:pt x="2133" y="170"/>
                </a:lnTo>
                <a:lnTo>
                  <a:pt x="2120" y="174"/>
                </a:lnTo>
                <a:lnTo>
                  <a:pt x="2109" y="179"/>
                </a:lnTo>
                <a:lnTo>
                  <a:pt x="2098" y="186"/>
                </a:lnTo>
                <a:lnTo>
                  <a:pt x="2088" y="193"/>
                </a:lnTo>
                <a:lnTo>
                  <a:pt x="2081" y="201"/>
                </a:lnTo>
                <a:lnTo>
                  <a:pt x="2073" y="211"/>
                </a:lnTo>
                <a:lnTo>
                  <a:pt x="2066" y="220"/>
                </a:lnTo>
                <a:lnTo>
                  <a:pt x="2060" y="232"/>
                </a:lnTo>
                <a:lnTo>
                  <a:pt x="2056" y="243"/>
                </a:lnTo>
                <a:lnTo>
                  <a:pt x="2052" y="255"/>
                </a:lnTo>
                <a:lnTo>
                  <a:pt x="2048" y="267"/>
                </a:lnTo>
                <a:lnTo>
                  <a:pt x="2046" y="280"/>
                </a:lnTo>
                <a:lnTo>
                  <a:pt x="2045" y="292"/>
                </a:lnTo>
                <a:lnTo>
                  <a:pt x="2045" y="305"/>
                </a:lnTo>
                <a:close/>
                <a:moveTo>
                  <a:pt x="2416" y="0"/>
                </a:moveTo>
                <a:lnTo>
                  <a:pt x="2446" y="0"/>
                </a:lnTo>
                <a:lnTo>
                  <a:pt x="2446" y="459"/>
                </a:lnTo>
                <a:lnTo>
                  <a:pt x="2416" y="459"/>
                </a:lnTo>
                <a:lnTo>
                  <a:pt x="2416" y="0"/>
                </a:lnTo>
                <a:close/>
                <a:moveTo>
                  <a:pt x="2572" y="418"/>
                </a:moveTo>
                <a:lnTo>
                  <a:pt x="2586" y="427"/>
                </a:lnTo>
                <a:lnTo>
                  <a:pt x="2604" y="433"/>
                </a:lnTo>
                <a:lnTo>
                  <a:pt x="2612" y="436"/>
                </a:lnTo>
                <a:lnTo>
                  <a:pt x="2622" y="437"/>
                </a:lnTo>
                <a:lnTo>
                  <a:pt x="2632" y="440"/>
                </a:lnTo>
                <a:lnTo>
                  <a:pt x="2642" y="440"/>
                </a:lnTo>
                <a:lnTo>
                  <a:pt x="2651" y="440"/>
                </a:lnTo>
                <a:lnTo>
                  <a:pt x="2660" y="438"/>
                </a:lnTo>
                <a:lnTo>
                  <a:pt x="2667" y="437"/>
                </a:lnTo>
                <a:lnTo>
                  <a:pt x="2674" y="435"/>
                </a:lnTo>
                <a:lnTo>
                  <a:pt x="2680" y="433"/>
                </a:lnTo>
                <a:lnTo>
                  <a:pt x="2687" y="430"/>
                </a:lnTo>
                <a:lnTo>
                  <a:pt x="2692" y="427"/>
                </a:lnTo>
                <a:lnTo>
                  <a:pt x="2696" y="422"/>
                </a:lnTo>
                <a:lnTo>
                  <a:pt x="2701" y="418"/>
                </a:lnTo>
                <a:lnTo>
                  <a:pt x="2705" y="414"/>
                </a:lnTo>
                <a:lnTo>
                  <a:pt x="2707" y="409"/>
                </a:lnTo>
                <a:lnTo>
                  <a:pt x="2710" y="404"/>
                </a:lnTo>
                <a:lnTo>
                  <a:pt x="2713" y="399"/>
                </a:lnTo>
                <a:lnTo>
                  <a:pt x="2714" y="393"/>
                </a:lnTo>
                <a:lnTo>
                  <a:pt x="2715" y="387"/>
                </a:lnTo>
                <a:lnTo>
                  <a:pt x="2715" y="381"/>
                </a:lnTo>
                <a:lnTo>
                  <a:pt x="2715" y="375"/>
                </a:lnTo>
                <a:lnTo>
                  <a:pt x="2714" y="368"/>
                </a:lnTo>
                <a:lnTo>
                  <a:pt x="2713" y="363"/>
                </a:lnTo>
                <a:lnTo>
                  <a:pt x="2710" y="357"/>
                </a:lnTo>
                <a:lnTo>
                  <a:pt x="2708" y="353"/>
                </a:lnTo>
                <a:lnTo>
                  <a:pt x="2706" y="348"/>
                </a:lnTo>
                <a:lnTo>
                  <a:pt x="2703" y="343"/>
                </a:lnTo>
                <a:lnTo>
                  <a:pt x="2699" y="339"/>
                </a:lnTo>
                <a:lnTo>
                  <a:pt x="2690" y="332"/>
                </a:lnTo>
                <a:lnTo>
                  <a:pt x="2678" y="324"/>
                </a:lnTo>
                <a:lnTo>
                  <a:pt x="2665" y="318"/>
                </a:lnTo>
                <a:lnTo>
                  <a:pt x="2649" y="310"/>
                </a:lnTo>
                <a:lnTo>
                  <a:pt x="2632" y="302"/>
                </a:lnTo>
                <a:lnTo>
                  <a:pt x="2615" y="295"/>
                </a:lnTo>
                <a:lnTo>
                  <a:pt x="2602" y="285"/>
                </a:lnTo>
                <a:lnTo>
                  <a:pt x="2591" y="275"/>
                </a:lnTo>
                <a:lnTo>
                  <a:pt x="2586" y="270"/>
                </a:lnTo>
                <a:lnTo>
                  <a:pt x="2582" y="264"/>
                </a:lnTo>
                <a:lnTo>
                  <a:pt x="2579" y="258"/>
                </a:lnTo>
                <a:lnTo>
                  <a:pt x="2575" y="252"/>
                </a:lnTo>
                <a:lnTo>
                  <a:pt x="2573" y="246"/>
                </a:lnTo>
                <a:lnTo>
                  <a:pt x="2572" y="240"/>
                </a:lnTo>
                <a:lnTo>
                  <a:pt x="2571" y="232"/>
                </a:lnTo>
                <a:lnTo>
                  <a:pt x="2570" y="226"/>
                </a:lnTo>
                <a:lnTo>
                  <a:pt x="2571" y="217"/>
                </a:lnTo>
                <a:lnTo>
                  <a:pt x="2572" y="210"/>
                </a:lnTo>
                <a:lnTo>
                  <a:pt x="2574" y="201"/>
                </a:lnTo>
                <a:lnTo>
                  <a:pt x="2577" y="193"/>
                </a:lnTo>
                <a:lnTo>
                  <a:pt x="2581" y="187"/>
                </a:lnTo>
                <a:lnTo>
                  <a:pt x="2585" y="179"/>
                </a:lnTo>
                <a:lnTo>
                  <a:pt x="2589" y="173"/>
                </a:lnTo>
                <a:lnTo>
                  <a:pt x="2596" y="167"/>
                </a:lnTo>
                <a:lnTo>
                  <a:pt x="2602" y="161"/>
                </a:lnTo>
                <a:lnTo>
                  <a:pt x="2609" y="157"/>
                </a:lnTo>
                <a:lnTo>
                  <a:pt x="2616" y="152"/>
                </a:lnTo>
                <a:lnTo>
                  <a:pt x="2625" y="148"/>
                </a:lnTo>
                <a:lnTo>
                  <a:pt x="2635" y="146"/>
                </a:lnTo>
                <a:lnTo>
                  <a:pt x="2645" y="144"/>
                </a:lnTo>
                <a:lnTo>
                  <a:pt x="2655" y="143"/>
                </a:lnTo>
                <a:lnTo>
                  <a:pt x="2666" y="141"/>
                </a:lnTo>
                <a:lnTo>
                  <a:pt x="2677" y="141"/>
                </a:lnTo>
                <a:lnTo>
                  <a:pt x="2687" y="143"/>
                </a:lnTo>
                <a:lnTo>
                  <a:pt x="2696" y="145"/>
                </a:lnTo>
                <a:lnTo>
                  <a:pt x="2705" y="147"/>
                </a:lnTo>
                <a:lnTo>
                  <a:pt x="2714" y="150"/>
                </a:lnTo>
                <a:lnTo>
                  <a:pt x="2721" y="153"/>
                </a:lnTo>
                <a:lnTo>
                  <a:pt x="2728" y="157"/>
                </a:lnTo>
                <a:lnTo>
                  <a:pt x="2734" y="161"/>
                </a:lnTo>
                <a:lnTo>
                  <a:pt x="2722" y="186"/>
                </a:lnTo>
                <a:lnTo>
                  <a:pt x="2713" y="180"/>
                </a:lnTo>
                <a:lnTo>
                  <a:pt x="2700" y="174"/>
                </a:lnTo>
                <a:lnTo>
                  <a:pt x="2691" y="172"/>
                </a:lnTo>
                <a:lnTo>
                  <a:pt x="2682" y="170"/>
                </a:lnTo>
                <a:lnTo>
                  <a:pt x="2673" y="168"/>
                </a:lnTo>
                <a:lnTo>
                  <a:pt x="2661" y="167"/>
                </a:lnTo>
                <a:lnTo>
                  <a:pt x="2654" y="168"/>
                </a:lnTo>
                <a:lnTo>
                  <a:pt x="2647" y="168"/>
                </a:lnTo>
                <a:lnTo>
                  <a:pt x="2640" y="171"/>
                </a:lnTo>
                <a:lnTo>
                  <a:pt x="2635" y="172"/>
                </a:lnTo>
                <a:lnTo>
                  <a:pt x="2629" y="174"/>
                </a:lnTo>
                <a:lnTo>
                  <a:pt x="2624" y="177"/>
                </a:lnTo>
                <a:lnTo>
                  <a:pt x="2620" y="180"/>
                </a:lnTo>
                <a:lnTo>
                  <a:pt x="2616" y="184"/>
                </a:lnTo>
                <a:lnTo>
                  <a:pt x="2612" y="188"/>
                </a:lnTo>
                <a:lnTo>
                  <a:pt x="2609" y="192"/>
                </a:lnTo>
                <a:lnTo>
                  <a:pt x="2607" y="197"/>
                </a:lnTo>
                <a:lnTo>
                  <a:pt x="2605" y="201"/>
                </a:lnTo>
                <a:lnTo>
                  <a:pt x="2601" y="211"/>
                </a:lnTo>
                <a:lnTo>
                  <a:pt x="2600" y="221"/>
                </a:lnTo>
                <a:lnTo>
                  <a:pt x="2601" y="227"/>
                </a:lnTo>
                <a:lnTo>
                  <a:pt x="2601" y="232"/>
                </a:lnTo>
                <a:lnTo>
                  <a:pt x="2604" y="238"/>
                </a:lnTo>
                <a:lnTo>
                  <a:pt x="2605" y="242"/>
                </a:lnTo>
                <a:lnTo>
                  <a:pt x="2607" y="247"/>
                </a:lnTo>
                <a:lnTo>
                  <a:pt x="2610" y="252"/>
                </a:lnTo>
                <a:lnTo>
                  <a:pt x="2613" y="255"/>
                </a:lnTo>
                <a:lnTo>
                  <a:pt x="2616" y="259"/>
                </a:lnTo>
                <a:lnTo>
                  <a:pt x="2626" y="266"/>
                </a:lnTo>
                <a:lnTo>
                  <a:pt x="2637" y="272"/>
                </a:lnTo>
                <a:lnTo>
                  <a:pt x="2650" y="279"/>
                </a:lnTo>
                <a:lnTo>
                  <a:pt x="2665" y="285"/>
                </a:lnTo>
                <a:lnTo>
                  <a:pt x="2682" y="293"/>
                </a:lnTo>
                <a:lnTo>
                  <a:pt x="2699" y="301"/>
                </a:lnTo>
                <a:lnTo>
                  <a:pt x="2706" y="306"/>
                </a:lnTo>
                <a:lnTo>
                  <a:pt x="2713" y="310"/>
                </a:lnTo>
                <a:lnTo>
                  <a:pt x="2718" y="315"/>
                </a:lnTo>
                <a:lnTo>
                  <a:pt x="2723" y="321"/>
                </a:lnTo>
                <a:lnTo>
                  <a:pt x="2729" y="326"/>
                </a:lnTo>
                <a:lnTo>
                  <a:pt x="2733" y="333"/>
                </a:lnTo>
                <a:lnTo>
                  <a:pt x="2736" y="339"/>
                </a:lnTo>
                <a:lnTo>
                  <a:pt x="2740" y="346"/>
                </a:lnTo>
                <a:lnTo>
                  <a:pt x="2742" y="353"/>
                </a:lnTo>
                <a:lnTo>
                  <a:pt x="2744" y="361"/>
                </a:lnTo>
                <a:lnTo>
                  <a:pt x="2745" y="368"/>
                </a:lnTo>
                <a:lnTo>
                  <a:pt x="2745" y="377"/>
                </a:lnTo>
                <a:lnTo>
                  <a:pt x="2745" y="387"/>
                </a:lnTo>
                <a:lnTo>
                  <a:pt x="2743" y="396"/>
                </a:lnTo>
                <a:lnTo>
                  <a:pt x="2741" y="405"/>
                </a:lnTo>
                <a:lnTo>
                  <a:pt x="2737" y="414"/>
                </a:lnTo>
                <a:lnTo>
                  <a:pt x="2733" y="421"/>
                </a:lnTo>
                <a:lnTo>
                  <a:pt x="2729" y="429"/>
                </a:lnTo>
                <a:lnTo>
                  <a:pt x="2722" y="435"/>
                </a:lnTo>
                <a:lnTo>
                  <a:pt x="2716" y="442"/>
                </a:lnTo>
                <a:lnTo>
                  <a:pt x="2709" y="447"/>
                </a:lnTo>
                <a:lnTo>
                  <a:pt x="2701" y="451"/>
                </a:lnTo>
                <a:lnTo>
                  <a:pt x="2692" y="456"/>
                </a:lnTo>
                <a:lnTo>
                  <a:pt x="2683" y="460"/>
                </a:lnTo>
                <a:lnTo>
                  <a:pt x="2674" y="462"/>
                </a:lnTo>
                <a:lnTo>
                  <a:pt x="2663" y="464"/>
                </a:lnTo>
                <a:lnTo>
                  <a:pt x="2652" y="465"/>
                </a:lnTo>
                <a:lnTo>
                  <a:pt x="2640" y="467"/>
                </a:lnTo>
                <a:lnTo>
                  <a:pt x="2628" y="465"/>
                </a:lnTo>
                <a:lnTo>
                  <a:pt x="2618" y="464"/>
                </a:lnTo>
                <a:lnTo>
                  <a:pt x="2607" y="462"/>
                </a:lnTo>
                <a:lnTo>
                  <a:pt x="2597" y="460"/>
                </a:lnTo>
                <a:lnTo>
                  <a:pt x="2587" y="457"/>
                </a:lnTo>
                <a:lnTo>
                  <a:pt x="2579" y="454"/>
                </a:lnTo>
                <a:lnTo>
                  <a:pt x="2569" y="449"/>
                </a:lnTo>
                <a:lnTo>
                  <a:pt x="2561" y="444"/>
                </a:lnTo>
                <a:lnTo>
                  <a:pt x="2572" y="418"/>
                </a:lnTo>
                <a:close/>
                <a:moveTo>
                  <a:pt x="2889" y="298"/>
                </a:moveTo>
                <a:lnTo>
                  <a:pt x="2891" y="298"/>
                </a:lnTo>
                <a:lnTo>
                  <a:pt x="2897" y="291"/>
                </a:lnTo>
                <a:lnTo>
                  <a:pt x="2905" y="281"/>
                </a:lnTo>
                <a:lnTo>
                  <a:pt x="2912" y="272"/>
                </a:lnTo>
                <a:lnTo>
                  <a:pt x="2920" y="264"/>
                </a:lnTo>
                <a:lnTo>
                  <a:pt x="3030" y="149"/>
                </a:lnTo>
                <a:lnTo>
                  <a:pt x="3068" y="149"/>
                </a:lnTo>
                <a:lnTo>
                  <a:pt x="2942" y="278"/>
                </a:lnTo>
                <a:lnTo>
                  <a:pt x="3085" y="459"/>
                </a:lnTo>
                <a:lnTo>
                  <a:pt x="3047" y="459"/>
                </a:lnTo>
                <a:lnTo>
                  <a:pt x="2920" y="296"/>
                </a:lnTo>
                <a:lnTo>
                  <a:pt x="2889" y="329"/>
                </a:lnTo>
                <a:lnTo>
                  <a:pt x="2889" y="459"/>
                </a:lnTo>
                <a:lnTo>
                  <a:pt x="2858" y="459"/>
                </a:lnTo>
                <a:lnTo>
                  <a:pt x="2858" y="0"/>
                </a:lnTo>
                <a:lnTo>
                  <a:pt x="2889" y="0"/>
                </a:lnTo>
                <a:lnTo>
                  <a:pt x="2889" y="298"/>
                </a:lnTo>
                <a:close/>
                <a:moveTo>
                  <a:pt x="3219" y="60"/>
                </a:moveTo>
                <a:lnTo>
                  <a:pt x="3218" y="66"/>
                </a:lnTo>
                <a:lnTo>
                  <a:pt x="3217" y="70"/>
                </a:lnTo>
                <a:lnTo>
                  <a:pt x="3215" y="75"/>
                </a:lnTo>
                <a:lnTo>
                  <a:pt x="3212" y="79"/>
                </a:lnTo>
                <a:lnTo>
                  <a:pt x="3208" y="82"/>
                </a:lnTo>
                <a:lnTo>
                  <a:pt x="3204" y="84"/>
                </a:lnTo>
                <a:lnTo>
                  <a:pt x="3199" y="86"/>
                </a:lnTo>
                <a:lnTo>
                  <a:pt x="3193" y="86"/>
                </a:lnTo>
                <a:lnTo>
                  <a:pt x="3188" y="86"/>
                </a:lnTo>
                <a:lnTo>
                  <a:pt x="3183" y="84"/>
                </a:lnTo>
                <a:lnTo>
                  <a:pt x="3179" y="82"/>
                </a:lnTo>
                <a:lnTo>
                  <a:pt x="3176" y="79"/>
                </a:lnTo>
                <a:lnTo>
                  <a:pt x="3173" y="75"/>
                </a:lnTo>
                <a:lnTo>
                  <a:pt x="3171" y="70"/>
                </a:lnTo>
                <a:lnTo>
                  <a:pt x="3169" y="66"/>
                </a:lnTo>
                <a:lnTo>
                  <a:pt x="3169" y="60"/>
                </a:lnTo>
                <a:lnTo>
                  <a:pt x="3169" y="55"/>
                </a:lnTo>
                <a:lnTo>
                  <a:pt x="3172" y="50"/>
                </a:lnTo>
                <a:lnTo>
                  <a:pt x="3174" y="45"/>
                </a:lnTo>
                <a:lnTo>
                  <a:pt x="3176" y="41"/>
                </a:lnTo>
                <a:lnTo>
                  <a:pt x="3180" y="38"/>
                </a:lnTo>
                <a:lnTo>
                  <a:pt x="3185" y="36"/>
                </a:lnTo>
                <a:lnTo>
                  <a:pt x="3189" y="33"/>
                </a:lnTo>
                <a:lnTo>
                  <a:pt x="3194" y="33"/>
                </a:lnTo>
                <a:lnTo>
                  <a:pt x="3200" y="33"/>
                </a:lnTo>
                <a:lnTo>
                  <a:pt x="3204" y="36"/>
                </a:lnTo>
                <a:lnTo>
                  <a:pt x="3208" y="38"/>
                </a:lnTo>
                <a:lnTo>
                  <a:pt x="3212" y="41"/>
                </a:lnTo>
                <a:lnTo>
                  <a:pt x="3215" y="45"/>
                </a:lnTo>
                <a:lnTo>
                  <a:pt x="3217" y="50"/>
                </a:lnTo>
                <a:lnTo>
                  <a:pt x="3218" y="55"/>
                </a:lnTo>
                <a:lnTo>
                  <a:pt x="3219" y="60"/>
                </a:lnTo>
                <a:close/>
                <a:moveTo>
                  <a:pt x="3179" y="459"/>
                </a:moveTo>
                <a:lnTo>
                  <a:pt x="3179" y="149"/>
                </a:lnTo>
                <a:lnTo>
                  <a:pt x="3209" y="149"/>
                </a:lnTo>
                <a:lnTo>
                  <a:pt x="3209" y="459"/>
                </a:lnTo>
                <a:lnTo>
                  <a:pt x="3179" y="45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0" name="Freeform 37"/>
          <p:cNvSpPr>
            <a:spLocks/>
          </p:cNvSpPr>
          <p:nvPr/>
        </p:nvSpPr>
        <p:spPr bwMode="auto">
          <a:xfrm>
            <a:off x="4344988" y="1444625"/>
            <a:ext cx="627062" cy="547688"/>
          </a:xfrm>
          <a:custGeom>
            <a:avLst/>
            <a:gdLst>
              <a:gd name="T0" fmla="*/ 2147483646 w 1186"/>
              <a:gd name="T1" fmla="*/ 2147483646 h 1034"/>
              <a:gd name="T2" fmla="*/ 2147483646 w 1186"/>
              <a:gd name="T3" fmla="*/ 2147483646 h 1034"/>
              <a:gd name="T4" fmla="*/ 2147483646 w 1186"/>
              <a:gd name="T5" fmla="*/ 2147483646 h 1034"/>
              <a:gd name="T6" fmla="*/ 2147483646 w 1186"/>
              <a:gd name="T7" fmla="*/ 2147483646 h 1034"/>
              <a:gd name="T8" fmla="*/ 2147483646 w 1186"/>
              <a:gd name="T9" fmla="*/ 2147483646 h 1034"/>
              <a:gd name="T10" fmla="*/ 2147483646 w 1186"/>
              <a:gd name="T11" fmla="*/ 2147483646 h 1034"/>
              <a:gd name="T12" fmla="*/ 2147483646 w 1186"/>
              <a:gd name="T13" fmla="*/ 2147483646 h 1034"/>
              <a:gd name="T14" fmla="*/ 2147483646 w 1186"/>
              <a:gd name="T15" fmla="*/ 2147483646 h 1034"/>
              <a:gd name="T16" fmla="*/ 2147483646 w 1186"/>
              <a:gd name="T17" fmla="*/ 2147483646 h 1034"/>
              <a:gd name="T18" fmla="*/ 2147483646 w 1186"/>
              <a:gd name="T19" fmla="*/ 2147483646 h 1034"/>
              <a:gd name="T20" fmla="*/ 2147483646 w 1186"/>
              <a:gd name="T21" fmla="*/ 2147483646 h 1034"/>
              <a:gd name="T22" fmla="*/ 2147483646 w 1186"/>
              <a:gd name="T23" fmla="*/ 2147483646 h 1034"/>
              <a:gd name="T24" fmla="*/ 2147483646 w 1186"/>
              <a:gd name="T25" fmla="*/ 2147483646 h 1034"/>
              <a:gd name="T26" fmla="*/ 2147483646 w 1186"/>
              <a:gd name="T27" fmla="*/ 2147483646 h 1034"/>
              <a:gd name="T28" fmla="*/ 2147483646 w 1186"/>
              <a:gd name="T29" fmla="*/ 2147483646 h 1034"/>
              <a:gd name="T30" fmla="*/ 2147483646 w 1186"/>
              <a:gd name="T31" fmla="*/ 2147483646 h 1034"/>
              <a:gd name="T32" fmla="*/ 2147483646 w 1186"/>
              <a:gd name="T33" fmla="*/ 2147483646 h 1034"/>
              <a:gd name="T34" fmla="*/ 2147483646 w 1186"/>
              <a:gd name="T35" fmla="*/ 2147483646 h 1034"/>
              <a:gd name="T36" fmla="*/ 2147483646 w 1186"/>
              <a:gd name="T37" fmla="*/ 2147483646 h 1034"/>
              <a:gd name="T38" fmla="*/ 2147483646 w 1186"/>
              <a:gd name="T39" fmla="*/ 2147483646 h 1034"/>
              <a:gd name="T40" fmla="*/ 2147483646 w 1186"/>
              <a:gd name="T41" fmla="*/ 2147483646 h 1034"/>
              <a:gd name="T42" fmla="*/ 2147483646 w 1186"/>
              <a:gd name="T43" fmla="*/ 0 h 1034"/>
              <a:gd name="T44" fmla="*/ 2147483646 w 1186"/>
              <a:gd name="T45" fmla="*/ 2147483646 h 1034"/>
              <a:gd name="T46" fmla="*/ 2147483646 w 1186"/>
              <a:gd name="T47" fmla="*/ 2147483646 h 1034"/>
              <a:gd name="T48" fmla="*/ 2147483646 w 1186"/>
              <a:gd name="T49" fmla="*/ 2147483646 h 1034"/>
              <a:gd name="T50" fmla="*/ 2147483646 w 1186"/>
              <a:gd name="T51" fmla="*/ 2147483646 h 1034"/>
              <a:gd name="T52" fmla="*/ 2147483646 w 1186"/>
              <a:gd name="T53" fmla="*/ 2147483646 h 1034"/>
              <a:gd name="T54" fmla="*/ 2147483646 w 1186"/>
              <a:gd name="T55" fmla="*/ 2147483646 h 1034"/>
              <a:gd name="T56" fmla="*/ 2147483646 w 1186"/>
              <a:gd name="T57" fmla="*/ 2147483646 h 1034"/>
              <a:gd name="T58" fmla="*/ 2147483646 w 1186"/>
              <a:gd name="T59" fmla="*/ 2147483646 h 1034"/>
              <a:gd name="T60" fmla="*/ 2147483646 w 1186"/>
              <a:gd name="T61" fmla="*/ 2147483646 h 1034"/>
              <a:gd name="T62" fmla="*/ 2147483646 w 1186"/>
              <a:gd name="T63" fmla="*/ 2147483646 h 1034"/>
              <a:gd name="T64" fmla="*/ 2147483646 w 1186"/>
              <a:gd name="T65" fmla="*/ 2147483646 h 1034"/>
              <a:gd name="T66" fmla="*/ 2147483646 w 1186"/>
              <a:gd name="T67" fmla="*/ 2147483646 h 1034"/>
              <a:gd name="T68" fmla="*/ 2147483646 w 1186"/>
              <a:gd name="T69" fmla="*/ 2147483646 h 1034"/>
              <a:gd name="T70" fmla="*/ 2147483646 w 1186"/>
              <a:gd name="T71" fmla="*/ 2147483646 h 1034"/>
              <a:gd name="T72" fmla="*/ 2147483646 w 1186"/>
              <a:gd name="T73" fmla="*/ 2147483646 h 1034"/>
              <a:gd name="T74" fmla="*/ 2147483646 w 1186"/>
              <a:gd name="T75" fmla="*/ 2147483646 h 1034"/>
              <a:gd name="T76" fmla="*/ 2147483646 w 1186"/>
              <a:gd name="T77" fmla="*/ 2147483646 h 1034"/>
              <a:gd name="T78" fmla="*/ 2147483646 w 1186"/>
              <a:gd name="T79" fmla="*/ 2147483646 h 1034"/>
              <a:gd name="T80" fmla="*/ 2147483646 w 1186"/>
              <a:gd name="T81" fmla="*/ 2147483646 h 1034"/>
              <a:gd name="T82" fmla="*/ 2147483646 w 1186"/>
              <a:gd name="T83" fmla="*/ 2147483646 h 1034"/>
              <a:gd name="T84" fmla="*/ 2147483646 w 1186"/>
              <a:gd name="T85" fmla="*/ 2147483646 h 1034"/>
              <a:gd name="T86" fmla="*/ 2147483646 w 1186"/>
              <a:gd name="T87" fmla="*/ 2147483646 h 1034"/>
              <a:gd name="T88" fmla="*/ 2147483646 w 1186"/>
              <a:gd name="T89" fmla="*/ 2147483646 h 1034"/>
              <a:gd name="T90" fmla="*/ 2147483646 w 1186"/>
              <a:gd name="T91" fmla="*/ 2147483646 h 1034"/>
              <a:gd name="T92" fmla="*/ 2147483646 w 1186"/>
              <a:gd name="T93" fmla="*/ 2147483646 h 1034"/>
              <a:gd name="T94" fmla="*/ 2147483646 w 1186"/>
              <a:gd name="T95" fmla="*/ 2147483646 h 1034"/>
              <a:gd name="T96" fmla="*/ 2147483646 w 1186"/>
              <a:gd name="T97" fmla="*/ 2147483646 h 1034"/>
              <a:gd name="T98" fmla="*/ 2147483646 w 1186"/>
              <a:gd name="T99" fmla="*/ 2147483646 h 1034"/>
              <a:gd name="T100" fmla="*/ 2147483646 w 1186"/>
              <a:gd name="T101" fmla="*/ 2147483646 h 1034"/>
              <a:gd name="T102" fmla="*/ 2147483646 w 1186"/>
              <a:gd name="T103" fmla="*/ 2147483646 h 1034"/>
              <a:gd name="T104" fmla="*/ 2147483646 w 1186"/>
              <a:gd name="T105" fmla="*/ 2147483646 h 1034"/>
              <a:gd name="T106" fmla="*/ 2147483646 w 1186"/>
              <a:gd name="T107" fmla="*/ 2147483646 h 1034"/>
              <a:gd name="T108" fmla="*/ 2147483646 w 1186"/>
              <a:gd name="T109" fmla="*/ 2147483646 h 1034"/>
              <a:gd name="T110" fmla="*/ 2147483646 w 1186"/>
              <a:gd name="T111" fmla="*/ 2147483646 h 1034"/>
              <a:gd name="T112" fmla="*/ 2147483646 w 1186"/>
              <a:gd name="T113" fmla="*/ 2147483646 h 1034"/>
              <a:gd name="T114" fmla="*/ 2147483646 w 1186"/>
              <a:gd name="T115" fmla="*/ 2147483646 h 1034"/>
              <a:gd name="T116" fmla="*/ 2147483646 w 1186"/>
              <a:gd name="T117" fmla="*/ 2147483646 h 1034"/>
              <a:gd name="T118" fmla="*/ 2147483646 w 1186"/>
              <a:gd name="T119" fmla="*/ 2147483646 h 1034"/>
              <a:gd name="T120" fmla="*/ 2147483646 w 1186"/>
              <a:gd name="T121" fmla="*/ 2147483646 h 1034"/>
              <a:gd name="T122" fmla="*/ 2147483646 w 1186"/>
              <a:gd name="T123" fmla="*/ 2147483646 h 10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6"/>
              <a:gd name="T187" fmla="*/ 0 h 1034"/>
              <a:gd name="T188" fmla="*/ 1186 w 1186"/>
              <a:gd name="T189" fmla="*/ 1034 h 10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6" h="1034">
                <a:moveTo>
                  <a:pt x="101" y="1034"/>
                </a:moveTo>
                <a:lnTo>
                  <a:pt x="90" y="1034"/>
                </a:lnTo>
                <a:lnTo>
                  <a:pt x="81" y="1033"/>
                </a:lnTo>
                <a:lnTo>
                  <a:pt x="71" y="1031"/>
                </a:lnTo>
                <a:lnTo>
                  <a:pt x="64" y="1028"/>
                </a:lnTo>
                <a:lnTo>
                  <a:pt x="55" y="1025"/>
                </a:lnTo>
                <a:lnTo>
                  <a:pt x="49" y="1022"/>
                </a:lnTo>
                <a:lnTo>
                  <a:pt x="41" y="1018"/>
                </a:lnTo>
                <a:lnTo>
                  <a:pt x="36" y="1013"/>
                </a:lnTo>
                <a:lnTo>
                  <a:pt x="29" y="1009"/>
                </a:lnTo>
                <a:lnTo>
                  <a:pt x="25" y="1004"/>
                </a:lnTo>
                <a:lnTo>
                  <a:pt x="20" y="998"/>
                </a:lnTo>
                <a:lnTo>
                  <a:pt x="16" y="993"/>
                </a:lnTo>
                <a:lnTo>
                  <a:pt x="10" y="981"/>
                </a:lnTo>
                <a:lnTo>
                  <a:pt x="4" y="969"/>
                </a:lnTo>
                <a:lnTo>
                  <a:pt x="2" y="959"/>
                </a:lnTo>
                <a:lnTo>
                  <a:pt x="0" y="950"/>
                </a:lnTo>
                <a:lnTo>
                  <a:pt x="0" y="940"/>
                </a:lnTo>
                <a:lnTo>
                  <a:pt x="0" y="930"/>
                </a:lnTo>
                <a:lnTo>
                  <a:pt x="1" y="921"/>
                </a:lnTo>
                <a:lnTo>
                  <a:pt x="3" y="913"/>
                </a:lnTo>
                <a:lnTo>
                  <a:pt x="6" y="904"/>
                </a:lnTo>
                <a:lnTo>
                  <a:pt x="9" y="896"/>
                </a:lnTo>
                <a:lnTo>
                  <a:pt x="13" y="888"/>
                </a:lnTo>
                <a:lnTo>
                  <a:pt x="19" y="879"/>
                </a:lnTo>
                <a:lnTo>
                  <a:pt x="24" y="872"/>
                </a:lnTo>
                <a:lnTo>
                  <a:pt x="30" y="864"/>
                </a:lnTo>
                <a:lnTo>
                  <a:pt x="43" y="850"/>
                </a:lnTo>
                <a:lnTo>
                  <a:pt x="60" y="836"/>
                </a:lnTo>
                <a:lnTo>
                  <a:pt x="77" y="824"/>
                </a:lnTo>
                <a:lnTo>
                  <a:pt x="94" y="812"/>
                </a:lnTo>
                <a:lnTo>
                  <a:pt x="114" y="801"/>
                </a:lnTo>
                <a:lnTo>
                  <a:pt x="132" y="791"/>
                </a:lnTo>
                <a:lnTo>
                  <a:pt x="171" y="771"/>
                </a:lnTo>
                <a:lnTo>
                  <a:pt x="205" y="756"/>
                </a:lnTo>
                <a:lnTo>
                  <a:pt x="211" y="753"/>
                </a:lnTo>
                <a:lnTo>
                  <a:pt x="213" y="752"/>
                </a:lnTo>
                <a:lnTo>
                  <a:pt x="214" y="750"/>
                </a:lnTo>
                <a:lnTo>
                  <a:pt x="216" y="747"/>
                </a:lnTo>
                <a:lnTo>
                  <a:pt x="217" y="743"/>
                </a:lnTo>
                <a:lnTo>
                  <a:pt x="219" y="734"/>
                </a:lnTo>
                <a:lnTo>
                  <a:pt x="220" y="721"/>
                </a:lnTo>
                <a:lnTo>
                  <a:pt x="222" y="688"/>
                </a:lnTo>
                <a:lnTo>
                  <a:pt x="222" y="647"/>
                </a:lnTo>
                <a:lnTo>
                  <a:pt x="222" y="639"/>
                </a:lnTo>
                <a:lnTo>
                  <a:pt x="222" y="630"/>
                </a:lnTo>
                <a:lnTo>
                  <a:pt x="222" y="621"/>
                </a:lnTo>
                <a:lnTo>
                  <a:pt x="222" y="612"/>
                </a:lnTo>
                <a:lnTo>
                  <a:pt x="220" y="589"/>
                </a:lnTo>
                <a:lnTo>
                  <a:pt x="220" y="566"/>
                </a:lnTo>
                <a:lnTo>
                  <a:pt x="219" y="541"/>
                </a:lnTo>
                <a:lnTo>
                  <a:pt x="218" y="516"/>
                </a:lnTo>
                <a:lnTo>
                  <a:pt x="217" y="492"/>
                </a:lnTo>
                <a:lnTo>
                  <a:pt x="216" y="466"/>
                </a:lnTo>
                <a:lnTo>
                  <a:pt x="215" y="440"/>
                </a:lnTo>
                <a:lnTo>
                  <a:pt x="214" y="415"/>
                </a:lnTo>
                <a:lnTo>
                  <a:pt x="212" y="372"/>
                </a:lnTo>
                <a:lnTo>
                  <a:pt x="211" y="331"/>
                </a:lnTo>
                <a:lnTo>
                  <a:pt x="209" y="293"/>
                </a:lnTo>
                <a:lnTo>
                  <a:pt x="209" y="259"/>
                </a:lnTo>
                <a:lnTo>
                  <a:pt x="209" y="244"/>
                </a:lnTo>
                <a:lnTo>
                  <a:pt x="208" y="229"/>
                </a:lnTo>
                <a:lnTo>
                  <a:pt x="208" y="216"/>
                </a:lnTo>
                <a:lnTo>
                  <a:pt x="206" y="204"/>
                </a:lnTo>
                <a:lnTo>
                  <a:pt x="206" y="186"/>
                </a:lnTo>
                <a:lnTo>
                  <a:pt x="205" y="169"/>
                </a:lnTo>
                <a:lnTo>
                  <a:pt x="206" y="151"/>
                </a:lnTo>
                <a:lnTo>
                  <a:pt x="209" y="135"/>
                </a:lnTo>
                <a:lnTo>
                  <a:pt x="212" y="119"/>
                </a:lnTo>
                <a:lnTo>
                  <a:pt x="217" y="103"/>
                </a:lnTo>
                <a:lnTo>
                  <a:pt x="220" y="95"/>
                </a:lnTo>
                <a:lnTo>
                  <a:pt x="225" y="87"/>
                </a:lnTo>
                <a:lnTo>
                  <a:pt x="229" y="79"/>
                </a:lnTo>
                <a:lnTo>
                  <a:pt x="236" y="72"/>
                </a:lnTo>
                <a:lnTo>
                  <a:pt x="241" y="64"/>
                </a:lnTo>
                <a:lnTo>
                  <a:pt x="249" y="56"/>
                </a:lnTo>
                <a:lnTo>
                  <a:pt x="256" y="50"/>
                </a:lnTo>
                <a:lnTo>
                  <a:pt x="264" y="43"/>
                </a:lnTo>
                <a:lnTo>
                  <a:pt x="272" y="38"/>
                </a:lnTo>
                <a:lnTo>
                  <a:pt x="282" y="32"/>
                </a:lnTo>
                <a:lnTo>
                  <a:pt x="292" y="27"/>
                </a:lnTo>
                <a:lnTo>
                  <a:pt x="303" y="22"/>
                </a:lnTo>
                <a:lnTo>
                  <a:pt x="313" y="18"/>
                </a:lnTo>
                <a:lnTo>
                  <a:pt x="324" y="14"/>
                </a:lnTo>
                <a:lnTo>
                  <a:pt x="336" y="10"/>
                </a:lnTo>
                <a:lnTo>
                  <a:pt x="348" y="8"/>
                </a:lnTo>
                <a:lnTo>
                  <a:pt x="374" y="3"/>
                </a:lnTo>
                <a:lnTo>
                  <a:pt x="400" y="0"/>
                </a:lnTo>
                <a:lnTo>
                  <a:pt x="405" y="0"/>
                </a:lnTo>
                <a:lnTo>
                  <a:pt x="409" y="0"/>
                </a:lnTo>
                <a:lnTo>
                  <a:pt x="424" y="0"/>
                </a:lnTo>
                <a:lnTo>
                  <a:pt x="435" y="2"/>
                </a:lnTo>
                <a:lnTo>
                  <a:pt x="448" y="5"/>
                </a:lnTo>
                <a:lnTo>
                  <a:pt x="459" y="9"/>
                </a:lnTo>
                <a:lnTo>
                  <a:pt x="470" y="13"/>
                </a:lnTo>
                <a:lnTo>
                  <a:pt x="480" y="20"/>
                </a:lnTo>
                <a:lnTo>
                  <a:pt x="489" y="26"/>
                </a:lnTo>
                <a:lnTo>
                  <a:pt x="498" y="35"/>
                </a:lnTo>
                <a:lnTo>
                  <a:pt x="507" y="45"/>
                </a:lnTo>
                <a:lnTo>
                  <a:pt x="514" y="54"/>
                </a:lnTo>
                <a:lnTo>
                  <a:pt x="523" y="46"/>
                </a:lnTo>
                <a:lnTo>
                  <a:pt x="534" y="37"/>
                </a:lnTo>
                <a:lnTo>
                  <a:pt x="544" y="30"/>
                </a:lnTo>
                <a:lnTo>
                  <a:pt x="556" y="24"/>
                </a:lnTo>
                <a:lnTo>
                  <a:pt x="568" y="20"/>
                </a:lnTo>
                <a:lnTo>
                  <a:pt x="581" y="15"/>
                </a:lnTo>
                <a:lnTo>
                  <a:pt x="595" y="13"/>
                </a:lnTo>
                <a:lnTo>
                  <a:pt x="610" y="11"/>
                </a:lnTo>
                <a:lnTo>
                  <a:pt x="619" y="11"/>
                </a:lnTo>
                <a:lnTo>
                  <a:pt x="629" y="11"/>
                </a:lnTo>
                <a:lnTo>
                  <a:pt x="650" y="12"/>
                </a:lnTo>
                <a:lnTo>
                  <a:pt x="671" y="14"/>
                </a:lnTo>
                <a:lnTo>
                  <a:pt x="690" y="18"/>
                </a:lnTo>
                <a:lnTo>
                  <a:pt x="708" y="22"/>
                </a:lnTo>
                <a:lnTo>
                  <a:pt x="724" y="28"/>
                </a:lnTo>
                <a:lnTo>
                  <a:pt x="739" y="37"/>
                </a:lnTo>
                <a:lnTo>
                  <a:pt x="752" y="46"/>
                </a:lnTo>
                <a:lnTo>
                  <a:pt x="764" y="56"/>
                </a:lnTo>
                <a:lnTo>
                  <a:pt x="772" y="66"/>
                </a:lnTo>
                <a:lnTo>
                  <a:pt x="779" y="77"/>
                </a:lnTo>
                <a:lnTo>
                  <a:pt x="790" y="65"/>
                </a:lnTo>
                <a:lnTo>
                  <a:pt x="802" y="54"/>
                </a:lnTo>
                <a:lnTo>
                  <a:pt x="812" y="48"/>
                </a:lnTo>
                <a:lnTo>
                  <a:pt x="823" y="41"/>
                </a:lnTo>
                <a:lnTo>
                  <a:pt x="834" y="38"/>
                </a:lnTo>
                <a:lnTo>
                  <a:pt x="843" y="36"/>
                </a:lnTo>
                <a:lnTo>
                  <a:pt x="851" y="34"/>
                </a:lnTo>
                <a:lnTo>
                  <a:pt x="858" y="34"/>
                </a:lnTo>
                <a:lnTo>
                  <a:pt x="861" y="34"/>
                </a:lnTo>
                <a:lnTo>
                  <a:pt x="875" y="33"/>
                </a:lnTo>
                <a:lnTo>
                  <a:pt x="892" y="33"/>
                </a:lnTo>
                <a:lnTo>
                  <a:pt x="916" y="33"/>
                </a:lnTo>
                <a:lnTo>
                  <a:pt x="937" y="35"/>
                </a:lnTo>
                <a:lnTo>
                  <a:pt x="955" y="38"/>
                </a:lnTo>
                <a:lnTo>
                  <a:pt x="971" y="42"/>
                </a:lnTo>
                <a:lnTo>
                  <a:pt x="986" y="48"/>
                </a:lnTo>
                <a:lnTo>
                  <a:pt x="999" y="54"/>
                </a:lnTo>
                <a:lnTo>
                  <a:pt x="1010" y="62"/>
                </a:lnTo>
                <a:lnTo>
                  <a:pt x="1021" y="69"/>
                </a:lnTo>
                <a:lnTo>
                  <a:pt x="1028" y="77"/>
                </a:lnTo>
                <a:lnTo>
                  <a:pt x="1036" y="86"/>
                </a:lnTo>
                <a:lnTo>
                  <a:pt x="1042" y="93"/>
                </a:lnTo>
                <a:lnTo>
                  <a:pt x="1047" y="102"/>
                </a:lnTo>
                <a:lnTo>
                  <a:pt x="1051" y="110"/>
                </a:lnTo>
                <a:lnTo>
                  <a:pt x="1053" y="119"/>
                </a:lnTo>
                <a:lnTo>
                  <a:pt x="1055" y="127"/>
                </a:lnTo>
                <a:lnTo>
                  <a:pt x="1057" y="134"/>
                </a:lnTo>
                <a:lnTo>
                  <a:pt x="1060" y="151"/>
                </a:lnTo>
                <a:lnTo>
                  <a:pt x="1062" y="170"/>
                </a:lnTo>
                <a:lnTo>
                  <a:pt x="1063" y="188"/>
                </a:lnTo>
                <a:lnTo>
                  <a:pt x="1063" y="205"/>
                </a:lnTo>
                <a:lnTo>
                  <a:pt x="1063" y="241"/>
                </a:lnTo>
                <a:lnTo>
                  <a:pt x="1061" y="276"/>
                </a:lnTo>
                <a:lnTo>
                  <a:pt x="1057" y="310"/>
                </a:lnTo>
                <a:lnTo>
                  <a:pt x="1053" y="344"/>
                </a:lnTo>
                <a:lnTo>
                  <a:pt x="1048" y="376"/>
                </a:lnTo>
                <a:lnTo>
                  <a:pt x="1043" y="408"/>
                </a:lnTo>
                <a:lnTo>
                  <a:pt x="1038" y="440"/>
                </a:lnTo>
                <a:lnTo>
                  <a:pt x="1034" y="472"/>
                </a:lnTo>
                <a:lnTo>
                  <a:pt x="1029" y="500"/>
                </a:lnTo>
                <a:lnTo>
                  <a:pt x="1027" y="525"/>
                </a:lnTo>
                <a:lnTo>
                  <a:pt x="1025" y="548"/>
                </a:lnTo>
                <a:lnTo>
                  <a:pt x="1022" y="580"/>
                </a:lnTo>
                <a:lnTo>
                  <a:pt x="1018" y="614"/>
                </a:lnTo>
                <a:lnTo>
                  <a:pt x="1012" y="654"/>
                </a:lnTo>
                <a:lnTo>
                  <a:pt x="1003" y="702"/>
                </a:lnTo>
                <a:lnTo>
                  <a:pt x="1002" y="705"/>
                </a:lnTo>
                <a:lnTo>
                  <a:pt x="1000" y="715"/>
                </a:lnTo>
                <a:lnTo>
                  <a:pt x="999" y="724"/>
                </a:lnTo>
                <a:lnTo>
                  <a:pt x="1006" y="728"/>
                </a:lnTo>
                <a:lnTo>
                  <a:pt x="1014" y="732"/>
                </a:lnTo>
                <a:lnTo>
                  <a:pt x="1026" y="738"/>
                </a:lnTo>
                <a:lnTo>
                  <a:pt x="1040" y="743"/>
                </a:lnTo>
                <a:lnTo>
                  <a:pt x="1046" y="747"/>
                </a:lnTo>
                <a:lnTo>
                  <a:pt x="1052" y="749"/>
                </a:lnTo>
                <a:lnTo>
                  <a:pt x="1069" y="755"/>
                </a:lnTo>
                <a:lnTo>
                  <a:pt x="1090" y="765"/>
                </a:lnTo>
                <a:lnTo>
                  <a:pt x="1102" y="771"/>
                </a:lnTo>
                <a:lnTo>
                  <a:pt x="1113" y="779"/>
                </a:lnTo>
                <a:lnTo>
                  <a:pt x="1124" y="786"/>
                </a:lnTo>
                <a:lnTo>
                  <a:pt x="1135" y="795"/>
                </a:lnTo>
                <a:lnTo>
                  <a:pt x="1146" y="806"/>
                </a:lnTo>
                <a:lnTo>
                  <a:pt x="1156" y="817"/>
                </a:lnTo>
                <a:lnTo>
                  <a:pt x="1165" y="830"/>
                </a:lnTo>
                <a:lnTo>
                  <a:pt x="1173" y="844"/>
                </a:lnTo>
                <a:lnTo>
                  <a:pt x="1178" y="859"/>
                </a:lnTo>
                <a:lnTo>
                  <a:pt x="1183" y="875"/>
                </a:lnTo>
                <a:lnTo>
                  <a:pt x="1184" y="884"/>
                </a:lnTo>
                <a:lnTo>
                  <a:pt x="1185" y="892"/>
                </a:lnTo>
                <a:lnTo>
                  <a:pt x="1186" y="902"/>
                </a:lnTo>
                <a:lnTo>
                  <a:pt x="1185" y="912"/>
                </a:lnTo>
                <a:lnTo>
                  <a:pt x="1184" y="921"/>
                </a:lnTo>
                <a:lnTo>
                  <a:pt x="1183" y="931"/>
                </a:lnTo>
                <a:lnTo>
                  <a:pt x="1180" y="940"/>
                </a:lnTo>
                <a:lnTo>
                  <a:pt x="1176" y="950"/>
                </a:lnTo>
                <a:lnTo>
                  <a:pt x="1172" y="958"/>
                </a:lnTo>
                <a:lnTo>
                  <a:pt x="1167" y="967"/>
                </a:lnTo>
                <a:lnTo>
                  <a:pt x="1161" y="974"/>
                </a:lnTo>
                <a:lnTo>
                  <a:pt x="1155" y="982"/>
                </a:lnTo>
                <a:lnTo>
                  <a:pt x="1146" y="990"/>
                </a:lnTo>
                <a:lnTo>
                  <a:pt x="1138" y="995"/>
                </a:lnTo>
                <a:lnTo>
                  <a:pt x="1129" y="1000"/>
                </a:lnTo>
                <a:lnTo>
                  <a:pt x="1118" y="1006"/>
                </a:lnTo>
                <a:lnTo>
                  <a:pt x="1107" y="1009"/>
                </a:lnTo>
                <a:lnTo>
                  <a:pt x="1095" y="1012"/>
                </a:lnTo>
                <a:lnTo>
                  <a:pt x="1082" y="1013"/>
                </a:lnTo>
                <a:lnTo>
                  <a:pt x="1068" y="1014"/>
                </a:lnTo>
                <a:lnTo>
                  <a:pt x="1054" y="1013"/>
                </a:lnTo>
                <a:lnTo>
                  <a:pt x="1041" y="1012"/>
                </a:lnTo>
                <a:lnTo>
                  <a:pt x="1028" y="1010"/>
                </a:lnTo>
                <a:lnTo>
                  <a:pt x="1015" y="1007"/>
                </a:lnTo>
                <a:lnTo>
                  <a:pt x="992" y="1000"/>
                </a:lnTo>
                <a:lnTo>
                  <a:pt x="971" y="992"/>
                </a:lnTo>
                <a:lnTo>
                  <a:pt x="948" y="982"/>
                </a:lnTo>
                <a:lnTo>
                  <a:pt x="927" y="974"/>
                </a:lnTo>
                <a:lnTo>
                  <a:pt x="906" y="967"/>
                </a:lnTo>
                <a:lnTo>
                  <a:pt x="886" y="960"/>
                </a:lnTo>
                <a:lnTo>
                  <a:pt x="863" y="954"/>
                </a:lnTo>
                <a:lnTo>
                  <a:pt x="840" y="948"/>
                </a:lnTo>
                <a:lnTo>
                  <a:pt x="816" y="942"/>
                </a:lnTo>
                <a:lnTo>
                  <a:pt x="787" y="937"/>
                </a:lnTo>
                <a:lnTo>
                  <a:pt x="779" y="934"/>
                </a:lnTo>
                <a:lnTo>
                  <a:pt x="744" y="927"/>
                </a:lnTo>
                <a:lnTo>
                  <a:pt x="714" y="923"/>
                </a:lnTo>
                <a:lnTo>
                  <a:pt x="686" y="920"/>
                </a:lnTo>
                <a:lnTo>
                  <a:pt x="659" y="920"/>
                </a:lnTo>
                <a:lnTo>
                  <a:pt x="645" y="920"/>
                </a:lnTo>
                <a:lnTo>
                  <a:pt x="629" y="920"/>
                </a:lnTo>
                <a:lnTo>
                  <a:pt x="613" y="921"/>
                </a:lnTo>
                <a:lnTo>
                  <a:pt x="596" y="921"/>
                </a:lnTo>
                <a:lnTo>
                  <a:pt x="568" y="923"/>
                </a:lnTo>
                <a:lnTo>
                  <a:pt x="536" y="925"/>
                </a:lnTo>
                <a:lnTo>
                  <a:pt x="506" y="927"/>
                </a:lnTo>
                <a:lnTo>
                  <a:pt x="479" y="930"/>
                </a:lnTo>
                <a:lnTo>
                  <a:pt x="452" y="934"/>
                </a:lnTo>
                <a:lnTo>
                  <a:pt x="427" y="940"/>
                </a:lnTo>
                <a:lnTo>
                  <a:pt x="402" y="944"/>
                </a:lnTo>
                <a:lnTo>
                  <a:pt x="378" y="951"/>
                </a:lnTo>
                <a:lnTo>
                  <a:pt x="354" y="956"/>
                </a:lnTo>
                <a:lnTo>
                  <a:pt x="337" y="961"/>
                </a:lnTo>
                <a:lnTo>
                  <a:pt x="317" y="968"/>
                </a:lnTo>
                <a:lnTo>
                  <a:pt x="294" y="977"/>
                </a:lnTo>
                <a:lnTo>
                  <a:pt x="270" y="986"/>
                </a:lnTo>
                <a:lnTo>
                  <a:pt x="243" y="996"/>
                </a:lnTo>
                <a:lnTo>
                  <a:pt x="217" y="1006"/>
                </a:lnTo>
                <a:lnTo>
                  <a:pt x="195" y="1014"/>
                </a:lnTo>
                <a:lnTo>
                  <a:pt x="173" y="1021"/>
                </a:lnTo>
                <a:lnTo>
                  <a:pt x="152" y="1026"/>
                </a:lnTo>
                <a:lnTo>
                  <a:pt x="134" y="1031"/>
                </a:lnTo>
                <a:lnTo>
                  <a:pt x="117" y="1033"/>
                </a:lnTo>
                <a:lnTo>
                  <a:pt x="101" y="10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1" name="Freeform 38"/>
          <p:cNvSpPr>
            <a:spLocks noEditPoints="1"/>
          </p:cNvSpPr>
          <p:nvPr/>
        </p:nvSpPr>
        <p:spPr bwMode="auto">
          <a:xfrm>
            <a:off x="4384675" y="1485900"/>
            <a:ext cx="546100" cy="465138"/>
          </a:xfrm>
          <a:custGeom>
            <a:avLst/>
            <a:gdLst>
              <a:gd name="T0" fmla="*/ 2147483646 w 1031"/>
              <a:gd name="T1" fmla="*/ 2147483646 h 879"/>
              <a:gd name="T2" fmla="*/ 2147483646 w 1031"/>
              <a:gd name="T3" fmla="*/ 2147483646 h 879"/>
              <a:gd name="T4" fmla="*/ 2147483646 w 1031"/>
              <a:gd name="T5" fmla="*/ 2147483646 h 879"/>
              <a:gd name="T6" fmla="*/ 2147483646 w 1031"/>
              <a:gd name="T7" fmla="*/ 2147483646 h 879"/>
              <a:gd name="T8" fmla="*/ 2147483646 w 1031"/>
              <a:gd name="T9" fmla="*/ 2147483646 h 879"/>
              <a:gd name="T10" fmla="*/ 2147483646 w 1031"/>
              <a:gd name="T11" fmla="*/ 2147483646 h 879"/>
              <a:gd name="T12" fmla="*/ 2147483646 w 1031"/>
              <a:gd name="T13" fmla="*/ 2147483646 h 879"/>
              <a:gd name="T14" fmla="*/ 2147483646 w 1031"/>
              <a:gd name="T15" fmla="*/ 2147483646 h 879"/>
              <a:gd name="T16" fmla="*/ 2147483646 w 1031"/>
              <a:gd name="T17" fmla="*/ 2147483646 h 879"/>
              <a:gd name="T18" fmla="*/ 2147483646 w 1031"/>
              <a:gd name="T19" fmla="*/ 2147483646 h 879"/>
              <a:gd name="T20" fmla="*/ 2147483646 w 1031"/>
              <a:gd name="T21" fmla="*/ 2147483646 h 879"/>
              <a:gd name="T22" fmla="*/ 2147483646 w 1031"/>
              <a:gd name="T23" fmla="*/ 2147483646 h 879"/>
              <a:gd name="T24" fmla="*/ 2147483646 w 1031"/>
              <a:gd name="T25" fmla="*/ 2147483646 h 879"/>
              <a:gd name="T26" fmla="*/ 2147483646 w 1031"/>
              <a:gd name="T27" fmla="*/ 2147483646 h 879"/>
              <a:gd name="T28" fmla="*/ 2147483646 w 1031"/>
              <a:gd name="T29" fmla="*/ 2147483646 h 879"/>
              <a:gd name="T30" fmla="*/ 0 w 1031"/>
              <a:gd name="T31" fmla="*/ 2147483646 h 879"/>
              <a:gd name="T32" fmla="*/ 2147483646 w 1031"/>
              <a:gd name="T33" fmla="*/ 2147483646 h 879"/>
              <a:gd name="T34" fmla="*/ 2147483646 w 1031"/>
              <a:gd name="T35" fmla="*/ 2147483646 h 879"/>
              <a:gd name="T36" fmla="*/ 2147483646 w 1031"/>
              <a:gd name="T37" fmla="*/ 2147483646 h 879"/>
              <a:gd name="T38" fmla="*/ 2147483646 w 1031"/>
              <a:gd name="T39" fmla="*/ 2147483646 h 879"/>
              <a:gd name="T40" fmla="*/ 2147483646 w 1031"/>
              <a:gd name="T41" fmla="*/ 2147483646 h 879"/>
              <a:gd name="T42" fmla="*/ 2147483646 w 1031"/>
              <a:gd name="T43" fmla="*/ 2147483646 h 879"/>
              <a:gd name="T44" fmla="*/ 2147483646 w 1031"/>
              <a:gd name="T45" fmla="*/ 2147483646 h 879"/>
              <a:gd name="T46" fmla="*/ 2147483646 w 1031"/>
              <a:gd name="T47" fmla="*/ 2147483646 h 879"/>
              <a:gd name="T48" fmla="*/ 2147483646 w 1031"/>
              <a:gd name="T49" fmla="*/ 2147483646 h 879"/>
              <a:gd name="T50" fmla="*/ 2147483646 w 1031"/>
              <a:gd name="T51" fmla="*/ 2147483646 h 879"/>
              <a:gd name="T52" fmla="*/ 2147483646 w 1031"/>
              <a:gd name="T53" fmla="*/ 2147483646 h 879"/>
              <a:gd name="T54" fmla="*/ 2147483646 w 1031"/>
              <a:gd name="T55" fmla="*/ 2147483646 h 879"/>
              <a:gd name="T56" fmla="*/ 2147483646 w 1031"/>
              <a:gd name="T57" fmla="*/ 2147483646 h 879"/>
              <a:gd name="T58" fmla="*/ 2147483646 w 1031"/>
              <a:gd name="T59" fmla="*/ 2147483646 h 879"/>
              <a:gd name="T60" fmla="*/ 2147483646 w 1031"/>
              <a:gd name="T61" fmla="*/ 2147483646 h 879"/>
              <a:gd name="T62" fmla="*/ 2147483646 w 1031"/>
              <a:gd name="T63" fmla="*/ 2147483646 h 879"/>
              <a:gd name="T64" fmla="*/ 2147483646 w 1031"/>
              <a:gd name="T65" fmla="*/ 2147483646 h 879"/>
              <a:gd name="T66" fmla="*/ 2147483646 w 1031"/>
              <a:gd name="T67" fmla="*/ 2147483646 h 879"/>
              <a:gd name="T68" fmla="*/ 2147483646 w 1031"/>
              <a:gd name="T69" fmla="*/ 2147483646 h 879"/>
              <a:gd name="T70" fmla="*/ 2147483646 w 1031"/>
              <a:gd name="T71" fmla="*/ 2147483646 h 879"/>
              <a:gd name="T72" fmla="*/ 2147483646 w 1031"/>
              <a:gd name="T73" fmla="*/ 2147483646 h 879"/>
              <a:gd name="T74" fmla="*/ 2147483646 w 1031"/>
              <a:gd name="T75" fmla="*/ 2147483646 h 879"/>
              <a:gd name="T76" fmla="*/ 2147483646 w 1031"/>
              <a:gd name="T77" fmla="*/ 2147483646 h 879"/>
              <a:gd name="T78" fmla="*/ 2147483646 w 1031"/>
              <a:gd name="T79" fmla="*/ 2147483646 h 879"/>
              <a:gd name="T80" fmla="*/ 2147483646 w 1031"/>
              <a:gd name="T81" fmla="*/ 2147483646 h 879"/>
              <a:gd name="T82" fmla="*/ 2147483646 w 1031"/>
              <a:gd name="T83" fmla="*/ 2147483646 h 879"/>
              <a:gd name="T84" fmla="*/ 2147483646 w 1031"/>
              <a:gd name="T85" fmla="*/ 2147483646 h 879"/>
              <a:gd name="T86" fmla="*/ 2147483646 w 1031"/>
              <a:gd name="T87" fmla="*/ 2147483646 h 879"/>
              <a:gd name="T88" fmla="*/ 2147483646 w 1031"/>
              <a:gd name="T89" fmla="*/ 2147483646 h 879"/>
              <a:gd name="T90" fmla="*/ 2147483646 w 1031"/>
              <a:gd name="T91" fmla="*/ 2147483646 h 879"/>
              <a:gd name="T92" fmla="*/ 2147483646 w 1031"/>
              <a:gd name="T93" fmla="*/ 2147483646 h 879"/>
              <a:gd name="T94" fmla="*/ 2147483646 w 1031"/>
              <a:gd name="T95" fmla="*/ 2147483646 h 879"/>
              <a:gd name="T96" fmla="*/ 2147483646 w 1031"/>
              <a:gd name="T97" fmla="*/ 2147483646 h 879"/>
              <a:gd name="T98" fmla="*/ 2147483646 w 1031"/>
              <a:gd name="T99" fmla="*/ 2147483646 h 879"/>
              <a:gd name="T100" fmla="*/ 2147483646 w 1031"/>
              <a:gd name="T101" fmla="*/ 2147483646 h 879"/>
              <a:gd name="T102" fmla="*/ 2147483646 w 1031"/>
              <a:gd name="T103" fmla="*/ 2147483646 h 879"/>
              <a:gd name="T104" fmla="*/ 2147483646 w 1031"/>
              <a:gd name="T105" fmla="*/ 2147483646 h 879"/>
              <a:gd name="T106" fmla="*/ 2147483646 w 1031"/>
              <a:gd name="T107" fmla="*/ 2147483646 h 8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1"/>
              <a:gd name="T163" fmla="*/ 0 h 879"/>
              <a:gd name="T164" fmla="*/ 1031 w 1031"/>
              <a:gd name="T165" fmla="*/ 879 h 8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1" h="879">
                <a:moveTo>
                  <a:pt x="905" y="70"/>
                </a:moveTo>
                <a:lnTo>
                  <a:pt x="907" y="87"/>
                </a:lnTo>
                <a:lnTo>
                  <a:pt x="908" y="105"/>
                </a:lnTo>
                <a:lnTo>
                  <a:pt x="909" y="122"/>
                </a:lnTo>
                <a:lnTo>
                  <a:pt x="909" y="139"/>
                </a:lnTo>
                <a:lnTo>
                  <a:pt x="908" y="175"/>
                </a:lnTo>
                <a:lnTo>
                  <a:pt x="905" y="211"/>
                </a:lnTo>
                <a:lnTo>
                  <a:pt x="901" y="245"/>
                </a:lnTo>
                <a:lnTo>
                  <a:pt x="896" y="281"/>
                </a:lnTo>
                <a:lnTo>
                  <a:pt x="890" y="315"/>
                </a:lnTo>
                <a:lnTo>
                  <a:pt x="884" y="350"/>
                </a:lnTo>
                <a:lnTo>
                  <a:pt x="879" y="389"/>
                </a:lnTo>
                <a:lnTo>
                  <a:pt x="876" y="422"/>
                </a:lnTo>
                <a:lnTo>
                  <a:pt x="872" y="450"/>
                </a:lnTo>
                <a:lnTo>
                  <a:pt x="869" y="477"/>
                </a:lnTo>
                <a:lnTo>
                  <a:pt x="867" y="504"/>
                </a:lnTo>
                <a:lnTo>
                  <a:pt x="863" y="535"/>
                </a:lnTo>
                <a:lnTo>
                  <a:pt x="858" y="568"/>
                </a:lnTo>
                <a:lnTo>
                  <a:pt x="851" y="609"/>
                </a:lnTo>
                <a:lnTo>
                  <a:pt x="845" y="633"/>
                </a:lnTo>
                <a:lnTo>
                  <a:pt x="843" y="652"/>
                </a:lnTo>
                <a:lnTo>
                  <a:pt x="843" y="661"/>
                </a:lnTo>
                <a:lnTo>
                  <a:pt x="844" y="669"/>
                </a:lnTo>
                <a:lnTo>
                  <a:pt x="845" y="676"/>
                </a:lnTo>
                <a:lnTo>
                  <a:pt x="849" y="683"/>
                </a:lnTo>
                <a:lnTo>
                  <a:pt x="853" y="689"/>
                </a:lnTo>
                <a:lnTo>
                  <a:pt x="858" y="696"/>
                </a:lnTo>
                <a:lnTo>
                  <a:pt x="866" y="702"/>
                </a:lnTo>
                <a:lnTo>
                  <a:pt x="876" y="708"/>
                </a:lnTo>
                <a:lnTo>
                  <a:pt x="887" y="715"/>
                </a:lnTo>
                <a:lnTo>
                  <a:pt x="899" y="721"/>
                </a:lnTo>
                <a:lnTo>
                  <a:pt x="915" y="729"/>
                </a:lnTo>
                <a:lnTo>
                  <a:pt x="933" y="737"/>
                </a:lnTo>
                <a:lnTo>
                  <a:pt x="947" y="742"/>
                </a:lnTo>
                <a:lnTo>
                  <a:pt x="963" y="750"/>
                </a:lnTo>
                <a:lnTo>
                  <a:pt x="980" y="757"/>
                </a:lnTo>
                <a:lnTo>
                  <a:pt x="997" y="767"/>
                </a:lnTo>
                <a:lnTo>
                  <a:pt x="1004" y="772"/>
                </a:lnTo>
                <a:lnTo>
                  <a:pt x="1011" y="778"/>
                </a:lnTo>
                <a:lnTo>
                  <a:pt x="1017" y="785"/>
                </a:lnTo>
                <a:lnTo>
                  <a:pt x="1023" y="792"/>
                </a:lnTo>
                <a:lnTo>
                  <a:pt x="1027" y="800"/>
                </a:lnTo>
                <a:lnTo>
                  <a:pt x="1029" y="809"/>
                </a:lnTo>
                <a:lnTo>
                  <a:pt x="1031" y="819"/>
                </a:lnTo>
                <a:lnTo>
                  <a:pt x="1031" y="829"/>
                </a:lnTo>
                <a:lnTo>
                  <a:pt x="1030" y="837"/>
                </a:lnTo>
                <a:lnTo>
                  <a:pt x="1027" y="845"/>
                </a:lnTo>
                <a:lnTo>
                  <a:pt x="1023" y="849"/>
                </a:lnTo>
                <a:lnTo>
                  <a:pt x="1017" y="853"/>
                </a:lnTo>
                <a:lnTo>
                  <a:pt x="1011" y="856"/>
                </a:lnTo>
                <a:lnTo>
                  <a:pt x="1004" y="859"/>
                </a:lnTo>
                <a:lnTo>
                  <a:pt x="997" y="859"/>
                </a:lnTo>
                <a:lnTo>
                  <a:pt x="988" y="859"/>
                </a:lnTo>
                <a:lnTo>
                  <a:pt x="971" y="858"/>
                </a:lnTo>
                <a:lnTo>
                  <a:pt x="953" y="853"/>
                </a:lnTo>
                <a:lnTo>
                  <a:pt x="938" y="849"/>
                </a:lnTo>
                <a:lnTo>
                  <a:pt x="926" y="843"/>
                </a:lnTo>
                <a:lnTo>
                  <a:pt x="899" y="833"/>
                </a:lnTo>
                <a:lnTo>
                  <a:pt x="876" y="823"/>
                </a:lnTo>
                <a:lnTo>
                  <a:pt x="852" y="815"/>
                </a:lnTo>
                <a:lnTo>
                  <a:pt x="828" y="808"/>
                </a:lnTo>
                <a:lnTo>
                  <a:pt x="803" y="801"/>
                </a:lnTo>
                <a:lnTo>
                  <a:pt x="777" y="795"/>
                </a:lnTo>
                <a:lnTo>
                  <a:pt x="749" y="788"/>
                </a:lnTo>
                <a:lnTo>
                  <a:pt x="719" y="781"/>
                </a:lnTo>
                <a:lnTo>
                  <a:pt x="688" y="774"/>
                </a:lnTo>
                <a:lnTo>
                  <a:pt x="659" y="770"/>
                </a:lnTo>
                <a:lnTo>
                  <a:pt x="632" y="767"/>
                </a:lnTo>
                <a:lnTo>
                  <a:pt x="605" y="766"/>
                </a:lnTo>
                <a:lnTo>
                  <a:pt x="579" y="765"/>
                </a:lnTo>
                <a:lnTo>
                  <a:pt x="551" y="766"/>
                </a:lnTo>
                <a:lnTo>
                  <a:pt x="521" y="767"/>
                </a:lnTo>
                <a:lnTo>
                  <a:pt x="489" y="768"/>
                </a:lnTo>
                <a:lnTo>
                  <a:pt x="453" y="769"/>
                </a:lnTo>
                <a:lnTo>
                  <a:pt x="421" y="772"/>
                </a:lnTo>
                <a:lnTo>
                  <a:pt x="391" y="775"/>
                </a:lnTo>
                <a:lnTo>
                  <a:pt x="363" y="781"/>
                </a:lnTo>
                <a:lnTo>
                  <a:pt x="336" y="785"/>
                </a:lnTo>
                <a:lnTo>
                  <a:pt x="310" y="792"/>
                </a:lnTo>
                <a:lnTo>
                  <a:pt x="284" y="797"/>
                </a:lnTo>
                <a:lnTo>
                  <a:pt x="259" y="804"/>
                </a:lnTo>
                <a:lnTo>
                  <a:pt x="227" y="813"/>
                </a:lnTo>
                <a:lnTo>
                  <a:pt x="189" y="827"/>
                </a:lnTo>
                <a:lnTo>
                  <a:pt x="148" y="842"/>
                </a:lnTo>
                <a:lnTo>
                  <a:pt x="107" y="858"/>
                </a:lnTo>
                <a:lnTo>
                  <a:pt x="87" y="865"/>
                </a:lnTo>
                <a:lnTo>
                  <a:pt x="69" y="870"/>
                </a:lnTo>
                <a:lnTo>
                  <a:pt x="52" y="875"/>
                </a:lnTo>
                <a:lnTo>
                  <a:pt x="37" y="878"/>
                </a:lnTo>
                <a:lnTo>
                  <a:pt x="24" y="879"/>
                </a:lnTo>
                <a:lnTo>
                  <a:pt x="13" y="878"/>
                </a:lnTo>
                <a:lnTo>
                  <a:pt x="8" y="876"/>
                </a:lnTo>
                <a:lnTo>
                  <a:pt x="5" y="875"/>
                </a:lnTo>
                <a:lnTo>
                  <a:pt x="3" y="872"/>
                </a:lnTo>
                <a:lnTo>
                  <a:pt x="1" y="868"/>
                </a:lnTo>
                <a:lnTo>
                  <a:pt x="0" y="864"/>
                </a:lnTo>
                <a:lnTo>
                  <a:pt x="0" y="860"/>
                </a:lnTo>
                <a:lnTo>
                  <a:pt x="1" y="855"/>
                </a:lnTo>
                <a:lnTo>
                  <a:pt x="3" y="851"/>
                </a:lnTo>
                <a:lnTo>
                  <a:pt x="8" y="841"/>
                </a:lnTo>
                <a:lnTo>
                  <a:pt x="16" y="833"/>
                </a:lnTo>
                <a:lnTo>
                  <a:pt x="26" y="823"/>
                </a:lnTo>
                <a:lnTo>
                  <a:pt x="38" y="814"/>
                </a:lnTo>
                <a:lnTo>
                  <a:pt x="51" y="805"/>
                </a:lnTo>
                <a:lnTo>
                  <a:pt x="64" y="796"/>
                </a:lnTo>
                <a:lnTo>
                  <a:pt x="94" y="780"/>
                </a:lnTo>
                <a:lnTo>
                  <a:pt x="122" y="766"/>
                </a:lnTo>
                <a:lnTo>
                  <a:pt x="147" y="754"/>
                </a:lnTo>
                <a:lnTo>
                  <a:pt x="165" y="746"/>
                </a:lnTo>
                <a:lnTo>
                  <a:pt x="177" y="740"/>
                </a:lnTo>
                <a:lnTo>
                  <a:pt x="187" y="732"/>
                </a:lnTo>
                <a:lnTo>
                  <a:pt x="195" y="725"/>
                </a:lnTo>
                <a:lnTo>
                  <a:pt x="202" y="716"/>
                </a:lnTo>
                <a:lnTo>
                  <a:pt x="207" y="705"/>
                </a:lnTo>
                <a:lnTo>
                  <a:pt x="213" y="694"/>
                </a:lnTo>
                <a:lnTo>
                  <a:pt x="216" y="683"/>
                </a:lnTo>
                <a:lnTo>
                  <a:pt x="218" y="670"/>
                </a:lnTo>
                <a:lnTo>
                  <a:pt x="220" y="657"/>
                </a:lnTo>
                <a:lnTo>
                  <a:pt x="221" y="642"/>
                </a:lnTo>
                <a:lnTo>
                  <a:pt x="222" y="625"/>
                </a:lnTo>
                <a:lnTo>
                  <a:pt x="222" y="609"/>
                </a:lnTo>
                <a:lnTo>
                  <a:pt x="221" y="573"/>
                </a:lnTo>
                <a:lnTo>
                  <a:pt x="221" y="534"/>
                </a:lnTo>
                <a:lnTo>
                  <a:pt x="220" y="489"/>
                </a:lnTo>
                <a:lnTo>
                  <a:pt x="219" y="443"/>
                </a:lnTo>
                <a:lnTo>
                  <a:pt x="217" y="395"/>
                </a:lnTo>
                <a:lnTo>
                  <a:pt x="215" y="347"/>
                </a:lnTo>
                <a:lnTo>
                  <a:pt x="213" y="300"/>
                </a:lnTo>
                <a:lnTo>
                  <a:pt x="210" y="257"/>
                </a:lnTo>
                <a:lnTo>
                  <a:pt x="209" y="216"/>
                </a:lnTo>
                <a:lnTo>
                  <a:pt x="208" y="181"/>
                </a:lnTo>
                <a:lnTo>
                  <a:pt x="207" y="126"/>
                </a:lnTo>
                <a:lnTo>
                  <a:pt x="206" y="89"/>
                </a:lnTo>
                <a:lnTo>
                  <a:pt x="206" y="73"/>
                </a:lnTo>
                <a:lnTo>
                  <a:pt x="209" y="62"/>
                </a:lnTo>
                <a:lnTo>
                  <a:pt x="210" y="56"/>
                </a:lnTo>
                <a:lnTo>
                  <a:pt x="213" y="51"/>
                </a:lnTo>
                <a:lnTo>
                  <a:pt x="216" y="45"/>
                </a:lnTo>
                <a:lnTo>
                  <a:pt x="220" y="40"/>
                </a:lnTo>
                <a:lnTo>
                  <a:pt x="224" y="35"/>
                </a:lnTo>
                <a:lnTo>
                  <a:pt x="232" y="28"/>
                </a:lnTo>
                <a:lnTo>
                  <a:pt x="242" y="22"/>
                </a:lnTo>
                <a:lnTo>
                  <a:pt x="254" y="15"/>
                </a:lnTo>
                <a:lnTo>
                  <a:pt x="269" y="10"/>
                </a:lnTo>
                <a:lnTo>
                  <a:pt x="285" y="5"/>
                </a:lnTo>
                <a:lnTo>
                  <a:pt x="304" y="1"/>
                </a:lnTo>
                <a:lnTo>
                  <a:pt x="327" y="0"/>
                </a:lnTo>
                <a:lnTo>
                  <a:pt x="339" y="0"/>
                </a:lnTo>
                <a:lnTo>
                  <a:pt x="350" y="1"/>
                </a:lnTo>
                <a:lnTo>
                  <a:pt x="355" y="3"/>
                </a:lnTo>
                <a:lnTo>
                  <a:pt x="359" y="5"/>
                </a:lnTo>
                <a:lnTo>
                  <a:pt x="364" y="8"/>
                </a:lnTo>
                <a:lnTo>
                  <a:pt x="367" y="11"/>
                </a:lnTo>
                <a:lnTo>
                  <a:pt x="370" y="15"/>
                </a:lnTo>
                <a:lnTo>
                  <a:pt x="374" y="21"/>
                </a:lnTo>
                <a:lnTo>
                  <a:pt x="377" y="26"/>
                </a:lnTo>
                <a:lnTo>
                  <a:pt x="379" y="33"/>
                </a:lnTo>
                <a:lnTo>
                  <a:pt x="380" y="41"/>
                </a:lnTo>
                <a:lnTo>
                  <a:pt x="381" y="50"/>
                </a:lnTo>
                <a:lnTo>
                  <a:pt x="382" y="59"/>
                </a:lnTo>
                <a:lnTo>
                  <a:pt x="382" y="70"/>
                </a:lnTo>
                <a:lnTo>
                  <a:pt x="381" y="108"/>
                </a:lnTo>
                <a:lnTo>
                  <a:pt x="382" y="132"/>
                </a:lnTo>
                <a:lnTo>
                  <a:pt x="383" y="136"/>
                </a:lnTo>
                <a:lnTo>
                  <a:pt x="385" y="140"/>
                </a:lnTo>
                <a:lnTo>
                  <a:pt x="388" y="144"/>
                </a:lnTo>
                <a:lnTo>
                  <a:pt x="390" y="146"/>
                </a:lnTo>
                <a:lnTo>
                  <a:pt x="394" y="148"/>
                </a:lnTo>
                <a:lnTo>
                  <a:pt x="398" y="150"/>
                </a:lnTo>
                <a:lnTo>
                  <a:pt x="403" y="151"/>
                </a:lnTo>
                <a:lnTo>
                  <a:pt x="409" y="152"/>
                </a:lnTo>
                <a:lnTo>
                  <a:pt x="421" y="154"/>
                </a:lnTo>
                <a:lnTo>
                  <a:pt x="433" y="156"/>
                </a:lnTo>
                <a:lnTo>
                  <a:pt x="444" y="156"/>
                </a:lnTo>
                <a:lnTo>
                  <a:pt x="453" y="156"/>
                </a:lnTo>
                <a:lnTo>
                  <a:pt x="461" y="153"/>
                </a:lnTo>
                <a:lnTo>
                  <a:pt x="467" y="150"/>
                </a:lnTo>
                <a:lnTo>
                  <a:pt x="471" y="148"/>
                </a:lnTo>
                <a:lnTo>
                  <a:pt x="473" y="145"/>
                </a:lnTo>
                <a:lnTo>
                  <a:pt x="474" y="141"/>
                </a:lnTo>
                <a:lnTo>
                  <a:pt x="474" y="137"/>
                </a:lnTo>
                <a:lnTo>
                  <a:pt x="476" y="122"/>
                </a:lnTo>
                <a:lnTo>
                  <a:pt x="477" y="103"/>
                </a:lnTo>
                <a:lnTo>
                  <a:pt x="478" y="83"/>
                </a:lnTo>
                <a:lnTo>
                  <a:pt x="480" y="65"/>
                </a:lnTo>
                <a:lnTo>
                  <a:pt x="482" y="55"/>
                </a:lnTo>
                <a:lnTo>
                  <a:pt x="485" y="44"/>
                </a:lnTo>
                <a:lnTo>
                  <a:pt x="489" y="36"/>
                </a:lnTo>
                <a:lnTo>
                  <a:pt x="494" y="28"/>
                </a:lnTo>
                <a:lnTo>
                  <a:pt x="498" y="24"/>
                </a:lnTo>
                <a:lnTo>
                  <a:pt x="502" y="22"/>
                </a:lnTo>
                <a:lnTo>
                  <a:pt x="506" y="18"/>
                </a:lnTo>
                <a:lnTo>
                  <a:pt x="512" y="16"/>
                </a:lnTo>
                <a:lnTo>
                  <a:pt x="517" y="14"/>
                </a:lnTo>
                <a:lnTo>
                  <a:pt x="524" y="12"/>
                </a:lnTo>
                <a:lnTo>
                  <a:pt x="530" y="11"/>
                </a:lnTo>
                <a:lnTo>
                  <a:pt x="537" y="11"/>
                </a:lnTo>
                <a:lnTo>
                  <a:pt x="553" y="10"/>
                </a:lnTo>
                <a:lnTo>
                  <a:pt x="570" y="11"/>
                </a:lnTo>
                <a:lnTo>
                  <a:pt x="588" y="13"/>
                </a:lnTo>
                <a:lnTo>
                  <a:pt x="605" y="17"/>
                </a:lnTo>
                <a:lnTo>
                  <a:pt x="613" y="21"/>
                </a:lnTo>
                <a:lnTo>
                  <a:pt x="620" y="24"/>
                </a:lnTo>
                <a:lnTo>
                  <a:pt x="626" y="28"/>
                </a:lnTo>
                <a:lnTo>
                  <a:pt x="633" y="33"/>
                </a:lnTo>
                <a:lnTo>
                  <a:pt x="637" y="39"/>
                </a:lnTo>
                <a:lnTo>
                  <a:pt x="640" y="46"/>
                </a:lnTo>
                <a:lnTo>
                  <a:pt x="642" y="54"/>
                </a:lnTo>
                <a:lnTo>
                  <a:pt x="642" y="63"/>
                </a:lnTo>
                <a:lnTo>
                  <a:pt x="639" y="98"/>
                </a:lnTo>
                <a:lnTo>
                  <a:pt x="637" y="126"/>
                </a:lnTo>
                <a:lnTo>
                  <a:pt x="638" y="132"/>
                </a:lnTo>
                <a:lnTo>
                  <a:pt x="639" y="137"/>
                </a:lnTo>
                <a:lnTo>
                  <a:pt x="641" y="143"/>
                </a:lnTo>
                <a:lnTo>
                  <a:pt x="645" y="147"/>
                </a:lnTo>
                <a:lnTo>
                  <a:pt x="649" y="150"/>
                </a:lnTo>
                <a:lnTo>
                  <a:pt x="654" y="153"/>
                </a:lnTo>
                <a:lnTo>
                  <a:pt x="661" y="157"/>
                </a:lnTo>
                <a:lnTo>
                  <a:pt x="669" y="158"/>
                </a:lnTo>
                <a:lnTo>
                  <a:pt x="691" y="161"/>
                </a:lnTo>
                <a:lnTo>
                  <a:pt x="707" y="161"/>
                </a:lnTo>
                <a:lnTo>
                  <a:pt x="715" y="160"/>
                </a:lnTo>
                <a:lnTo>
                  <a:pt x="720" y="159"/>
                </a:lnTo>
                <a:lnTo>
                  <a:pt x="726" y="158"/>
                </a:lnTo>
                <a:lnTo>
                  <a:pt x="730" y="156"/>
                </a:lnTo>
                <a:lnTo>
                  <a:pt x="733" y="153"/>
                </a:lnTo>
                <a:lnTo>
                  <a:pt x="736" y="150"/>
                </a:lnTo>
                <a:lnTo>
                  <a:pt x="739" y="148"/>
                </a:lnTo>
                <a:lnTo>
                  <a:pt x="740" y="145"/>
                </a:lnTo>
                <a:lnTo>
                  <a:pt x="742" y="137"/>
                </a:lnTo>
                <a:lnTo>
                  <a:pt x="743" y="130"/>
                </a:lnTo>
                <a:lnTo>
                  <a:pt x="744" y="111"/>
                </a:lnTo>
                <a:lnTo>
                  <a:pt x="746" y="94"/>
                </a:lnTo>
                <a:lnTo>
                  <a:pt x="750" y="77"/>
                </a:lnTo>
                <a:lnTo>
                  <a:pt x="755" y="63"/>
                </a:lnTo>
                <a:lnTo>
                  <a:pt x="758" y="56"/>
                </a:lnTo>
                <a:lnTo>
                  <a:pt x="760" y="51"/>
                </a:lnTo>
                <a:lnTo>
                  <a:pt x="763" y="45"/>
                </a:lnTo>
                <a:lnTo>
                  <a:pt x="768" y="41"/>
                </a:lnTo>
                <a:lnTo>
                  <a:pt x="771" y="38"/>
                </a:lnTo>
                <a:lnTo>
                  <a:pt x="775" y="35"/>
                </a:lnTo>
                <a:lnTo>
                  <a:pt x="780" y="33"/>
                </a:lnTo>
                <a:lnTo>
                  <a:pt x="784" y="32"/>
                </a:lnTo>
                <a:lnTo>
                  <a:pt x="797" y="31"/>
                </a:lnTo>
                <a:lnTo>
                  <a:pt x="813" y="31"/>
                </a:lnTo>
                <a:lnTo>
                  <a:pt x="831" y="31"/>
                </a:lnTo>
                <a:lnTo>
                  <a:pt x="851" y="33"/>
                </a:lnTo>
                <a:lnTo>
                  <a:pt x="861" y="36"/>
                </a:lnTo>
                <a:lnTo>
                  <a:pt x="869" y="38"/>
                </a:lnTo>
                <a:lnTo>
                  <a:pt x="878" y="41"/>
                </a:lnTo>
                <a:lnTo>
                  <a:pt x="885" y="44"/>
                </a:lnTo>
                <a:lnTo>
                  <a:pt x="893" y="50"/>
                </a:lnTo>
                <a:lnTo>
                  <a:pt x="898" y="55"/>
                </a:lnTo>
                <a:lnTo>
                  <a:pt x="902" y="62"/>
                </a:lnTo>
                <a:lnTo>
                  <a:pt x="905" y="70"/>
                </a:lnTo>
                <a:close/>
                <a:moveTo>
                  <a:pt x="419" y="497"/>
                </a:moveTo>
                <a:lnTo>
                  <a:pt x="409" y="525"/>
                </a:lnTo>
                <a:lnTo>
                  <a:pt x="399" y="565"/>
                </a:lnTo>
                <a:lnTo>
                  <a:pt x="397" y="575"/>
                </a:lnTo>
                <a:lnTo>
                  <a:pt x="396" y="585"/>
                </a:lnTo>
                <a:lnTo>
                  <a:pt x="396" y="594"/>
                </a:lnTo>
                <a:lnTo>
                  <a:pt x="396" y="604"/>
                </a:lnTo>
                <a:lnTo>
                  <a:pt x="397" y="611"/>
                </a:lnTo>
                <a:lnTo>
                  <a:pt x="399" y="619"/>
                </a:lnTo>
                <a:lnTo>
                  <a:pt x="403" y="624"/>
                </a:lnTo>
                <a:lnTo>
                  <a:pt x="408" y="630"/>
                </a:lnTo>
                <a:lnTo>
                  <a:pt x="412" y="632"/>
                </a:lnTo>
                <a:lnTo>
                  <a:pt x="417" y="634"/>
                </a:lnTo>
                <a:lnTo>
                  <a:pt x="422" y="636"/>
                </a:lnTo>
                <a:lnTo>
                  <a:pt x="428" y="637"/>
                </a:lnTo>
                <a:lnTo>
                  <a:pt x="439" y="638"/>
                </a:lnTo>
                <a:lnTo>
                  <a:pt x="451" y="638"/>
                </a:lnTo>
                <a:lnTo>
                  <a:pt x="476" y="636"/>
                </a:lnTo>
                <a:lnTo>
                  <a:pt x="498" y="635"/>
                </a:lnTo>
                <a:lnTo>
                  <a:pt x="527" y="636"/>
                </a:lnTo>
                <a:lnTo>
                  <a:pt x="555" y="636"/>
                </a:lnTo>
                <a:lnTo>
                  <a:pt x="583" y="637"/>
                </a:lnTo>
                <a:lnTo>
                  <a:pt x="612" y="638"/>
                </a:lnTo>
                <a:lnTo>
                  <a:pt x="618" y="638"/>
                </a:lnTo>
                <a:lnTo>
                  <a:pt x="623" y="638"/>
                </a:lnTo>
                <a:lnTo>
                  <a:pt x="627" y="637"/>
                </a:lnTo>
                <a:lnTo>
                  <a:pt x="632" y="636"/>
                </a:lnTo>
                <a:lnTo>
                  <a:pt x="636" y="634"/>
                </a:lnTo>
                <a:lnTo>
                  <a:pt x="639" y="631"/>
                </a:lnTo>
                <a:lnTo>
                  <a:pt x="641" y="627"/>
                </a:lnTo>
                <a:lnTo>
                  <a:pt x="644" y="622"/>
                </a:lnTo>
                <a:lnTo>
                  <a:pt x="646" y="616"/>
                </a:lnTo>
                <a:lnTo>
                  <a:pt x="646" y="608"/>
                </a:lnTo>
                <a:lnTo>
                  <a:pt x="647" y="598"/>
                </a:lnTo>
                <a:lnTo>
                  <a:pt x="646" y="589"/>
                </a:lnTo>
                <a:lnTo>
                  <a:pt x="642" y="562"/>
                </a:lnTo>
                <a:lnTo>
                  <a:pt x="637" y="528"/>
                </a:lnTo>
                <a:lnTo>
                  <a:pt x="633" y="509"/>
                </a:lnTo>
                <a:lnTo>
                  <a:pt x="628" y="492"/>
                </a:lnTo>
                <a:lnTo>
                  <a:pt x="623" y="477"/>
                </a:lnTo>
                <a:lnTo>
                  <a:pt x="619" y="464"/>
                </a:lnTo>
                <a:lnTo>
                  <a:pt x="613" y="453"/>
                </a:lnTo>
                <a:lnTo>
                  <a:pt x="607" y="442"/>
                </a:lnTo>
                <a:lnTo>
                  <a:pt x="601" y="433"/>
                </a:lnTo>
                <a:lnTo>
                  <a:pt x="596" y="426"/>
                </a:lnTo>
                <a:lnTo>
                  <a:pt x="590" y="419"/>
                </a:lnTo>
                <a:lnTo>
                  <a:pt x="583" y="414"/>
                </a:lnTo>
                <a:lnTo>
                  <a:pt x="578" y="409"/>
                </a:lnTo>
                <a:lnTo>
                  <a:pt x="571" y="406"/>
                </a:lnTo>
                <a:lnTo>
                  <a:pt x="565" y="403"/>
                </a:lnTo>
                <a:lnTo>
                  <a:pt x="559" y="401"/>
                </a:lnTo>
                <a:lnTo>
                  <a:pt x="554" y="400"/>
                </a:lnTo>
                <a:lnTo>
                  <a:pt x="548" y="399"/>
                </a:lnTo>
                <a:lnTo>
                  <a:pt x="534" y="397"/>
                </a:lnTo>
                <a:lnTo>
                  <a:pt x="520" y="397"/>
                </a:lnTo>
                <a:lnTo>
                  <a:pt x="509" y="399"/>
                </a:lnTo>
                <a:lnTo>
                  <a:pt x="498" y="401"/>
                </a:lnTo>
                <a:lnTo>
                  <a:pt x="488" y="403"/>
                </a:lnTo>
                <a:lnTo>
                  <a:pt x="478" y="407"/>
                </a:lnTo>
                <a:lnTo>
                  <a:pt x="470" y="411"/>
                </a:lnTo>
                <a:lnTo>
                  <a:pt x="462" y="417"/>
                </a:lnTo>
                <a:lnTo>
                  <a:pt x="456" y="423"/>
                </a:lnTo>
                <a:lnTo>
                  <a:pt x="449" y="431"/>
                </a:lnTo>
                <a:lnTo>
                  <a:pt x="443" y="440"/>
                </a:lnTo>
                <a:lnTo>
                  <a:pt x="437" y="449"/>
                </a:lnTo>
                <a:lnTo>
                  <a:pt x="433" y="459"/>
                </a:lnTo>
                <a:lnTo>
                  <a:pt x="428" y="471"/>
                </a:lnTo>
                <a:lnTo>
                  <a:pt x="423" y="483"/>
                </a:lnTo>
                <a:lnTo>
                  <a:pt x="419" y="49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2" name="Freeform 39"/>
          <p:cNvSpPr>
            <a:spLocks/>
          </p:cNvSpPr>
          <p:nvPr/>
        </p:nvSpPr>
        <p:spPr bwMode="auto">
          <a:xfrm>
            <a:off x="5072063" y="1439863"/>
            <a:ext cx="498475" cy="554037"/>
          </a:xfrm>
          <a:custGeom>
            <a:avLst/>
            <a:gdLst>
              <a:gd name="T0" fmla="*/ 2147483646 w 942"/>
              <a:gd name="T1" fmla="*/ 2147483646 h 1047"/>
              <a:gd name="T2" fmla="*/ 2147483646 w 942"/>
              <a:gd name="T3" fmla="*/ 2147483646 h 1047"/>
              <a:gd name="T4" fmla="*/ 2147483646 w 942"/>
              <a:gd name="T5" fmla="*/ 2147483646 h 1047"/>
              <a:gd name="T6" fmla="*/ 2147483646 w 942"/>
              <a:gd name="T7" fmla="*/ 2147483646 h 1047"/>
              <a:gd name="T8" fmla="*/ 2147483646 w 942"/>
              <a:gd name="T9" fmla="*/ 2147483646 h 1047"/>
              <a:gd name="T10" fmla="*/ 2147483646 w 942"/>
              <a:gd name="T11" fmla="*/ 2147483646 h 1047"/>
              <a:gd name="T12" fmla="*/ 2147483646 w 942"/>
              <a:gd name="T13" fmla="*/ 2147483646 h 1047"/>
              <a:gd name="T14" fmla="*/ 2147483646 w 942"/>
              <a:gd name="T15" fmla="*/ 2147483646 h 1047"/>
              <a:gd name="T16" fmla="*/ 2147483646 w 942"/>
              <a:gd name="T17" fmla="*/ 2147483646 h 1047"/>
              <a:gd name="T18" fmla="*/ 2147483646 w 942"/>
              <a:gd name="T19" fmla="*/ 2147483646 h 1047"/>
              <a:gd name="T20" fmla="*/ 2147483646 w 942"/>
              <a:gd name="T21" fmla="*/ 2147483646 h 1047"/>
              <a:gd name="T22" fmla="*/ 2147483646 w 942"/>
              <a:gd name="T23" fmla="*/ 2147483646 h 1047"/>
              <a:gd name="T24" fmla="*/ 2147483646 w 942"/>
              <a:gd name="T25" fmla="*/ 2147483646 h 1047"/>
              <a:gd name="T26" fmla="*/ 2147483646 w 942"/>
              <a:gd name="T27" fmla="*/ 2147483646 h 1047"/>
              <a:gd name="T28" fmla="*/ 2147483646 w 942"/>
              <a:gd name="T29" fmla="*/ 2147483646 h 1047"/>
              <a:gd name="T30" fmla="*/ 2147483646 w 942"/>
              <a:gd name="T31" fmla="*/ 2147483646 h 1047"/>
              <a:gd name="T32" fmla="*/ 2147483646 w 942"/>
              <a:gd name="T33" fmla="*/ 2147483646 h 1047"/>
              <a:gd name="T34" fmla="*/ 2147483646 w 942"/>
              <a:gd name="T35" fmla="*/ 2147483646 h 1047"/>
              <a:gd name="T36" fmla="*/ 2147483646 w 942"/>
              <a:gd name="T37" fmla="*/ 2147483646 h 1047"/>
              <a:gd name="T38" fmla="*/ 2147483646 w 942"/>
              <a:gd name="T39" fmla="*/ 2147483646 h 1047"/>
              <a:gd name="T40" fmla="*/ 2147483646 w 942"/>
              <a:gd name="T41" fmla="*/ 2147483646 h 1047"/>
              <a:gd name="T42" fmla="*/ 2147483646 w 942"/>
              <a:gd name="T43" fmla="*/ 2147483646 h 1047"/>
              <a:gd name="T44" fmla="*/ 2147483646 w 942"/>
              <a:gd name="T45" fmla="*/ 2147483646 h 1047"/>
              <a:gd name="T46" fmla="*/ 2147483646 w 942"/>
              <a:gd name="T47" fmla="*/ 2147483646 h 1047"/>
              <a:gd name="T48" fmla="*/ 2147483646 w 942"/>
              <a:gd name="T49" fmla="*/ 0 h 1047"/>
              <a:gd name="T50" fmla="*/ 2147483646 w 942"/>
              <a:gd name="T51" fmla="*/ 2147483646 h 1047"/>
              <a:gd name="T52" fmla="*/ 2147483646 w 942"/>
              <a:gd name="T53" fmla="*/ 2147483646 h 1047"/>
              <a:gd name="T54" fmla="*/ 2147483646 w 942"/>
              <a:gd name="T55" fmla="*/ 2147483646 h 1047"/>
              <a:gd name="T56" fmla="*/ 2147483646 w 942"/>
              <a:gd name="T57" fmla="*/ 2147483646 h 1047"/>
              <a:gd name="T58" fmla="*/ 2147483646 w 942"/>
              <a:gd name="T59" fmla="*/ 2147483646 h 1047"/>
              <a:gd name="T60" fmla="*/ 2147483646 w 942"/>
              <a:gd name="T61" fmla="*/ 2147483646 h 1047"/>
              <a:gd name="T62" fmla="*/ 2147483646 w 942"/>
              <a:gd name="T63" fmla="*/ 2147483646 h 1047"/>
              <a:gd name="T64" fmla="*/ 2147483646 w 942"/>
              <a:gd name="T65" fmla="*/ 2147483646 h 1047"/>
              <a:gd name="T66" fmla="*/ 2147483646 w 942"/>
              <a:gd name="T67" fmla="*/ 2147483646 h 1047"/>
              <a:gd name="T68" fmla="*/ 2147483646 w 942"/>
              <a:gd name="T69" fmla="*/ 2147483646 h 1047"/>
              <a:gd name="T70" fmla="*/ 2147483646 w 942"/>
              <a:gd name="T71" fmla="*/ 2147483646 h 1047"/>
              <a:gd name="T72" fmla="*/ 2147483646 w 942"/>
              <a:gd name="T73" fmla="*/ 2147483646 h 1047"/>
              <a:gd name="T74" fmla="*/ 2147483646 w 942"/>
              <a:gd name="T75" fmla="*/ 2147483646 h 1047"/>
              <a:gd name="T76" fmla="*/ 2147483646 w 942"/>
              <a:gd name="T77" fmla="*/ 2147483646 h 1047"/>
              <a:gd name="T78" fmla="*/ 2147483646 w 942"/>
              <a:gd name="T79" fmla="*/ 2147483646 h 1047"/>
              <a:gd name="T80" fmla="*/ 2147483646 w 942"/>
              <a:gd name="T81" fmla="*/ 2147483646 h 1047"/>
              <a:gd name="T82" fmla="*/ 2147483646 w 942"/>
              <a:gd name="T83" fmla="*/ 2147483646 h 1047"/>
              <a:gd name="T84" fmla="*/ 2147483646 w 942"/>
              <a:gd name="T85" fmla="*/ 2147483646 h 1047"/>
              <a:gd name="T86" fmla="*/ 2147483646 w 942"/>
              <a:gd name="T87" fmla="*/ 2147483646 h 1047"/>
              <a:gd name="T88" fmla="*/ 2147483646 w 942"/>
              <a:gd name="T89" fmla="*/ 2147483646 h 10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2"/>
              <a:gd name="T136" fmla="*/ 0 h 1047"/>
              <a:gd name="T137" fmla="*/ 942 w 942"/>
              <a:gd name="T138" fmla="*/ 1047 h 10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2" h="1047">
                <a:moveTo>
                  <a:pt x="489" y="1047"/>
                </a:moveTo>
                <a:lnTo>
                  <a:pt x="473" y="1046"/>
                </a:lnTo>
                <a:lnTo>
                  <a:pt x="454" y="1044"/>
                </a:lnTo>
                <a:lnTo>
                  <a:pt x="433" y="1041"/>
                </a:lnTo>
                <a:lnTo>
                  <a:pt x="411" y="1035"/>
                </a:lnTo>
                <a:lnTo>
                  <a:pt x="388" y="1029"/>
                </a:lnTo>
                <a:lnTo>
                  <a:pt x="363" y="1019"/>
                </a:lnTo>
                <a:lnTo>
                  <a:pt x="338" y="1008"/>
                </a:lnTo>
                <a:lnTo>
                  <a:pt x="312" y="995"/>
                </a:lnTo>
                <a:lnTo>
                  <a:pt x="286" y="979"/>
                </a:lnTo>
                <a:lnTo>
                  <a:pt x="259" y="962"/>
                </a:lnTo>
                <a:lnTo>
                  <a:pt x="246" y="951"/>
                </a:lnTo>
                <a:lnTo>
                  <a:pt x="233" y="940"/>
                </a:lnTo>
                <a:lnTo>
                  <a:pt x="220" y="929"/>
                </a:lnTo>
                <a:lnTo>
                  <a:pt x="208" y="917"/>
                </a:lnTo>
                <a:lnTo>
                  <a:pt x="195" y="905"/>
                </a:lnTo>
                <a:lnTo>
                  <a:pt x="184" y="891"/>
                </a:lnTo>
                <a:lnTo>
                  <a:pt x="172" y="877"/>
                </a:lnTo>
                <a:lnTo>
                  <a:pt x="160" y="861"/>
                </a:lnTo>
                <a:lnTo>
                  <a:pt x="148" y="845"/>
                </a:lnTo>
                <a:lnTo>
                  <a:pt x="137" y="828"/>
                </a:lnTo>
                <a:lnTo>
                  <a:pt x="126" y="811"/>
                </a:lnTo>
                <a:lnTo>
                  <a:pt x="117" y="792"/>
                </a:lnTo>
                <a:lnTo>
                  <a:pt x="98" y="757"/>
                </a:lnTo>
                <a:lnTo>
                  <a:pt x="82" y="723"/>
                </a:lnTo>
                <a:lnTo>
                  <a:pt x="68" y="690"/>
                </a:lnTo>
                <a:lnTo>
                  <a:pt x="55" y="658"/>
                </a:lnTo>
                <a:lnTo>
                  <a:pt x="44" y="628"/>
                </a:lnTo>
                <a:lnTo>
                  <a:pt x="35" y="599"/>
                </a:lnTo>
                <a:lnTo>
                  <a:pt x="27" y="571"/>
                </a:lnTo>
                <a:lnTo>
                  <a:pt x="21" y="545"/>
                </a:lnTo>
                <a:lnTo>
                  <a:pt x="14" y="520"/>
                </a:lnTo>
                <a:lnTo>
                  <a:pt x="10" y="496"/>
                </a:lnTo>
                <a:lnTo>
                  <a:pt x="6" y="475"/>
                </a:lnTo>
                <a:lnTo>
                  <a:pt x="4" y="454"/>
                </a:lnTo>
                <a:lnTo>
                  <a:pt x="1" y="419"/>
                </a:lnTo>
                <a:lnTo>
                  <a:pt x="0" y="389"/>
                </a:lnTo>
                <a:lnTo>
                  <a:pt x="1" y="367"/>
                </a:lnTo>
                <a:lnTo>
                  <a:pt x="3" y="347"/>
                </a:lnTo>
                <a:lnTo>
                  <a:pt x="6" y="329"/>
                </a:lnTo>
                <a:lnTo>
                  <a:pt x="12" y="312"/>
                </a:lnTo>
                <a:lnTo>
                  <a:pt x="17" y="297"/>
                </a:lnTo>
                <a:lnTo>
                  <a:pt x="25" y="283"/>
                </a:lnTo>
                <a:lnTo>
                  <a:pt x="35" y="270"/>
                </a:lnTo>
                <a:lnTo>
                  <a:pt x="44" y="259"/>
                </a:lnTo>
                <a:lnTo>
                  <a:pt x="56" y="248"/>
                </a:lnTo>
                <a:lnTo>
                  <a:pt x="69" y="238"/>
                </a:lnTo>
                <a:lnTo>
                  <a:pt x="83" y="230"/>
                </a:lnTo>
                <a:lnTo>
                  <a:pt x="98" y="222"/>
                </a:lnTo>
                <a:lnTo>
                  <a:pt x="114" y="215"/>
                </a:lnTo>
                <a:lnTo>
                  <a:pt x="132" y="208"/>
                </a:lnTo>
                <a:lnTo>
                  <a:pt x="150" y="203"/>
                </a:lnTo>
                <a:lnTo>
                  <a:pt x="171" y="196"/>
                </a:lnTo>
                <a:lnTo>
                  <a:pt x="173" y="196"/>
                </a:lnTo>
                <a:lnTo>
                  <a:pt x="176" y="195"/>
                </a:lnTo>
                <a:lnTo>
                  <a:pt x="188" y="193"/>
                </a:lnTo>
                <a:lnTo>
                  <a:pt x="221" y="184"/>
                </a:lnTo>
                <a:lnTo>
                  <a:pt x="271" y="172"/>
                </a:lnTo>
                <a:lnTo>
                  <a:pt x="333" y="154"/>
                </a:lnTo>
                <a:lnTo>
                  <a:pt x="367" y="144"/>
                </a:lnTo>
                <a:lnTo>
                  <a:pt x="403" y="132"/>
                </a:lnTo>
                <a:lnTo>
                  <a:pt x="440" y="119"/>
                </a:lnTo>
                <a:lnTo>
                  <a:pt x="476" y="105"/>
                </a:lnTo>
                <a:lnTo>
                  <a:pt x="513" y="90"/>
                </a:lnTo>
                <a:lnTo>
                  <a:pt x="549" y="73"/>
                </a:lnTo>
                <a:lnTo>
                  <a:pt x="584" y="56"/>
                </a:lnTo>
                <a:lnTo>
                  <a:pt x="617" y="37"/>
                </a:lnTo>
                <a:lnTo>
                  <a:pt x="629" y="31"/>
                </a:lnTo>
                <a:lnTo>
                  <a:pt x="642" y="24"/>
                </a:lnTo>
                <a:lnTo>
                  <a:pt x="656" y="18"/>
                </a:lnTo>
                <a:lnTo>
                  <a:pt x="671" y="11"/>
                </a:lnTo>
                <a:lnTo>
                  <a:pt x="687" y="7"/>
                </a:lnTo>
                <a:lnTo>
                  <a:pt x="704" y="3"/>
                </a:lnTo>
                <a:lnTo>
                  <a:pt x="723" y="1"/>
                </a:lnTo>
                <a:lnTo>
                  <a:pt x="741" y="0"/>
                </a:lnTo>
                <a:lnTo>
                  <a:pt x="750" y="0"/>
                </a:lnTo>
                <a:lnTo>
                  <a:pt x="758" y="1"/>
                </a:lnTo>
                <a:lnTo>
                  <a:pt x="770" y="2"/>
                </a:lnTo>
                <a:lnTo>
                  <a:pt x="782" y="4"/>
                </a:lnTo>
                <a:lnTo>
                  <a:pt x="795" y="8"/>
                </a:lnTo>
                <a:lnTo>
                  <a:pt x="809" y="14"/>
                </a:lnTo>
                <a:lnTo>
                  <a:pt x="823" y="21"/>
                </a:lnTo>
                <a:lnTo>
                  <a:pt x="837" y="30"/>
                </a:lnTo>
                <a:lnTo>
                  <a:pt x="851" y="41"/>
                </a:lnTo>
                <a:lnTo>
                  <a:pt x="865" y="55"/>
                </a:lnTo>
                <a:lnTo>
                  <a:pt x="872" y="62"/>
                </a:lnTo>
                <a:lnTo>
                  <a:pt x="878" y="71"/>
                </a:lnTo>
                <a:lnTo>
                  <a:pt x="883" y="81"/>
                </a:lnTo>
                <a:lnTo>
                  <a:pt x="890" y="90"/>
                </a:lnTo>
                <a:lnTo>
                  <a:pt x="895" y="101"/>
                </a:lnTo>
                <a:lnTo>
                  <a:pt x="901" y="112"/>
                </a:lnTo>
                <a:lnTo>
                  <a:pt x="905" y="125"/>
                </a:lnTo>
                <a:lnTo>
                  <a:pt x="909" y="138"/>
                </a:lnTo>
                <a:lnTo>
                  <a:pt x="914" y="152"/>
                </a:lnTo>
                <a:lnTo>
                  <a:pt x="917" y="167"/>
                </a:lnTo>
                <a:lnTo>
                  <a:pt x="920" y="183"/>
                </a:lnTo>
                <a:lnTo>
                  <a:pt x="922" y="200"/>
                </a:lnTo>
                <a:lnTo>
                  <a:pt x="926" y="232"/>
                </a:lnTo>
                <a:lnTo>
                  <a:pt x="932" y="289"/>
                </a:lnTo>
                <a:lnTo>
                  <a:pt x="939" y="355"/>
                </a:lnTo>
                <a:lnTo>
                  <a:pt x="941" y="391"/>
                </a:lnTo>
                <a:lnTo>
                  <a:pt x="942" y="427"/>
                </a:lnTo>
                <a:lnTo>
                  <a:pt x="942" y="465"/>
                </a:lnTo>
                <a:lnTo>
                  <a:pt x="941" y="504"/>
                </a:lnTo>
                <a:lnTo>
                  <a:pt x="937" y="544"/>
                </a:lnTo>
                <a:lnTo>
                  <a:pt x="932" y="584"/>
                </a:lnTo>
                <a:lnTo>
                  <a:pt x="929" y="604"/>
                </a:lnTo>
                <a:lnTo>
                  <a:pt x="924" y="626"/>
                </a:lnTo>
                <a:lnTo>
                  <a:pt x="920" y="647"/>
                </a:lnTo>
                <a:lnTo>
                  <a:pt x="915" y="667"/>
                </a:lnTo>
                <a:lnTo>
                  <a:pt x="909" y="688"/>
                </a:lnTo>
                <a:lnTo>
                  <a:pt x="903" y="709"/>
                </a:lnTo>
                <a:lnTo>
                  <a:pt x="895" y="730"/>
                </a:lnTo>
                <a:lnTo>
                  <a:pt x="888" y="751"/>
                </a:lnTo>
                <a:lnTo>
                  <a:pt x="879" y="772"/>
                </a:lnTo>
                <a:lnTo>
                  <a:pt x="869" y="792"/>
                </a:lnTo>
                <a:lnTo>
                  <a:pt x="860" y="814"/>
                </a:lnTo>
                <a:lnTo>
                  <a:pt x="848" y="834"/>
                </a:lnTo>
                <a:lnTo>
                  <a:pt x="841" y="846"/>
                </a:lnTo>
                <a:lnTo>
                  <a:pt x="834" y="857"/>
                </a:lnTo>
                <a:lnTo>
                  <a:pt x="825" y="869"/>
                </a:lnTo>
                <a:lnTo>
                  <a:pt x="816" y="880"/>
                </a:lnTo>
                <a:lnTo>
                  <a:pt x="798" y="901"/>
                </a:lnTo>
                <a:lnTo>
                  <a:pt x="778" y="921"/>
                </a:lnTo>
                <a:lnTo>
                  <a:pt x="756" y="940"/>
                </a:lnTo>
                <a:lnTo>
                  <a:pt x="733" y="958"/>
                </a:lnTo>
                <a:lnTo>
                  <a:pt x="710" y="974"/>
                </a:lnTo>
                <a:lnTo>
                  <a:pt x="685" y="989"/>
                </a:lnTo>
                <a:lnTo>
                  <a:pt x="660" y="1002"/>
                </a:lnTo>
                <a:lnTo>
                  <a:pt x="634" y="1014"/>
                </a:lnTo>
                <a:lnTo>
                  <a:pt x="609" y="1023"/>
                </a:lnTo>
                <a:lnTo>
                  <a:pt x="583" y="1032"/>
                </a:lnTo>
                <a:lnTo>
                  <a:pt x="558" y="1039"/>
                </a:lnTo>
                <a:lnTo>
                  <a:pt x="535" y="1043"/>
                </a:lnTo>
                <a:lnTo>
                  <a:pt x="511" y="1046"/>
                </a:lnTo>
                <a:lnTo>
                  <a:pt x="489" y="10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3" name="Freeform 40"/>
          <p:cNvSpPr>
            <a:spLocks noEditPoints="1"/>
          </p:cNvSpPr>
          <p:nvPr/>
        </p:nvSpPr>
        <p:spPr bwMode="auto">
          <a:xfrm>
            <a:off x="5113338" y="1481138"/>
            <a:ext cx="415925" cy="471487"/>
          </a:xfrm>
          <a:custGeom>
            <a:avLst/>
            <a:gdLst>
              <a:gd name="T0" fmla="*/ 2147483646 w 788"/>
              <a:gd name="T1" fmla="*/ 2147483646 h 893"/>
              <a:gd name="T2" fmla="*/ 2147483646 w 788"/>
              <a:gd name="T3" fmla="*/ 2147483646 h 893"/>
              <a:gd name="T4" fmla="*/ 2147483646 w 788"/>
              <a:gd name="T5" fmla="*/ 2147483646 h 893"/>
              <a:gd name="T6" fmla="*/ 2147483646 w 788"/>
              <a:gd name="T7" fmla="*/ 2147483646 h 893"/>
              <a:gd name="T8" fmla="*/ 2147483646 w 788"/>
              <a:gd name="T9" fmla="*/ 2147483646 h 893"/>
              <a:gd name="T10" fmla="*/ 2147483646 w 788"/>
              <a:gd name="T11" fmla="*/ 2147483646 h 893"/>
              <a:gd name="T12" fmla="*/ 2147483646 w 788"/>
              <a:gd name="T13" fmla="*/ 2147483646 h 893"/>
              <a:gd name="T14" fmla="*/ 2147483646 w 788"/>
              <a:gd name="T15" fmla="*/ 2147483646 h 893"/>
              <a:gd name="T16" fmla="*/ 2147483646 w 788"/>
              <a:gd name="T17" fmla="*/ 2147483646 h 893"/>
              <a:gd name="T18" fmla="*/ 2147483646 w 788"/>
              <a:gd name="T19" fmla="*/ 2147483646 h 893"/>
              <a:gd name="T20" fmla="*/ 2147483646 w 788"/>
              <a:gd name="T21" fmla="*/ 2147483646 h 893"/>
              <a:gd name="T22" fmla="*/ 2147483646 w 788"/>
              <a:gd name="T23" fmla="*/ 2147483646 h 893"/>
              <a:gd name="T24" fmla="*/ 2147483646 w 788"/>
              <a:gd name="T25" fmla="*/ 2147483646 h 893"/>
              <a:gd name="T26" fmla="*/ 2147483646 w 788"/>
              <a:gd name="T27" fmla="*/ 2147483646 h 893"/>
              <a:gd name="T28" fmla="*/ 2147483646 w 788"/>
              <a:gd name="T29" fmla="*/ 2147483646 h 893"/>
              <a:gd name="T30" fmla="*/ 2147483646 w 788"/>
              <a:gd name="T31" fmla="*/ 2147483646 h 893"/>
              <a:gd name="T32" fmla="*/ 2147483646 w 788"/>
              <a:gd name="T33" fmla="*/ 2147483646 h 893"/>
              <a:gd name="T34" fmla="*/ 2147483646 w 788"/>
              <a:gd name="T35" fmla="*/ 2147483646 h 893"/>
              <a:gd name="T36" fmla="*/ 2147483646 w 788"/>
              <a:gd name="T37" fmla="*/ 2147483646 h 893"/>
              <a:gd name="T38" fmla="*/ 2147483646 w 788"/>
              <a:gd name="T39" fmla="*/ 2147483646 h 893"/>
              <a:gd name="T40" fmla="*/ 2147483646 w 788"/>
              <a:gd name="T41" fmla="*/ 2147483646 h 893"/>
              <a:gd name="T42" fmla="*/ 2147483646 w 788"/>
              <a:gd name="T43" fmla="*/ 2147483646 h 893"/>
              <a:gd name="T44" fmla="*/ 2147483646 w 788"/>
              <a:gd name="T45" fmla="*/ 2147483646 h 893"/>
              <a:gd name="T46" fmla="*/ 2147483646 w 788"/>
              <a:gd name="T47" fmla="*/ 2147483646 h 893"/>
              <a:gd name="T48" fmla="*/ 2147483646 w 788"/>
              <a:gd name="T49" fmla="*/ 2147483646 h 893"/>
              <a:gd name="T50" fmla="*/ 2147483646 w 788"/>
              <a:gd name="T51" fmla="*/ 2147483646 h 893"/>
              <a:gd name="T52" fmla="*/ 2147483646 w 788"/>
              <a:gd name="T53" fmla="*/ 2147483646 h 893"/>
              <a:gd name="T54" fmla="*/ 2147483646 w 788"/>
              <a:gd name="T55" fmla="*/ 2147483646 h 893"/>
              <a:gd name="T56" fmla="*/ 2147483646 w 788"/>
              <a:gd name="T57" fmla="*/ 2147483646 h 893"/>
              <a:gd name="T58" fmla="*/ 2147483646 w 788"/>
              <a:gd name="T59" fmla="*/ 2147483646 h 893"/>
              <a:gd name="T60" fmla="*/ 2147483646 w 788"/>
              <a:gd name="T61" fmla="*/ 2147483646 h 893"/>
              <a:gd name="T62" fmla="*/ 2147483646 w 788"/>
              <a:gd name="T63" fmla="*/ 2147483646 h 893"/>
              <a:gd name="T64" fmla="*/ 2147483646 w 788"/>
              <a:gd name="T65" fmla="*/ 2147483646 h 893"/>
              <a:gd name="T66" fmla="*/ 2147483646 w 788"/>
              <a:gd name="T67" fmla="*/ 2147483646 h 893"/>
              <a:gd name="T68" fmla="*/ 2147483646 w 788"/>
              <a:gd name="T69" fmla="*/ 2147483646 h 893"/>
              <a:gd name="T70" fmla="*/ 2147483646 w 788"/>
              <a:gd name="T71" fmla="*/ 2147483646 h 893"/>
              <a:gd name="T72" fmla="*/ 2147483646 w 788"/>
              <a:gd name="T73" fmla="*/ 2147483646 h 893"/>
              <a:gd name="T74" fmla="*/ 2147483646 w 788"/>
              <a:gd name="T75" fmla="*/ 2147483646 h 893"/>
              <a:gd name="T76" fmla="*/ 2147483646 w 788"/>
              <a:gd name="T77" fmla="*/ 2147483646 h 893"/>
              <a:gd name="T78" fmla="*/ 2147483646 w 788"/>
              <a:gd name="T79" fmla="*/ 2147483646 h 893"/>
              <a:gd name="T80" fmla="*/ 2147483646 w 788"/>
              <a:gd name="T81" fmla="*/ 2147483646 h 893"/>
              <a:gd name="T82" fmla="*/ 2147483646 w 788"/>
              <a:gd name="T83" fmla="*/ 2147483646 h 893"/>
              <a:gd name="T84" fmla="*/ 2147483646 w 788"/>
              <a:gd name="T85" fmla="*/ 2147483646 h 893"/>
              <a:gd name="T86" fmla="*/ 2147483646 w 788"/>
              <a:gd name="T87" fmla="*/ 2147483646 h 893"/>
              <a:gd name="T88" fmla="*/ 2147483646 w 788"/>
              <a:gd name="T89" fmla="*/ 2147483646 h 893"/>
              <a:gd name="T90" fmla="*/ 2147483646 w 788"/>
              <a:gd name="T91" fmla="*/ 2147483646 h 893"/>
              <a:gd name="T92" fmla="*/ 2147483646 w 788"/>
              <a:gd name="T93" fmla="*/ 2147483646 h 893"/>
              <a:gd name="T94" fmla="*/ 2147483646 w 788"/>
              <a:gd name="T95" fmla="*/ 2147483646 h 893"/>
              <a:gd name="T96" fmla="*/ 2147483646 w 788"/>
              <a:gd name="T97" fmla="*/ 2147483646 h 893"/>
              <a:gd name="T98" fmla="*/ 2147483646 w 788"/>
              <a:gd name="T99" fmla="*/ 2147483646 h 893"/>
              <a:gd name="T100" fmla="*/ 2147483646 w 788"/>
              <a:gd name="T101" fmla="*/ 2147483646 h 893"/>
              <a:gd name="T102" fmla="*/ 2147483646 w 788"/>
              <a:gd name="T103" fmla="*/ 2147483646 h 893"/>
              <a:gd name="T104" fmla="*/ 2147483646 w 788"/>
              <a:gd name="T105" fmla="*/ 2147483646 h 893"/>
              <a:gd name="T106" fmla="*/ 2147483646 w 788"/>
              <a:gd name="T107" fmla="*/ 2147483646 h 893"/>
              <a:gd name="T108" fmla="*/ 2147483646 w 788"/>
              <a:gd name="T109" fmla="*/ 2147483646 h 893"/>
              <a:gd name="T110" fmla="*/ 2147483646 w 788"/>
              <a:gd name="T111" fmla="*/ 2147483646 h 893"/>
              <a:gd name="T112" fmla="*/ 2147483646 w 788"/>
              <a:gd name="T113" fmla="*/ 2147483646 h 893"/>
              <a:gd name="T114" fmla="*/ 2147483646 w 788"/>
              <a:gd name="T115" fmla="*/ 2147483646 h 893"/>
              <a:gd name="T116" fmla="*/ 2147483646 w 788"/>
              <a:gd name="T117" fmla="*/ 2147483646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8"/>
              <a:gd name="T178" fmla="*/ 0 h 893"/>
              <a:gd name="T179" fmla="*/ 788 w 78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8" h="893">
                <a:moveTo>
                  <a:pt x="580" y="27"/>
                </a:moveTo>
                <a:lnTo>
                  <a:pt x="593" y="20"/>
                </a:lnTo>
                <a:lnTo>
                  <a:pt x="607" y="13"/>
                </a:lnTo>
                <a:lnTo>
                  <a:pt x="622" y="8"/>
                </a:lnTo>
                <a:lnTo>
                  <a:pt x="636" y="4"/>
                </a:lnTo>
                <a:lnTo>
                  <a:pt x="651" y="1"/>
                </a:lnTo>
                <a:lnTo>
                  <a:pt x="665" y="0"/>
                </a:lnTo>
                <a:lnTo>
                  <a:pt x="673" y="0"/>
                </a:lnTo>
                <a:lnTo>
                  <a:pt x="680" y="1"/>
                </a:lnTo>
                <a:lnTo>
                  <a:pt x="687" y="2"/>
                </a:lnTo>
                <a:lnTo>
                  <a:pt x="693" y="5"/>
                </a:lnTo>
                <a:lnTo>
                  <a:pt x="701" y="8"/>
                </a:lnTo>
                <a:lnTo>
                  <a:pt x="707" y="11"/>
                </a:lnTo>
                <a:lnTo>
                  <a:pt x="712" y="14"/>
                </a:lnTo>
                <a:lnTo>
                  <a:pt x="719" y="19"/>
                </a:lnTo>
                <a:lnTo>
                  <a:pt x="725" y="24"/>
                </a:lnTo>
                <a:lnTo>
                  <a:pt x="731" y="29"/>
                </a:lnTo>
                <a:lnTo>
                  <a:pt x="736" y="36"/>
                </a:lnTo>
                <a:lnTo>
                  <a:pt x="741" y="43"/>
                </a:lnTo>
                <a:lnTo>
                  <a:pt x="746" y="52"/>
                </a:lnTo>
                <a:lnTo>
                  <a:pt x="750" y="61"/>
                </a:lnTo>
                <a:lnTo>
                  <a:pt x="755" y="70"/>
                </a:lnTo>
                <a:lnTo>
                  <a:pt x="758" y="81"/>
                </a:lnTo>
                <a:lnTo>
                  <a:pt x="761" y="93"/>
                </a:lnTo>
                <a:lnTo>
                  <a:pt x="764" y="105"/>
                </a:lnTo>
                <a:lnTo>
                  <a:pt x="766" y="119"/>
                </a:lnTo>
                <a:lnTo>
                  <a:pt x="769" y="133"/>
                </a:lnTo>
                <a:lnTo>
                  <a:pt x="775" y="189"/>
                </a:lnTo>
                <a:lnTo>
                  <a:pt x="782" y="253"/>
                </a:lnTo>
                <a:lnTo>
                  <a:pt x="785" y="288"/>
                </a:lnTo>
                <a:lnTo>
                  <a:pt x="787" y="323"/>
                </a:lnTo>
                <a:lnTo>
                  <a:pt x="788" y="360"/>
                </a:lnTo>
                <a:lnTo>
                  <a:pt x="787" y="398"/>
                </a:lnTo>
                <a:lnTo>
                  <a:pt x="786" y="437"/>
                </a:lnTo>
                <a:lnTo>
                  <a:pt x="782" y="477"/>
                </a:lnTo>
                <a:lnTo>
                  <a:pt x="779" y="497"/>
                </a:lnTo>
                <a:lnTo>
                  <a:pt x="776" y="517"/>
                </a:lnTo>
                <a:lnTo>
                  <a:pt x="772" y="537"/>
                </a:lnTo>
                <a:lnTo>
                  <a:pt x="768" y="558"/>
                </a:lnTo>
                <a:lnTo>
                  <a:pt x="762" y="578"/>
                </a:lnTo>
                <a:lnTo>
                  <a:pt x="756" y="599"/>
                </a:lnTo>
                <a:lnTo>
                  <a:pt x="749" y="619"/>
                </a:lnTo>
                <a:lnTo>
                  <a:pt x="742" y="640"/>
                </a:lnTo>
                <a:lnTo>
                  <a:pt x="734" y="660"/>
                </a:lnTo>
                <a:lnTo>
                  <a:pt x="724" y="680"/>
                </a:lnTo>
                <a:lnTo>
                  <a:pt x="715" y="700"/>
                </a:lnTo>
                <a:lnTo>
                  <a:pt x="704" y="721"/>
                </a:lnTo>
                <a:lnTo>
                  <a:pt x="692" y="739"/>
                </a:lnTo>
                <a:lnTo>
                  <a:pt x="679" y="756"/>
                </a:lnTo>
                <a:lnTo>
                  <a:pt x="664" y="774"/>
                </a:lnTo>
                <a:lnTo>
                  <a:pt x="648" y="790"/>
                </a:lnTo>
                <a:lnTo>
                  <a:pt x="629" y="805"/>
                </a:lnTo>
                <a:lnTo>
                  <a:pt x="611" y="819"/>
                </a:lnTo>
                <a:lnTo>
                  <a:pt x="592" y="832"/>
                </a:lnTo>
                <a:lnTo>
                  <a:pt x="571" y="845"/>
                </a:lnTo>
                <a:lnTo>
                  <a:pt x="550" y="856"/>
                </a:lnTo>
                <a:lnTo>
                  <a:pt x="529" y="865"/>
                </a:lnTo>
                <a:lnTo>
                  <a:pt x="508" y="874"/>
                </a:lnTo>
                <a:lnTo>
                  <a:pt x="488" y="880"/>
                </a:lnTo>
                <a:lnTo>
                  <a:pt x="468" y="886"/>
                </a:lnTo>
                <a:lnTo>
                  <a:pt x="448" y="890"/>
                </a:lnTo>
                <a:lnTo>
                  <a:pt x="430" y="893"/>
                </a:lnTo>
                <a:lnTo>
                  <a:pt x="412" y="893"/>
                </a:lnTo>
                <a:lnTo>
                  <a:pt x="399" y="893"/>
                </a:lnTo>
                <a:lnTo>
                  <a:pt x="384" y="891"/>
                </a:lnTo>
                <a:lnTo>
                  <a:pt x="368" y="889"/>
                </a:lnTo>
                <a:lnTo>
                  <a:pt x="351" y="885"/>
                </a:lnTo>
                <a:lnTo>
                  <a:pt x="331" y="878"/>
                </a:lnTo>
                <a:lnTo>
                  <a:pt x="312" y="871"/>
                </a:lnTo>
                <a:lnTo>
                  <a:pt x="291" y="862"/>
                </a:lnTo>
                <a:lnTo>
                  <a:pt x="270" y="851"/>
                </a:lnTo>
                <a:lnTo>
                  <a:pt x="248" y="838"/>
                </a:lnTo>
                <a:lnTo>
                  <a:pt x="226" y="823"/>
                </a:lnTo>
                <a:lnTo>
                  <a:pt x="206" y="805"/>
                </a:lnTo>
                <a:lnTo>
                  <a:pt x="184" y="785"/>
                </a:lnTo>
                <a:lnTo>
                  <a:pt x="174" y="775"/>
                </a:lnTo>
                <a:lnTo>
                  <a:pt x="164" y="763"/>
                </a:lnTo>
                <a:lnTo>
                  <a:pt x="154" y="751"/>
                </a:lnTo>
                <a:lnTo>
                  <a:pt x="143" y="738"/>
                </a:lnTo>
                <a:lnTo>
                  <a:pt x="135" y="725"/>
                </a:lnTo>
                <a:lnTo>
                  <a:pt x="125" y="711"/>
                </a:lnTo>
                <a:lnTo>
                  <a:pt x="116" y="696"/>
                </a:lnTo>
                <a:lnTo>
                  <a:pt x="108" y="680"/>
                </a:lnTo>
                <a:lnTo>
                  <a:pt x="91" y="649"/>
                </a:lnTo>
                <a:lnTo>
                  <a:pt x="77" y="619"/>
                </a:lnTo>
                <a:lnTo>
                  <a:pt x="64" y="590"/>
                </a:lnTo>
                <a:lnTo>
                  <a:pt x="53" y="562"/>
                </a:lnTo>
                <a:lnTo>
                  <a:pt x="43" y="534"/>
                </a:lnTo>
                <a:lnTo>
                  <a:pt x="34" y="508"/>
                </a:lnTo>
                <a:lnTo>
                  <a:pt x="27" y="483"/>
                </a:lnTo>
                <a:lnTo>
                  <a:pt x="20" y="459"/>
                </a:lnTo>
                <a:lnTo>
                  <a:pt x="15" y="437"/>
                </a:lnTo>
                <a:lnTo>
                  <a:pt x="10" y="415"/>
                </a:lnTo>
                <a:lnTo>
                  <a:pt x="7" y="394"/>
                </a:lnTo>
                <a:lnTo>
                  <a:pt x="4" y="375"/>
                </a:lnTo>
                <a:lnTo>
                  <a:pt x="1" y="342"/>
                </a:lnTo>
                <a:lnTo>
                  <a:pt x="0" y="313"/>
                </a:lnTo>
                <a:lnTo>
                  <a:pt x="1" y="302"/>
                </a:lnTo>
                <a:lnTo>
                  <a:pt x="1" y="290"/>
                </a:lnTo>
                <a:lnTo>
                  <a:pt x="2" y="280"/>
                </a:lnTo>
                <a:lnTo>
                  <a:pt x="4" y="270"/>
                </a:lnTo>
                <a:lnTo>
                  <a:pt x="6" y="262"/>
                </a:lnTo>
                <a:lnTo>
                  <a:pt x="10" y="254"/>
                </a:lnTo>
                <a:lnTo>
                  <a:pt x="15" y="247"/>
                </a:lnTo>
                <a:lnTo>
                  <a:pt x="20" y="239"/>
                </a:lnTo>
                <a:lnTo>
                  <a:pt x="27" y="232"/>
                </a:lnTo>
                <a:lnTo>
                  <a:pt x="34" y="227"/>
                </a:lnTo>
                <a:lnTo>
                  <a:pt x="44" y="221"/>
                </a:lnTo>
                <a:lnTo>
                  <a:pt x="55" y="215"/>
                </a:lnTo>
                <a:lnTo>
                  <a:pt x="67" y="210"/>
                </a:lnTo>
                <a:lnTo>
                  <a:pt x="81" y="205"/>
                </a:lnTo>
                <a:lnTo>
                  <a:pt x="96" y="200"/>
                </a:lnTo>
                <a:lnTo>
                  <a:pt x="114" y="195"/>
                </a:lnTo>
                <a:lnTo>
                  <a:pt x="126" y="193"/>
                </a:lnTo>
                <a:lnTo>
                  <a:pt x="161" y="184"/>
                </a:lnTo>
                <a:lnTo>
                  <a:pt x="212" y="171"/>
                </a:lnTo>
                <a:lnTo>
                  <a:pt x="277" y="153"/>
                </a:lnTo>
                <a:lnTo>
                  <a:pt x="313" y="142"/>
                </a:lnTo>
                <a:lnTo>
                  <a:pt x="351" y="129"/>
                </a:lnTo>
                <a:lnTo>
                  <a:pt x="390" y="116"/>
                </a:lnTo>
                <a:lnTo>
                  <a:pt x="428" y="101"/>
                </a:lnTo>
                <a:lnTo>
                  <a:pt x="467" y="83"/>
                </a:lnTo>
                <a:lnTo>
                  <a:pt x="506" y="66"/>
                </a:lnTo>
                <a:lnTo>
                  <a:pt x="544" y="48"/>
                </a:lnTo>
                <a:lnTo>
                  <a:pt x="580" y="27"/>
                </a:lnTo>
                <a:close/>
                <a:moveTo>
                  <a:pt x="114" y="458"/>
                </a:moveTo>
                <a:lnTo>
                  <a:pt x="114" y="460"/>
                </a:lnTo>
                <a:lnTo>
                  <a:pt x="115" y="466"/>
                </a:lnTo>
                <a:lnTo>
                  <a:pt x="116" y="473"/>
                </a:lnTo>
                <a:lnTo>
                  <a:pt x="121" y="480"/>
                </a:lnTo>
                <a:lnTo>
                  <a:pt x="123" y="483"/>
                </a:lnTo>
                <a:lnTo>
                  <a:pt x="126" y="485"/>
                </a:lnTo>
                <a:lnTo>
                  <a:pt x="130" y="486"/>
                </a:lnTo>
                <a:lnTo>
                  <a:pt x="136" y="486"/>
                </a:lnTo>
                <a:lnTo>
                  <a:pt x="142" y="486"/>
                </a:lnTo>
                <a:lnTo>
                  <a:pt x="149" y="483"/>
                </a:lnTo>
                <a:lnTo>
                  <a:pt x="157" y="480"/>
                </a:lnTo>
                <a:lnTo>
                  <a:pt x="167" y="473"/>
                </a:lnTo>
                <a:lnTo>
                  <a:pt x="187" y="461"/>
                </a:lnTo>
                <a:lnTo>
                  <a:pt x="206" y="450"/>
                </a:lnTo>
                <a:lnTo>
                  <a:pt x="226" y="440"/>
                </a:lnTo>
                <a:lnTo>
                  <a:pt x="245" y="431"/>
                </a:lnTo>
                <a:lnTo>
                  <a:pt x="278" y="417"/>
                </a:lnTo>
                <a:lnTo>
                  <a:pt x="299" y="411"/>
                </a:lnTo>
                <a:lnTo>
                  <a:pt x="305" y="407"/>
                </a:lnTo>
                <a:lnTo>
                  <a:pt x="313" y="403"/>
                </a:lnTo>
                <a:lnTo>
                  <a:pt x="316" y="400"/>
                </a:lnTo>
                <a:lnTo>
                  <a:pt x="318" y="397"/>
                </a:lnTo>
                <a:lnTo>
                  <a:pt x="319" y="392"/>
                </a:lnTo>
                <a:lnTo>
                  <a:pt x="319" y="389"/>
                </a:lnTo>
                <a:lnTo>
                  <a:pt x="318" y="385"/>
                </a:lnTo>
                <a:lnTo>
                  <a:pt x="316" y="380"/>
                </a:lnTo>
                <a:lnTo>
                  <a:pt x="311" y="377"/>
                </a:lnTo>
                <a:lnTo>
                  <a:pt x="304" y="373"/>
                </a:lnTo>
                <a:lnTo>
                  <a:pt x="296" y="370"/>
                </a:lnTo>
                <a:lnTo>
                  <a:pt x="285" y="366"/>
                </a:lnTo>
                <a:lnTo>
                  <a:pt x="271" y="363"/>
                </a:lnTo>
                <a:lnTo>
                  <a:pt x="255" y="361"/>
                </a:lnTo>
                <a:lnTo>
                  <a:pt x="243" y="360"/>
                </a:lnTo>
                <a:lnTo>
                  <a:pt x="232" y="359"/>
                </a:lnTo>
                <a:lnTo>
                  <a:pt x="221" y="359"/>
                </a:lnTo>
                <a:lnTo>
                  <a:pt x="210" y="360"/>
                </a:lnTo>
                <a:lnTo>
                  <a:pt x="201" y="361"/>
                </a:lnTo>
                <a:lnTo>
                  <a:pt x="190" y="363"/>
                </a:lnTo>
                <a:lnTo>
                  <a:pt x="180" y="366"/>
                </a:lnTo>
                <a:lnTo>
                  <a:pt x="171" y="371"/>
                </a:lnTo>
                <a:lnTo>
                  <a:pt x="162" y="376"/>
                </a:lnTo>
                <a:lnTo>
                  <a:pt x="154" y="384"/>
                </a:lnTo>
                <a:lnTo>
                  <a:pt x="145" y="392"/>
                </a:lnTo>
                <a:lnTo>
                  <a:pt x="138" y="402"/>
                </a:lnTo>
                <a:lnTo>
                  <a:pt x="131" y="413"/>
                </a:lnTo>
                <a:lnTo>
                  <a:pt x="125" y="427"/>
                </a:lnTo>
                <a:lnTo>
                  <a:pt x="120" y="441"/>
                </a:lnTo>
                <a:lnTo>
                  <a:pt x="114" y="458"/>
                </a:lnTo>
                <a:close/>
                <a:moveTo>
                  <a:pt x="440" y="342"/>
                </a:moveTo>
                <a:lnTo>
                  <a:pt x="436" y="349"/>
                </a:lnTo>
                <a:lnTo>
                  <a:pt x="432" y="357"/>
                </a:lnTo>
                <a:lnTo>
                  <a:pt x="430" y="363"/>
                </a:lnTo>
                <a:lnTo>
                  <a:pt x="428" y="369"/>
                </a:lnTo>
                <a:lnTo>
                  <a:pt x="427" y="373"/>
                </a:lnTo>
                <a:lnTo>
                  <a:pt x="428" y="377"/>
                </a:lnTo>
                <a:lnTo>
                  <a:pt x="430" y="380"/>
                </a:lnTo>
                <a:lnTo>
                  <a:pt x="431" y="384"/>
                </a:lnTo>
                <a:lnTo>
                  <a:pt x="433" y="386"/>
                </a:lnTo>
                <a:lnTo>
                  <a:pt x="435" y="388"/>
                </a:lnTo>
                <a:lnTo>
                  <a:pt x="438" y="389"/>
                </a:lnTo>
                <a:lnTo>
                  <a:pt x="441" y="390"/>
                </a:lnTo>
                <a:lnTo>
                  <a:pt x="448" y="390"/>
                </a:lnTo>
                <a:lnTo>
                  <a:pt x="454" y="389"/>
                </a:lnTo>
                <a:lnTo>
                  <a:pt x="471" y="384"/>
                </a:lnTo>
                <a:lnTo>
                  <a:pt x="488" y="379"/>
                </a:lnTo>
                <a:lnTo>
                  <a:pt x="508" y="375"/>
                </a:lnTo>
                <a:lnTo>
                  <a:pt x="530" y="371"/>
                </a:lnTo>
                <a:lnTo>
                  <a:pt x="555" y="366"/>
                </a:lnTo>
                <a:lnTo>
                  <a:pt x="580" y="363"/>
                </a:lnTo>
                <a:lnTo>
                  <a:pt x="607" y="361"/>
                </a:lnTo>
                <a:lnTo>
                  <a:pt x="635" y="359"/>
                </a:lnTo>
                <a:lnTo>
                  <a:pt x="648" y="358"/>
                </a:lnTo>
                <a:lnTo>
                  <a:pt x="657" y="356"/>
                </a:lnTo>
                <a:lnTo>
                  <a:pt x="662" y="353"/>
                </a:lnTo>
                <a:lnTo>
                  <a:pt x="665" y="352"/>
                </a:lnTo>
                <a:lnTo>
                  <a:pt x="667" y="350"/>
                </a:lnTo>
                <a:lnTo>
                  <a:pt x="669" y="347"/>
                </a:lnTo>
                <a:lnTo>
                  <a:pt x="670" y="345"/>
                </a:lnTo>
                <a:lnTo>
                  <a:pt x="671" y="343"/>
                </a:lnTo>
                <a:lnTo>
                  <a:pt x="671" y="339"/>
                </a:lnTo>
                <a:lnTo>
                  <a:pt x="670" y="336"/>
                </a:lnTo>
                <a:lnTo>
                  <a:pt x="668" y="331"/>
                </a:lnTo>
                <a:lnTo>
                  <a:pt x="664" y="324"/>
                </a:lnTo>
                <a:lnTo>
                  <a:pt x="657" y="317"/>
                </a:lnTo>
                <a:lnTo>
                  <a:pt x="650" y="310"/>
                </a:lnTo>
                <a:lnTo>
                  <a:pt x="641" y="304"/>
                </a:lnTo>
                <a:lnTo>
                  <a:pt x="630" y="297"/>
                </a:lnTo>
                <a:lnTo>
                  <a:pt x="619" y="291"/>
                </a:lnTo>
                <a:lnTo>
                  <a:pt x="607" y="284"/>
                </a:lnTo>
                <a:lnTo>
                  <a:pt x="594" y="280"/>
                </a:lnTo>
                <a:lnTo>
                  <a:pt x="580" y="275"/>
                </a:lnTo>
                <a:lnTo>
                  <a:pt x="567" y="271"/>
                </a:lnTo>
                <a:lnTo>
                  <a:pt x="554" y="270"/>
                </a:lnTo>
                <a:lnTo>
                  <a:pt x="543" y="269"/>
                </a:lnTo>
                <a:lnTo>
                  <a:pt x="531" y="270"/>
                </a:lnTo>
                <a:lnTo>
                  <a:pt x="521" y="272"/>
                </a:lnTo>
                <a:lnTo>
                  <a:pt x="512" y="276"/>
                </a:lnTo>
                <a:lnTo>
                  <a:pt x="502" y="279"/>
                </a:lnTo>
                <a:lnTo>
                  <a:pt x="493" y="284"/>
                </a:lnTo>
                <a:lnTo>
                  <a:pt x="486" y="290"/>
                </a:lnTo>
                <a:lnTo>
                  <a:pt x="478" y="295"/>
                </a:lnTo>
                <a:lnTo>
                  <a:pt x="471" y="303"/>
                </a:lnTo>
                <a:lnTo>
                  <a:pt x="464" y="309"/>
                </a:lnTo>
                <a:lnTo>
                  <a:pt x="451" y="325"/>
                </a:lnTo>
                <a:lnTo>
                  <a:pt x="440" y="342"/>
                </a:lnTo>
                <a:close/>
                <a:moveTo>
                  <a:pt x="283" y="693"/>
                </a:moveTo>
                <a:lnTo>
                  <a:pt x="288" y="696"/>
                </a:lnTo>
                <a:lnTo>
                  <a:pt x="293" y="700"/>
                </a:lnTo>
                <a:lnTo>
                  <a:pt x="302" y="704"/>
                </a:lnTo>
                <a:lnTo>
                  <a:pt x="311" y="710"/>
                </a:lnTo>
                <a:lnTo>
                  <a:pt x="322" y="714"/>
                </a:lnTo>
                <a:lnTo>
                  <a:pt x="332" y="718"/>
                </a:lnTo>
                <a:lnTo>
                  <a:pt x="345" y="723"/>
                </a:lnTo>
                <a:lnTo>
                  <a:pt x="358" y="726"/>
                </a:lnTo>
                <a:lnTo>
                  <a:pt x="371" y="729"/>
                </a:lnTo>
                <a:lnTo>
                  <a:pt x="385" y="731"/>
                </a:lnTo>
                <a:lnTo>
                  <a:pt x="400" y="733"/>
                </a:lnTo>
                <a:lnTo>
                  <a:pt x="415" y="734"/>
                </a:lnTo>
                <a:lnTo>
                  <a:pt x="430" y="733"/>
                </a:lnTo>
                <a:lnTo>
                  <a:pt x="445" y="731"/>
                </a:lnTo>
                <a:lnTo>
                  <a:pt x="460" y="728"/>
                </a:lnTo>
                <a:lnTo>
                  <a:pt x="474" y="724"/>
                </a:lnTo>
                <a:lnTo>
                  <a:pt x="489" y="717"/>
                </a:lnTo>
                <a:lnTo>
                  <a:pt x="503" y="710"/>
                </a:lnTo>
                <a:lnTo>
                  <a:pt x="516" y="702"/>
                </a:lnTo>
                <a:lnTo>
                  <a:pt x="528" y="695"/>
                </a:lnTo>
                <a:lnTo>
                  <a:pt x="540" y="685"/>
                </a:lnTo>
                <a:lnTo>
                  <a:pt x="549" y="676"/>
                </a:lnTo>
                <a:lnTo>
                  <a:pt x="559" y="667"/>
                </a:lnTo>
                <a:lnTo>
                  <a:pt x="568" y="657"/>
                </a:lnTo>
                <a:lnTo>
                  <a:pt x="575" y="647"/>
                </a:lnTo>
                <a:lnTo>
                  <a:pt x="582" y="637"/>
                </a:lnTo>
                <a:lnTo>
                  <a:pt x="588" y="629"/>
                </a:lnTo>
                <a:lnTo>
                  <a:pt x="593" y="619"/>
                </a:lnTo>
                <a:lnTo>
                  <a:pt x="597" y="610"/>
                </a:lnTo>
                <a:lnTo>
                  <a:pt x="599" y="602"/>
                </a:lnTo>
                <a:lnTo>
                  <a:pt x="601" y="594"/>
                </a:lnTo>
                <a:lnTo>
                  <a:pt x="602" y="587"/>
                </a:lnTo>
                <a:lnTo>
                  <a:pt x="603" y="579"/>
                </a:lnTo>
                <a:lnTo>
                  <a:pt x="603" y="573"/>
                </a:lnTo>
                <a:lnTo>
                  <a:pt x="602" y="567"/>
                </a:lnTo>
                <a:lnTo>
                  <a:pt x="601" y="562"/>
                </a:lnTo>
                <a:lnTo>
                  <a:pt x="600" y="559"/>
                </a:lnTo>
                <a:lnTo>
                  <a:pt x="597" y="555"/>
                </a:lnTo>
                <a:lnTo>
                  <a:pt x="595" y="553"/>
                </a:lnTo>
                <a:lnTo>
                  <a:pt x="592" y="551"/>
                </a:lnTo>
                <a:lnTo>
                  <a:pt x="587" y="551"/>
                </a:lnTo>
                <a:lnTo>
                  <a:pt x="582" y="552"/>
                </a:lnTo>
                <a:lnTo>
                  <a:pt x="577" y="553"/>
                </a:lnTo>
                <a:lnTo>
                  <a:pt x="571" y="556"/>
                </a:lnTo>
                <a:lnTo>
                  <a:pt x="557" y="565"/>
                </a:lnTo>
                <a:lnTo>
                  <a:pt x="540" y="578"/>
                </a:lnTo>
                <a:lnTo>
                  <a:pt x="530" y="586"/>
                </a:lnTo>
                <a:lnTo>
                  <a:pt x="517" y="593"/>
                </a:lnTo>
                <a:lnTo>
                  <a:pt x="502" y="601"/>
                </a:lnTo>
                <a:lnTo>
                  <a:pt x="486" y="608"/>
                </a:lnTo>
                <a:lnTo>
                  <a:pt x="449" y="622"/>
                </a:lnTo>
                <a:lnTo>
                  <a:pt x="410" y="635"/>
                </a:lnTo>
                <a:lnTo>
                  <a:pt x="371" y="646"/>
                </a:lnTo>
                <a:lnTo>
                  <a:pt x="337" y="655"/>
                </a:lnTo>
                <a:lnTo>
                  <a:pt x="309" y="660"/>
                </a:lnTo>
                <a:lnTo>
                  <a:pt x="290" y="663"/>
                </a:lnTo>
                <a:lnTo>
                  <a:pt x="278" y="664"/>
                </a:lnTo>
                <a:lnTo>
                  <a:pt x="272" y="667"/>
                </a:lnTo>
                <a:lnTo>
                  <a:pt x="270" y="669"/>
                </a:lnTo>
                <a:lnTo>
                  <a:pt x="269" y="670"/>
                </a:lnTo>
                <a:lnTo>
                  <a:pt x="268" y="672"/>
                </a:lnTo>
                <a:lnTo>
                  <a:pt x="268" y="674"/>
                </a:lnTo>
                <a:lnTo>
                  <a:pt x="269" y="677"/>
                </a:lnTo>
                <a:lnTo>
                  <a:pt x="273" y="683"/>
                </a:lnTo>
                <a:lnTo>
                  <a:pt x="277" y="687"/>
                </a:lnTo>
                <a:lnTo>
                  <a:pt x="283" y="69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4" name="Freeform 41"/>
          <p:cNvSpPr>
            <a:spLocks/>
          </p:cNvSpPr>
          <p:nvPr/>
        </p:nvSpPr>
        <p:spPr bwMode="auto">
          <a:xfrm>
            <a:off x="2173288" y="1404938"/>
            <a:ext cx="563562" cy="615950"/>
          </a:xfrm>
          <a:custGeom>
            <a:avLst/>
            <a:gdLst>
              <a:gd name="T0" fmla="*/ 2147483646 w 1065"/>
              <a:gd name="T1" fmla="*/ 2147483646 h 1163"/>
              <a:gd name="T2" fmla="*/ 2147483646 w 1065"/>
              <a:gd name="T3" fmla="*/ 2147483646 h 1163"/>
              <a:gd name="T4" fmla="*/ 2147483646 w 1065"/>
              <a:gd name="T5" fmla="*/ 2147483646 h 1163"/>
              <a:gd name="T6" fmla="*/ 2147483646 w 1065"/>
              <a:gd name="T7" fmla="*/ 2147483646 h 1163"/>
              <a:gd name="T8" fmla="*/ 2147483646 w 1065"/>
              <a:gd name="T9" fmla="*/ 2147483646 h 1163"/>
              <a:gd name="T10" fmla="*/ 2147483646 w 1065"/>
              <a:gd name="T11" fmla="*/ 2147483646 h 1163"/>
              <a:gd name="T12" fmla="*/ 2147483646 w 1065"/>
              <a:gd name="T13" fmla="*/ 2147483646 h 1163"/>
              <a:gd name="T14" fmla="*/ 2147483646 w 1065"/>
              <a:gd name="T15" fmla="*/ 2147483646 h 1163"/>
              <a:gd name="T16" fmla="*/ 2147483646 w 1065"/>
              <a:gd name="T17" fmla="*/ 2147483646 h 1163"/>
              <a:gd name="T18" fmla="*/ 2147483646 w 1065"/>
              <a:gd name="T19" fmla="*/ 2147483646 h 1163"/>
              <a:gd name="T20" fmla="*/ 2147483646 w 1065"/>
              <a:gd name="T21" fmla="*/ 2147483646 h 1163"/>
              <a:gd name="T22" fmla="*/ 2147483646 w 1065"/>
              <a:gd name="T23" fmla="*/ 2147483646 h 1163"/>
              <a:gd name="T24" fmla="*/ 2147483646 w 1065"/>
              <a:gd name="T25" fmla="*/ 2147483646 h 1163"/>
              <a:gd name="T26" fmla="*/ 2147483646 w 1065"/>
              <a:gd name="T27" fmla="*/ 2147483646 h 1163"/>
              <a:gd name="T28" fmla="*/ 2147483646 w 1065"/>
              <a:gd name="T29" fmla="*/ 2147483646 h 1163"/>
              <a:gd name="T30" fmla="*/ 2147483646 w 1065"/>
              <a:gd name="T31" fmla="*/ 2147483646 h 1163"/>
              <a:gd name="T32" fmla="*/ 2147483646 w 1065"/>
              <a:gd name="T33" fmla="*/ 2147483646 h 1163"/>
              <a:gd name="T34" fmla="*/ 2147483646 w 1065"/>
              <a:gd name="T35" fmla="*/ 0 h 1163"/>
              <a:gd name="T36" fmla="*/ 2147483646 w 1065"/>
              <a:gd name="T37" fmla="*/ 2147483646 h 1163"/>
              <a:gd name="T38" fmla="*/ 2147483646 w 1065"/>
              <a:gd name="T39" fmla="*/ 2147483646 h 1163"/>
              <a:gd name="T40" fmla="*/ 2147483646 w 1065"/>
              <a:gd name="T41" fmla="*/ 2147483646 h 1163"/>
              <a:gd name="T42" fmla="*/ 2147483646 w 1065"/>
              <a:gd name="T43" fmla="*/ 2147483646 h 1163"/>
              <a:gd name="T44" fmla="*/ 2147483646 w 1065"/>
              <a:gd name="T45" fmla="*/ 2147483646 h 1163"/>
              <a:gd name="T46" fmla="*/ 2147483646 w 1065"/>
              <a:gd name="T47" fmla="*/ 2147483646 h 1163"/>
              <a:gd name="T48" fmla="*/ 2147483646 w 1065"/>
              <a:gd name="T49" fmla="*/ 2147483646 h 1163"/>
              <a:gd name="T50" fmla="*/ 2147483646 w 1065"/>
              <a:gd name="T51" fmla="*/ 2147483646 h 1163"/>
              <a:gd name="T52" fmla="*/ 2147483646 w 1065"/>
              <a:gd name="T53" fmla="*/ 2147483646 h 1163"/>
              <a:gd name="T54" fmla="*/ 2147483646 w 1065"/>
              <a:gd name="T55" fmla="*/ 2147483646 h 1163"/>
              <a:gd name="T56" fmla="*/ 2147483646 w 1065"/>
              <a:gd name="T57" fmla="*/ 2147483646 h 1163"/>
              <a:gd name="T58" fmla="*/ 2147483646 w 1065"/>
              <a:gd name="T59" fmla="*/ 2147483646 h 1163"/>
              <a:gd name="T60" fmla="*/ 2147483646 w 1065"/>
              <a:gd name="T61" fmla="*/ 2147483646 h 1163"/>
              <a:gd name="T62" fmla="*/ 2147483646 w 1065"/>
              <a:gd name="T63" fmla="*/ 2147483646 h 1163"/>
              <a:gd name="T64" fmla="*/ 2147483646 w 1065"/>
              <a:gd name="T65" fmla="*/ 2147483646 h 1163"/>
              <a:gd name="T66" fmla="*/ 2147483646 w 1065"/>
              <a:gd name="T67" fmla="*/ 2147483646 h 1163"/>
              <a:gd name="T68" fmla="*/ 2147483646 w 1065"/>
              <a:gd name="T69" fmla="*/ 2147483646 h 1163"/>
              <a:gd name="T70" fmla="*/ 2147483646 w 1065"/>
              <a:gd name="T71" fmla="*/ 2147483646 h 1163"/>
              <a:gd name="T72" fmla="*/ 2147483646 w 1065"/>
              <a:gd name="T73" fmla="*/ 2147483646 h 1163"/>
              <a:gd name="T74" fmla="*/ 2147483646 w 1065"/>
              <a:gd name="T75" fmla="*/ 2147483646 h 1163"/>
              <a:gd name="T76" fmla="*/ 2147483646 w 1065"/>
              <a:gd name="T77" fmla="*/ 2147483646 h 1163"/>
              <a:gd name="T78" fmla="*/ 2147483646 w 1065"/>
              <a:gd name="T79" fmla="*/ 2147483646 h 1163"/>
              <a:gd name="T80" fmla="*/ 2147483646 w 1065"/>
              <a:gd name="T81" fmla="*/ 2147483646 h 1163"/>
              <a:gd name="T82" fmla="*/ 2147483646 w 1065"/>
              <a:gd name="T83" fmla="*/ 2147483646 h 1163"/>
              <a:gd name="T84" fmla="*/ 2147483646 w 1065"/>
              <a:gd name="T85" fmla="*/ 2147483646 h 1163"/>
              <a:gd name="T86" fmla="*/ 2147483646 w 1065"/>
              <a:gd name="T87" fmla="*/ 2147483646 h 1163"/>
              <a:gd name="T88" fmla="*/ 2147483646 w 1065"/>
              <a:gd name="T89" fmla="*/ 2147483646 h 1163"/>
              <a:gd name="T90" fmla="*/ 2147483646 w 1065"/>
              <a:gd name="T91" fmla="*/ 2147483646 h 1163"/>
              <a:gd name="T92" fmla="*/ 2147483646 w 1065"/>
              <a:gd name="T93" fmla="*/ 2147483646 h 1163"/>
              <a:gd name="T94" fmla="*/ 2147483646 w 1065"/>
              <a:gd name="T95" fmla="*/ 2147483646 h 1163"/>
              <a:gd name="T96" fmla="*/ 2147483646 w 1065"/>
              <a:gd name="T97" fmla="*/ 2147483646 h 1163"/>
              <a:gd name="T98" fmla="*/ 2147483646 w 1065"/>
              <a:gd name="T99" fmla="*/ 2147483646 h 1163"/>
              <a:gd name="T100" fmla="*/ 2147483646 w 1065"/>
              <a:gd name="T101" fmla="*/ 2147483646 h 1163"/>
              <a:gd name="T102" fmla="*/ 2147483646 w 1065"/>
              <a:gd name="T103" fmla="*/ 2147483646 h 1163"/>
              <a:gd name="T104" fmla="*/ 2147483646 w 1065"/>
              <a:gd name="T105" fmla="*/ 2147483646 h 1163"/>
              <a:gd name="T106" fmla="*/ 2147483646 w 1065"/>
              <a:gd name="T107" fmla="*/ 2147483646 h 1163"/>
              <a:gd name="T108" fmla="*/ 2147483646 w 1065"/>
              <a:gd name="T109" fmla="*/ 2147483646 h 1163"/>
              <a:gd name="T110" fmla="*/ 2147483646 w 1065"/>
              <a:gd name="T111" fmla="*/ 2147483646 h 1163"/>
              <a:gd name="T112" fmla="*/ 2147483646 w 1065"/>
              <a:gd name="T113" fmla="*/ 2147483646 h 1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5"/>
              <a:gd name="T172" fmla="*/ 0 h 1163"/>
              <a:gd name="T173" fmla="*/ 1065 w 1065"/>
              <a:gd name="T174" fmla="*/ 1163 h 1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5" h="1163">
                <a:moveTo>
                  <a:pt x="108" y="1163"/>
                </a:moveTo>
                <a:lnTo>
                  <a:pt x="94" y="1163"/>
                </a:lnTo>
                <a:lnTo>
                  <a:pt x="82" y="1162"/>
                </a:lnTo>
                <a:lnTo>
                  <a:pt x="72" y="1158"/>
                </a:lnTo>
                <a:lnTo>
                  <a:pt x="61" y="1156"/>
                </a:lnTo>
                <a:lnTo>
                  <a:pt x="52" y="1152"/>
                </a:lnTo>
                <a:lnTo>
                  <a:pt x="43" y="1148"/>
                </a:lnTo>
                <a:lnTo>
                  <a:pt x="37" y="1143"/>
                </a:lnTo>
                <a:lnTo>
                  <a:pt x="30" y="1138"/>
                </a:lnTo>
                <a:lnTo>
                  <a:pt x="25" y="1133"/>
                </a:lnTo>
                <a:lnTo>
                  <a:pt x="20" y="1127"/>
                </a:lnTo>
                <a:lnTo>
                  <a:pt x="15" y="1122"/>
                </a:lnTo>
                <a:lnTo>
                  <a:pt x="12" y="1116"/>
                </a:lnTo>
                <a:lnTo>
                  <a:pt x="8" y="1107"/>
                </a:lnTo>
                <a:lnTo>
                  <a:pt x="5" y="1098"/>
                </a:lnTo>
                <a:lnTo>
                  <a:pt x="1" y="1086"/>
                </a:lnTo>
                <a:lnTo>
                  <a:pt x="0" y="1073"/>
                </a:lnTo>
                <a:lnTo>
                  <a:pt x="0" y="1061"/>
                </a:lnTo>
                <a:lnTo>
                  <a:pt x="2" y="1050"/>
                </a:lnTo>
                <a:lnTo>
                  <a:pt x="7" y="1039"/>
                </a:lnTo>
                <a:lnTo>
                  <a:pt x="11" y="1028"/>
                </a:lnTo>
                <a:lnTo>
                  <a:pt x="18" y="1017"/>
                </a:lnTo>
                <a:lnTo>
                  <a:pt x="25" y="1006"/>
                </a:lnTo>
                <a:lnTo>
                  <a:pt x="33" y="996"/>
                </a:lnTo>
                <a:lnTo>
                  <a:pt x="42" y="987"/>
                </a:lnTo>
                <a:lnTo>
                  <a:pt x="52" y="977"/>
                </a:lnTo>
                <a:lnTo>
                  <a:pt x="62" y="967"/>
                </a:lnTo>
                <a:lnTo>
                  <a:pt x="84" y="950"/>
                </a:lnTo>
                <a:lnTo>
                  <a:pt x="108" y="933"/>
                </a:lnTo>
                <a:lnTo>
                  <a:pt x="128" y="921"/>
                </a:lnTo>
                <a:lnTo>
                  <a:pt x="150" y="909"/>
                </a:lnTo>
                <a:lnTo>
                  <a:pt x="175" y="898"/>
                </a:lnTo>
                <a:lnTo>
                  <a:pt x="202" y="887"/>
                </a:lnTo>
                <a:lnTo>
                  <a:pt x="230" y="877"/>
                </a:lnTo>
                <a:lnTo>
                  <a:pt x="261" y="867"/>
                </a:lnTo>
                <a:lnTo>
                  <a:pt x="293" y="857"/>
                </a:lnTo>
                <a:lnTo>
                  <a:pt x="325" y="847"/>
                </a:lnTo>
                <a:lnTo>
                  <a:pt x="336" y="844"/>
                </a:lnTo>
                <a:lnTo>
                  <a:pt x="346" y="841"/>
                </a:lnTo>
                <a:lnTo>
                  <a:pt x="356" y="839"/>
                </a:lnTo>
                <a:lnTo>
                  <a:pt x="364" y="836"/>
                </a:lnTo>
                <a:lnTo>
                  <a:pt x="365" y="828"/>
                </a:lnTo>
                <a:lnTo>
                  <a:pt x="367" y="817"/>
                </a:lnTo>
                <a:lnTo>
                  <a:pt x="370" y="802"/>
                </a:lnTo>
                <a:lnTo>
                  <a:pt x="372" y="784"/>
                </a:lnTo>
                <a:lnTo>
                  <a:pt x="373" y="761"/>
                </a:lnTo>
                <a:lnTo>
                  <a:pt x="374" y="734"/>
                </a:lnTo>
                <a:lnTo>
                  <a:pt x="374" y="702"/>
                </a:lnTo>
                <a:lnTo>
                  <a:pt x="373" y="663"/>
                </a:lnTo>
                <a:lnTo>
                  <a:pt x="369" y="653"/>
                </a:lnTo>
                <a:lnTo>
                  <a:pt x="360" y="639"/>
                </a:lnTo>
                <a:lnTo>
                  <a:pt x="350" y="624"/>
                </a:lnTo>
                <a:lnTo>
                  <a:pt x="338" y="607"/>
                </a:lnTo>
                <a:lnTo>
                  <a:pt x="310" y="569"/>
                </a:lnTo>
                <a:lnTo>
                  <a:pt x="283" y="531"/>
                </a:lnTo>
                <a:lnTo>
                  <a:pt x="262" y="503"/>
                </a:lnTo>
                <a:lnTo>
                  <a:pt x="239" y="473"/>
                </a:lnTo>
                <a:lnTo>
                  <a:pt x="216" y="440"/>
                </a:lnTo>
                <a:lnTo>
                  <a:pt x="192" y="408"/>
                </a:lnTo>
                <a:lnTo>
                  <a:pt x="170" y="373"/>
                </a:lnTo>
                <a:lnTo>
                  <a:pt x="148" y="339"/>
                </a:lnTo>
                <a:lnTo>
                  <a:pt x="127" y="304"/>
                </a:lnTo>
                <a:lnTo>
                  <a:pt x="107" y="269"/>
                </a:lnTo>
                <a:lnTo>
                  <a:pt x="106" y="265"/>
                </a:lnTo>
                <a:lnTo>
                  <a:pt x="97" y="250"/>
                </a:lnTo>
                <a:lnTo>
                  <a:pt x="89" y="233"/>
                </a:lnTo>
                <a:lnTo>
                  <a:pt x="81" y="215"/>
                </a:lnTo>
                <a:lnTo>
                  <a:pt x="73" y="195"/>
                </a:lnTo>
                <a:lnTo>
                  <a:pt x="66" y="175"/>
                </a:lnTo>
                <a:lnTo>
                  <a:pt x="61" y="154"/>
                </a:lnTo>
                <a:lnTo>
                  <a:pt x="60" y="143"/>
                </a:lnTo>
                <a:lnTo>
                  <a:pt x="59" y="132"/>
                </a:lnTo>
                <a:lnTo>
                  <a:pt x="57" y="122"/>
                </a:lnTo>
                <a:lnTo>
                  <a:pt x="59" y="112"/>
                </a:lnTo>
                <a:lnTo>
                  <a:pt x="60" y="99"/>
                </a:lnTo>
                <a:lnTo>
                  <a:pt x="62" y="88"/>
                </a:lnTo>
                <a:lnTo>
                  <a:pt x="65" y="76"/>
                </a:lnTo>
                <a:lnTo>
                  <a:pt x="69" y="67"/>
                </a:lnTo>
                <a:lnTo>
                  <a:pt x="74" y="56"/>
                </a:lnTo>
                <a:lnTo>
                  <a:pt x="80" y="47"/>
                </a:lnTo>
                <a:lnTo>
                  <a:pt x="86" y="39"/>
                </a:lnTo>
                <a:lnTo>
                  <a:pt x="93" y="31"/>
                </a:lnTo>
                <a:lnTo>
                  <a:pt x="101" y="24"/>
                </a:lnTo>
                <a:lnTo>
                  <a:pt x="109" y="18"/>
                </a:lnTo>
                <a:lnTo>
                  <a:pt x="119" y="13"/>
                </a:lnTo>
                <a:lnTo>
                  <a:pt x="129" y="8"/>
                </a:lnTo>
                <a:lnTo>
                  <a:pt x="138" y="5"/>
                </a:lnTo>
                <a:lnTo>
                  <a:pt x="149" y="2"/>
                </a:lnTo>
                <a:lnTo>
                  <a:pt x="160" y="1"/>
                </a:lnTo>
                <a:lnTo>
                  <a:pt x="172" y="0"/>
                </a:lnTo>
                <a:lnTo>
                  <a:pt x="187" y="1"/>
                </a:lnTo>
                <a:lnTo>
                  <a:pt x="202" y="3"/>
                </a:lnTo>
                <a:lnTo>
                  <a:pt x="218" y="7"/>
                </a:lnTo>
                <a:lnTo>
                  <a:pt x="236" y="13"/>
                </a:lnTo>
                <a:lnTo>
                  <a:pt x="253" y="20"/>
                </a:lnTo>
                <a:lnTo>
                  <a:pt x="271" y="29"/>
                </a:lnTo>
                <a:lnTo>
                  <a:pt x="291" y="39"/>
                </a:lnTo>
                <a:lnTo>
                  <a:pt x="311" y="51"/>
                </a:lnTo>
                <a:lnTo>
                  <a:pt x="336" y="68"/>
                </a:lnTo>
                <a:lnTo>
                  <a:pt x="360" y="85"/>
                </a:lnTo>
                <a:lnTo>
                  <a:pt x="384" y="101"/>
                </a:lnTo>
                <a:lnTo>
                  <a:pt x="404" y="118"/>
                </a:lnTo>
                <a:lnTo>
                  <a:pt x="438" y="147"/>
                </a:lnTo>
                <a:lnTo>
                  <a:pt x="457" y="163"/>
                </a:lnTo>
                <a:lnTo>
                  <a:pt x="465" y="171"/>
                </a:lnTo>
                <a:lnTo>
                  <a:pt x="472" y="180"/>
                </a:lnTo>
                <a:lnTo>
                  <a:pt x="480" y="189"/>
                </a:lnTo>
                <a:lnTo>
                  <a:pt x="486" y="197"/>
                </a:lnTo>
                <a:lnTo>
                  <a:pt x="498" y="217"/>
                </a:lnTo>
                <a:lnTo>
                  <a:pt x="509" y="235"/>
                </a:lnTo>
                <a:lnTo>
                  <a:pt x="516" y="255"/>
                </a:lnTo>
                <a:lnTo>
                  <a:pt x="524" y="275"/>
                </a:lnTo>
                <a:lnTo>
                  <a:pt x="529" y="294"/>
                </a:lnTo>
                <a:lnTo>
                  <a:pt x="534" y="315"/>
                </a:lnTo>
                <a:lnTo>
                  <a:pt x="550" y="279"/>
                </a:lnTo>
                <a:lnTo>
                  <a:pt x="568" y="248"/>
                </a:lnTo>
                <a:lnTo>
                  <a:pt x="587" y="219"/>
                </a:lnTo>
                <a:lnTo>
                  <a:pt x="605" y="194"/>
                </a:lnTo>
                <a:lnTo>
                  <a:pt x="624" y="171"/>
                </a:lnTo>
                <a:lnTo>
                  <a:pt x="643" y="152"/>
                </a:lnTo>
                <a:lnTo>
                  <a:pt x="663" y="135"/>
                </a:lnTo>
                <a:lnTo>
                  <a:pt x="683" y="121"/>
                </a:lnTo>
                <a:lnTo>
                  <a:pt x="702" y="108"/>
                </a:lnTo>
                <a:lnTo>
                  <a:pt x="722" y="98"/>
                </a:lnTo>
                <a:lnTo>
                  <a:pt x="741" y="89"/>
                </a:lnTo>
                <a:lnTo>
                  <a:pt x="759" y="84"/>
                </a:lnTo>
                <a:lnTo>
                  <a:pt x="779" y="78"/>
                </a:lnTo>
                <a:lnTo>
                  <a:pt x="796" y="75"/>
                </a:lnTo>
                <a:lnTo>
                  <a:pt x="815" y="74"/>
                </a:lnTo>
                <a:lnTo>
                  <a:pt x="832" y="73"/>
                </a:lnTo>
                <a:lnTo>
                  <a:pt x="839" y="74"/>
                </a:lnTo>
                <a:lnTo>
                  <a:pt x="844" y="73"/>
                </a:lnTo>
                <a:lnTo>
                  <a:pt x="849" y="73"/>
                </a:lnTo>
                <a:lnTo>
                  <a:pt x="856" y="73"/>
                </a:lnTo>
                <a:lnTo>
                  <a:pt x="871" y="74"/>
                </a:lnTo>
                <a:lnTo>
                  <a:pt x="885" y="75"/>
                </a:lnTo>
                <a:lnTo>
                  <a:pt x="899" y="78"/>
                </a:lnTo>
                <a:lnTo>
                  <a:pt x="911" y="83"/>
                </a:lnTo>
                <a:lnTo>
                  <a:pt x="923" y="88"/>
                </a:lnTo>
                <a:lnTo>
                  <a:pt x="933" y="95"/>
                </a:lnTo>
                <a:lnTo>
                  <a:pt x="943" y="102"/>
                </a:lnTo>
                <a:lnTo>
                  <a:pt x="953" y="111"/>
                </a:lnTo>
                <a:lnTo>
                  <a:pt x="959" y="118"/>
                </a:lnTo>
                <a:lnTo>
                  <a:pt x="965" y="127"/>
                </a:lnTo>
                <a:lnTo>
                  <a:pt x="971" y="137"/>
                </a:lnTo>
                <a:lnTo>
                  <a:pt x="977" y="149"/>
                </a:lnTo>
                <a:lnTo>
                  <a:pt x="981" y="162"/>
                </a:lnTo>
                <a:lnTo>
                  <a:pt x="984" y="177"/>
                </a:lnTo>
                <a:lnTo>
                  <a:pt x="985" y="194"/>
                </a:lnTo>
                <a:lnTo>
                  <a:pt x="985" y="212"/>
                </a:lnTo>
                <a:lnTo>
                  <a:pt x="984" y="224"/>
                </a:lnTo>
                <a:lnTo>
                  <a:pt x="982" y="236"/>
                </a:lnTo>
                <a:lnTo>
                  <a:pt x="979" y="249"/>
                </a:lnTo>
                <a:lnTo>
                  <a:pt x="974" y="261"/>
                </a:lnTo>
                <a:lnTo>
                  <a:pt x="969" y="274"/>
                </a:lnTo>
                <a:lnTo>
                  <a:pt x="963" y="287"/>
                </a:lnTo>
                <a:lnTo>
                  <a:pt x="956" y="301"/>
                </a:lnTo>
                <a:lnTo>
                  <a:pt x="948" y="315"/>
                </a:lnTo>
                <a:lnTo>
                  <a:pt x="930" y="344"/>
                </a:lnTo>
                <a:lnTo>
                  <a:pt x="909" y="375"/>
                </a:lnTo>
                <a:lnTo>
                  <a:pt x="885" y="408"/>
                </a:lnTo>
                <a:lnTo>
                  <a:pt x="859" y="445"/>
                </a:lnTo>
                <a:lnTo>
                  <a:pt x="840" y="469"/>
                </a:lnTo>
                <a:lnTo>
                  <a:pt x="823" y="492"/>
                </a:lnTo>
                <a:lnTo>
                  <a:pt x="808" y="514"/>
                </a:lnTo>
                <a:lnTo>
                  <a:pt x="796" y="533"/>
                </a:lnTo>
                <a:lnTo>
                  <a:pt x="786" y="547"/>
                </a:lnTo>
                <a:lnTo>
                  <a:pt x="778" y="561"/>
                </a:lnTo>
                <a:lnTo>
                  <a:pt x="769" y="573"/>
                </a:lnTo>
                <a:lnTo>
                  <a:pt x="761" y="583"/>
                </a:lnTo>
                <a:lnTo>
                  <a:pt x="753" y="593"/>
                </a:lnTo>
                <a:lnTo>
                  <a:pt x="744" y="601"/>
                </a:lnTo>
                <a:lnTo>
                  <a:pt x="736" y="609"/>
                </a:lnTo>
                <a:lnTo>
                  <a:pt x="728" y="616"/>
                </a:lnTo>
                <a:lnTo>
                  <a:pt x="710" y="628"/>
                </a:lnTo>
                <a:lnTo>
                  <a:pt x="691" y="639"/>
                </a:lnTo>
                <a:lnTo>
                  <a:pt x="672" y="649"/>
                </a:lnTo>
                <a:lnTo>
                  <a:pt x="649" y="658"/>
                </a:lnTo>
                <a:lnTo>
                  <a:pt x="641" y="662"/>
                </a:lnTo>
                <a:lnTo>
                  <a:pt x="631" y="666"/>
                </a:lnTo>
                <a:lnTo>
                  <a:pt x="621" y="670"/>
                </a:lnTo>
                <a:lnTo>
                  <a:pt x="610" y="675"/>
                </a:lnTo>
                <a:lnTo>
                  <a:pt x="605" y="678"/>
                </a:lnTo>
                <a:lnTo>
                  <a:pt x="601" y="682"/>
                </a:lnTo>
                <a:lnTo>
                  <a:pt x="597" y="688"/>
                </a:lnTo>
                <a:lnTo>
                  <a:pt x="594" y="694"/>
                </a:lnTo>
                <a:lnTo>
                  <a:pt x="592" y="702"/>
                </a:lnTo>
                <a:lnTo>
                  <a:pt x="590" y="709"/>
                </a:lnTo>
                <a:lnTo>
                  <a:pt x="589" y="718"/>
                </a:lnTo>
                <a:lnTo>
                  <a:pt x="588" y="726"/>
                </a:lnTo>
                <a:lnTo>
                  <a:pt x="586" y="746"/>
                </a:lnTo>
                <a:lnTo>
                  <a:pt x="586" y="764"/>
                </a:lnTo>
                <a:lnTo>
                  <a:pt x="587" y="783"/>
                </a:lnTo>
                <a:lnTo>
                  <a:pt x="587" y="798"/>
                </a:lnTo>
                <a:lnTo>
                  <a:pt x="588" y="810"/>
                </a:lnTo>
                <a:lnTo>
                  <a:pt x="588" y="819"/>
                </a:lnTo>
                <a:lnTo>
                  <a:pt x="603" y="824"/>
                </a:lnTo>
                <a:lnTo>
                  <a:pt x="616" y="828"/>
                </a:lnTo>
                <a:lnTo>
                  <a:pt x="626" y="829"/>
                </a:lnTo>
                <a:lnTo>
                  <a:pt x="642" y="830"/>
                </a:lnTo>
                <a:lnTo>
                  <a:pt x="660" y="831"/>
                </a:lnTo>
                <a:lnTo>
                  <a:pt x="678" y="832"/>
                </a:lnTo>
                <a:lnTo>
                  <a:pt x="723" y="834"/>
                </a:lnTo>
                <a:lnTo>
                  <a:pt x="765" y="838"/>
                </a:lnTo>
                <a:lnTo>
                  <a:pt x="807" y="842"/>
                </a:lnTo>
                <a:lnTo>
                  <a:pt x="846" y="847"/>
                </a:lnTo>
                <a:lnTo>
                  <a:pt x="865" y="851"/>
                </a:lnTo>
                <a:lnTo>
                  <a:pt x="884" y="854"/>
                </a:lnTo>
                <a:lnTo>
                  <a:pt x="901" y="858"/>
                </a:lnTo>
                <a:lnTo>
                  <a:pt x="918" y="863"/>
                </a:lnTo>
                <a:lnTo>
                  <a:pt x="934" y="868"/>
                </a:lnTo>
                <a:lnTo>
                  <a:pt x="950" y="873"/>
                </a:lnTo>
                <a:lnTo>
                  <a:pt x="965" y="880"/>
                </a:lnTo>
                <a:lnTo>
                  <a:pt x="978" y="887"/>
                </a:lnTo>
                <a:lnTo>
                  <a:pt x="992" y="895"/>
                </a:lnTo>
                <a:lnTo>
                  <a:pt x="1004" y="904"/>
                </a:lnTo>
                <a:lnTo>
                  <a:pt x="1015" y="912"/>
                </a:lnTo>
                <a:lnTo>
                  <a:pt x="1025" y="922"/>
                </a:lnTo>
                <a:lnTo>
                  <a:pt x="1035" y="932"/>
                </a:lnTo>
                <a:lnTo>
                  <a:pt x="1042" y="941"/>
                </a:lnTo>
                <a:lnTo>
                  <a:pt x="1050" y="952"/>
                </a:lnTo>
                <a:lnTo>
                  <a:pt x="1055" y="963"/>
                </a:lnTo>
                <a:lnTo>
                  <a:pt x="1060" y="974"/>
                </a:lnTo>
                <a:lnTo>
                  <a:pt x="1063" y="985"/>
                </a:lnTo>
                <a:lnTo>
                  <a:pt x="1065" y="995"/>
                </a:lnTo>
                <a:lnTo>
                  <a:pt x="1065" y="1006"/>
                </a:lnTo>
                <a:lnTo>
                  <a:pt x="1065" y="1018"/>
                </a:lnTo>
                <a:lnTo>
                  <a:pt x="1063" y="1029"/>
                </a:lnTo>
                <a:lnTo>
                  <a:pt x="1060" y="1040"/>
                </a:lnTo>
                <a:lnTo>
                  <a:pt x="1054" y="1050"/>
                </a:lnTo>
                <a:lnTo>
                  <a:pt x="1050" y="1058"/>
                </a:lnTo>
                <a:lnTo>
                  <a:pt x="1044" y="1067"/>
                </a:lnTo>
                <a:lnTo>
                  <a:pt x="1035" y="1075"/>
                </a:lnTo>
                <a:lnTo>
                  <a:pt x="1024" y="1083"/>
                </a:lnTo>
                <a:lnTo>
                  <a:pt x="1019" y="1086"/>
                </a:lnTo>
                <a:lnTo>
                  <a:pt x="1012" y="1089"/>
                </a:lnTo>
                <a:lnTo>
                  <a:pt x="1005" y="1093"/>
                </a:lnTo>
                <a:lnTo>
                  <a:pt x="997" y="1095"/>
                </a:lnTo>
                <a:lnTo>
                  <a:pt x="988" y="1097"/>
                </a:lnTo>
                <a:lnTo>
                  <a:pt x="980" y="1098"/>
                </a:lnTo>
                <a:lnTo>
                  <a:pt x="969" y="1099"/>
                </a:lnTo>
                <a:lnTo>
                  <a:pt x="959" y="1099"/>
                </a:lnTo>
                <a:lnTo>
                  <a:pt x="940" y="1099"/>
                </a:lnTo>
                <a:lnTo>
                  <a:pt x="921" y="1097"/>
                </a:lnTo>
                <a:lnTo>
                  <a:pt x="904" y="1095"/>
                </a:lnTo>
                <a:lnTo>
                  <a:pt x="891" y="1093"/>
                </a:lnTo>
                <a:lnTo>
                  <a:pt x="886" y="1092"/>
                </a:lnTo>
                <a:lnTo>
                  <a:pt x="848" y="1086"/>
                </a:lnTo>
                <a:lnTo>
                  <a:pt x="816" y="1082"/>
                </a:lnTo>
                <a:lnTo>
                  <a:pt x="786" y="1077"/>
                </a:lnTo>
                <a:lnTo>
                  <a:pt x="761" y="1074"/>
                </a:lnTo>
                <a:lnTo>
                  <a:pt x="737" y="1072"/>
                </a:lnTo>
                <a:lnTo>
                  <a:pt x="714" y="1069"/>
                </a:lnTo>
                <a:lnTo>
                  <a:pt x="693" y="1067"/>
                </a:lnTo>
                <a:lnTo>
                  <a:pt x="671" y="1065"/>
                </a:lnTo>
                <a:lnTo>
                  <a:pt x="664" y="1065"/>
                </a:lnTo>
                <a:lnTo>
                  <a:pt x="640" y="1062"/>
                </a:lnTo>
                <a:lnTo>
                  <a:pt x="617" y="1061"/>
                </a:lnTo>
                <a:lnTo>
                  <a:pt x="596" y="1060"/>
                </a:lnTo>
                <a:lnTo>
                  <a:pt x="577" y="1059"/>
                </a:lnTo>
                <a:lnTo>
                  <a:pt x="553" y="1060"/>
                </a:lnTo>
                <a:lnTo>
                  <a:pt x="533" y="1061"/>
                </a:lnTo>
                <a:lnTo>
                  <a:pt x="513" y="1063"/>
                </a:lnTo>
                <a:lnTo>
                  <a:pt x="494" y="1067"/>
                </a:lnTo>
                <a:lnTo>
                  <a:pt x="474" y="1071"/>
                </a:lnTo>
                <a:lnTo>
                  <a:pt x="455" y="1076"/>
                </a:lnTo>
                <a:lnTo>
                  <a:pt x="434" y="1082"/>
                </a:lnTo>
                <a:lnTo>
                  <a:pt x="411" y="1088"/>
                </a:lnTo>
                <a:lnTo>
                  <a:pt x="394" y="1094"/>
                </a:lnTo>
                <a:lnTo>
                  <a:pt x="376" y="1098"/>
                </a:lnTo>
                <a:lnTo>
                  <a:pt x="358" y="1103"/>
                </a:lnTo>
                <a:lnTo>
                  <a:pt x="337" y="1109"/>
                </a:lnTo>
                <a:lnTo>
                  <a:pt x="323" y="1113"/>
                </a:lnTo>
                <a:lnTo>
                  <a:pt x="308" y="1117"/>
                </a:lnTo>
                <a:lnTo>
                  <a:pt x="293" y="1123"/>
                </a:lnTo>
                <a:lnTo>
                  <a:pt x="278" y="1127"/>
                </a:lnTo>
                <a:lnTo>
                  <a:pt x="241" y="1139"/>
                </a:lnTo>
                <a:lnTo>
                  <a:pt x="202" y="1150"/>
                </a:lnTo>
                <a:lnTo>
                  <a:pt x="183" y="1155"/>
                </a:lnTo>
                <a:lnTo>
                  <a:pt x="161" y="1158"/>
                </a:lnTo>
                <a:lnTo>
                  <a:pt x="140" y="1162"/>
                </a:lnTo>
                <a:lnTo>
                  <a:pt x="117" y="1163"/>
                </a:lnTo>
                <a:lnTo>
                  <a:pt x="113" y="1163"/>
                </a:lnTo>
                <a:lnTo>
                  <a:pt x="108" y="1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5" name="Freeform 42"/>
          <p:cNvSpPr>
            <a:spLocks noEditPoints="1"/>
          </p:cNvSpPr>
          <p:nvPr/>
        </p:nvSpPr>
        <p:spPr bwMode="auto">
          <a:xfrm>
            <a:off x="2214563" y="1446213"/>
            <a:ext cx="481012" cy="533400"/>
          </a:xfrm>
          <a:custGeom>
            <a:avLst/>
            <a:gdLst>
              <a:gd name="T0" fmla="*/ 2147483646 w 911"/>
              <a:gd name="T1" fmla="*/ 2147483646 h 1009"/>
              <a:gd name="T2" fmla="*/ 2147483646 w 911"/>
              <a:gd name="T3" fmla="*/ 2147483646 h 1009"/>
              <a:gd name="T4" fmla="*/ 2147483646 w 911"/>
              <a:gd name="T5" fmla="*/ 2147483646 h 1009"/>
              <a:gd name="T6" fmla="*/ 2147483646 w 911"/>
              <a:gd name="T7" fmla="*/ 2147483646 h 1009"/>
              <a:gd name="T8" fmla="*/ 2147483646 w 911"/>
              <a:gd name="T9" fmla="*/ 2147483646 h 1009"/>
              <a:gd name="T10" fmla="*/ 2147483646 w 911"/>
              <a:gd name="T11" fmla="*/ 2147483646 h 1009"/>
              <a:gd name="T12" fmla="*/ 2147483646 w 911"/>
              <a:gd name="T13" fmla="*/ 2147483646 h 1009"/>
              <a:gd name="T14" fmla="*/ 2147483646 w 911"/>
              <a:gd name="T15" fmla="*/ 2147483646 h 1009"/>
              <a:gd name="T16" fmla="*/ 2147483646 w 911"/>
              <a:gd name="T17" fmla="*/ 2147483646 h 1009"/>
              <a:gd name="T18" fmla="*/ 2147483646 w 911"/>
              <a:gd name="T19" fmla="*/ 2147483646 h 1009"/>
              <a:gd name="T20" fmla="*/ 2147483646 w 911"/>
              <a:gd name="T21" fmla="*/ 2147483646 h 1009"/>
              <a:gd name="T22" fmla="*/ 2147483646 w 911"/>
              <a:gd name="T23" fmla="*/ 2147483646 h 1009"/>
              <a:gd name="T24" fmla="*/ 2147483646 w 911"/>
              <a:gd name="T25" fmla="*/ 2147483646 h 1009"/>
              <a:gd name="T26" fmla="*/ 2147483646 w 911"/>
              <a:gd name="T27" fmla="*/ 2147483646 h 1009"/>
              <a:gd name="T28" fmla="*/ 2147483646 w 911"/>
              <a:gd name="T29" fmla="*/ 2147483646 h 1009"/>
              <a:gd name="T30" fmla="*/ 2147483646 w 911"/>
              <a:gd name="T31" fmla="*/ 2147483646 h 1009"/>
              <a:gd name="T32" fmla="*/ 2147483646 w 911"/>
              <a:gd name="T33" fmla="*/ 2147483646 h 1009"/>
              <a:gd name="T34" fmla="*/ 2147483646 w 911"/>
              <a:gd name="T35" fmla="*/ 2147483646 h 1009"/>
              <a:gd name="T36" fmla="*/ 2147483646 w 911"/>
              <a:gd name="T37" fmla="*/ 2147483646 h 1009"/>
              <a:gd name="T38" fmla="*/ 2147483646 w 911"/>
              <a:gd name="T39" fmla="*/ 2147483646 h 1009"/>
              <a:gd name="T40" fmla="*/ 2147483646 w 911"/>
              <a:gd name="T41" fmla="*/ 2147483646 h 1009"/>
              <a:gd name="T42" fmla="*/ 2147483646 w 911"/>
              <a:gd name="T43" fmla="*/ 2147483646 h 1009"/>
              <a:gd name="T44" fmla="*/ 2147483646 w 911"/>
              <a:gd name="T45" fmla="*/ 2147483646 h 1009"/>
              <a:gd name="T46" fmla="*/ 2147483646 w 911"/>
              <a:gd name="T47" fmla="*/ 2147483646 h 1009"/>
              <a:gd name="T48" fmla="*/ 2147483646 w 911"/>
              <a:gd name="T49" fmla="*/ 2147483646 h 1009"/>
              <a:gd name="T50" fmla="*/ 2147483646 w 911"/>
              <a:gd name="T51" fmla="*/ 2147483646 h 1009"/>
              <a:gd name="T52" fmla="*/ 2147483646 w 911"/>
              <a:gd name="T53" fmla="*/ 2147483646 h 1009"/>
              <a:gd name="T54" fmla="*/ 2147483646 w 911"/>
              <a:gd name="T55" fmla="*/ 2147483646 h 1009"/>
              <a:gd name="T56" fmla="*/ 2147483646 w 911"/>
              <a:gd name="T57" fmla="*/ 2147483646 h 1009"/>
              <a:gd name="T58" fmla="*/ 2147483646 w 911"/>
              <a:gd name="T59" fmla="*/ 2147483646 h 1009"/>
              <a:gd name="T60" fmla="*/ 2147483646 w 911"/>
              <a:gd name="T61" fmla="*/ 2147483646 h 1009"/>
              <a:gd name="T62" fmla="*/ 2147483646 w 911"/>
              <a:gd name="T63" fmla="*/ 2147483646 h 1009"/>
              <a:gd name="T64" fmla="*/ 2147483646 w 911"/>
              <a:gd name="T65" fmla="*/ 2147483646 h 1009"/>
              <a:gd name="T66" fmla="*/ 2147483646 w 911"/>
              <a:gd name="T67" fmla="*/ 2147483646 h 1009"/>
              <a:gd name="T68" fmla="*/ 2147483646 w 911"/>
              <a:gd name="T69" fmla="*/ 2147483646 h 1009"/>
              <a:gd name="T70" fmla="*/ 2147483646 w 911"/>
              <a:gd name="T71" fmla="*/ 2147483646 h 1009"/>
              <a:gd name="T72" fmla="*/ 2147483646 w 911"/>
              <a:gd name="T73" fmla="*/ 2147483646 h 1009"/>
              <a:gd name="T74" fmla="*/ 2147483646 w 911"/>
              <a:gd name="T75" fmla="*/ 2147483646 h 1009"/>
              <a:gd name="T76" fmla="*/ 2147483646 w 911"/>
              <a:gd name="T77" fmla="*/ 2147483646 h 1009"/>
              <a:gd name="T78" fmla="*/ 2147483646 w 911"/>
              <a:gd name="T79" fmla="*/ 2147483646 h 1009"/>
              <a:gd name="T80" fmla="*/ 2147483646 w 911"/>
              <a:gd name="T81" fmla="*/ 2147483646 h 1009"/>
              <a:gd name="T82" fmla="*/ 2147483646 w 911"/>
              <a:gd name="T83" fmla="*/ 2147483646 h 1009"/>
              <a:gd name="T84" fmla="*/ 2147483646 w 911"/>
              <a:gd name="T85" fmla="*/ 2147483646 h 1009"/>
              <a:gd name="T86" fmla="*/ 2147483646 w 911"/>
              <a:gd name="T87" fmla="*/ 2147483646 h 1009"/>
              <a:gd name="T88" fmla="*/ 2147483646 w 911"/>
              <a:gd name="T89" fmla="*/ 2147483646 h 1009"/>
              <a:gd name="T90" fmla="*/ 2147483646 w 911"/>
              <a:gd name="T91" fmla="*/ 2147483646 h 1009"/>
              <a:gd name="T92" fmla="*/ 2147483646 w 911"/>
              <a:gd name="T93" fmla="*/ 2147483646 h 1009"/>
              <a:gd name="T94" fmla="*/ 2147483646 w 911"/>
              <a:gd name="T95" fmla="*/ 2147483646 h 1009"/>
              <a:gd name="T96" fmla="*/ 2147483646 w 911"/>
              <a:gd name="T97" fmla="*/ 2147483646 h 1009"/>
              <a:gd name="T98" fmla="*/ 2147483646 w 911"/>
              <a:gd name="T99" fmla="*/ 0 h 1009"/>
              <a:gd name="T100" fmla="*/ 2147483646 w 911"/>
              <a:gd name="T101" fmla="*/ 2147483646 h 1009"/>
              <a:gd name="T102" fmla="*/ 2147483646 w 911"/>
              <a:gd name="T103" fmla="*/ 2147483646 h 1009"/>
              <a:gd name="T104" fmla="*/ 2147483646 w 911"/>
              <a:gd name="T105" fmla="*/ 2147483646 h 1009"/>
              <a:gd name="T106" fmla="*/ 2147483646 w 911"/>
              <a:gd name="T107" fmla="*/ 2147483646 h 1009"/>
              <a:gd name="T108" fmla="*/ 2147483646 w 911"/>
              <a:gd name="T109" fmla="*/ 2147483646 h 1009"/>
              <a:gd name="T110" fmla="*/ 2147483646 w 911"/>
              <a:gd name="T111" fmla="*/ 2147483646 h 1009"/>
              <a:gd name="T112" fmla="*/ 2147483646 w 911"/>
              <a:gd name="T113" fmla="*/ 2147483646 h 1009"/>
              <a:gd name="T114" fmla="*/ 2147483646 w 911"/>
              <a:gd name="T115" fmla="*/ 2147483646 h 1009"/>
              <a:gd name="T116" fmla="*/ 2147483646 w 911"/>
              <a:gd name="T117" fmla="*/ 2147483646 h 1009"/>
              <a:gd name="T118" fmla="*/ 2147483646 w 911"/>
              <a:gd name="T119" fmla="*/ 2147483646 h 10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1"/>
              <a:gd name="T181" fmla="*/ 0 h 1009"/>
              <a:gd name="T182" fmla="*/ 911 w 911"/>
              <a:gd name="T183" fmla="*/ 1009 h 10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1" h="1009">
                <a:moveTo>
                  <a:pt x="326" y="142"/>
                </a:moveTo>
                <a:lnTo>
                  <a:pt x="338" y="155"/>
                </a:lnTo>
                <a:lnTo>
                  <a:pt x="349" y="169"/>
                </a:lnTo>
                <a:lnTo>
                  <a:pt x="357" y="183"/>
                </a:lnTo>
                <a:lnTo>
                  <a:pt x="365" y="198"/>
                </a:lnTo>
                <a:lnTo>
                  <a:pt x="370" y="214"/>
                </a:lnTo>
                <a:lnTo>
                  <a:pt x="376" y="230"/>
                </a:lnTo>
                <a:lnTo>
                  <a:pt x="379" y="248"/>
                </a:lnTo>
                <a:lnTo>
                  <a:pt x="382" y="264"/>
                </a:lnTo>
                <a:lnTo>
                  <a:pt x="385" y="297"/>
                </a:lnTo>
                <a:lnTo>
                  <a:pt x="388" y="330"/>
                </a:lnTo>
                <a:lnTo>
                  <a:pt x="388" y="360"/>
                </a:lnTo>
                <a:lnTo>
                  <a:pt x="389" y="387"/>
                </a:lnTo>
                <a:lnTo>
                  <a:pt x="389" y="398"/>
                </a:lnTo>
                <a:lnTo>
                  <a:pt x="391" y="408"/>
                </a:lnTo>
                <a:lnTo>
                  <a:pt x="392" y="416"/>
                </a:lnTo>
                <a:lnTo>
                  <a:pt x="395" y="424"/>
                </a:lnTo>
                <a:lnTo>
                  <a:pt x="398" y="429"/>
                </a:lnTo>
                <a:lnTo>
                  <a:pt x="402" y="433"/>
                </a:lnTo>
                <a:lnTo>
                  <a:pt x="406" y="436"/>
                </a:lnTo>
                <a:lnTo>
                  <a:pt x="410" y="437"/>
                </a:lnTo>
                <a:lnTo>
                  <a:pt x="416" y="437"/>
                </a:lnTo>
                <a:lnTo>
                  <a:pt x="421" y="436"/>
                </a:lnTo>
                <a:lnTo>
                  <a:pt x="427" y="433"/>
                </a:lnTo>
                <a:lnTo>
                  <a:pt x="432" y="430"/>
                </a:lnTo>
                <a:lnTo>
                  <a:pt x="438" y="425"/>
                </a:lnTo>
                <a:lnTo>
                  <a:pt x="445" y="419"/>
                </a:lnTo>
                <a:lnTo>
                  <a:pt x="451" y="413"/>
                </a:lnTo>
                <a:lnTo>
                  <a:pt x="458" y="404"/>
                </a:lnTo>
                <a:lnTo>
                  <a:pt x="470" y="388"/>
                </a:lnTo>
                <a:lnTo>
                  <a:pt x="482" y="371"/>
                </a:lnTo>
                <a:lnTo>
                  <a:pt x="488" y="361"/>
                </a:lnTo>
                <a:lnTo>
                  <a:pt x="492" y="352"/>
                </a:lnTo>
                <a:lnTo>
                  <a:pt x="498" y="343"/>
                </a:lnTo>
                <a:lnTo>
                  <a:pt x="501" y="333"/>
                </a:lnTo>
                <a:lnTo>
                  <a:pt x="509" y="313"/>
                </a:lnTo>
                <a:lnTo>
                  <a:pt x="517" y="292"/>
                </a:lnTo>
                <a:lnTo>
                  <a:pt x="526" y="270"/>
                </a:lnTo>
                <a:lnTo>
                  <a:pt x="537" y="248"/>
                </a:lnTo>
                <a:lnTo>
                  <a:pt x="549" y="226"/>
                </a:lnTo>
                <a:lnTo>
                  <a:pt x="562" y="203"/>
                </a:lnTo>
                <a:lnTo>
                  <a:pt x="574" y="183"/>
                </a:lnTo>
                <a:lnTo>
                  <a:pt x="590" y="162"/>
                </a:lnTo>
                <a:lnTo>
                  <a:pt x="607" y="144"/>
                </a:lnTo>
                <a:lnTo>
                  <a:pt x="624" y="127"/>
                </a:lnTo>
                <a:lnTo>
                  <a:pt x="634" y="118"/>
                </a:lnTo>
                <a:lnTo>
                  <a:pt x="644" y="111"/>
                </a:lnTo>
                <a:lnTo>
                  <a:pt x="653" y="104"/>
                </a:lnTo>
                <a:lnTo>
                  <a:pt x="664" y="98"/>
                </a:lnTo>
                <a:lnTo>
                  <a:pt x="675" y="92"/>
                </a:lnTo>
                <a:lnTo>
                  <a:pt x="686" y="87"/>
                </a:lnTo>
                <a:lnTo>
                  <a:pt x="698" y="82"/>
                </a:lnTo>
                <a:lnTo>
                  <a:pt x="708" y="79"/>
                </a:lnTo>
                <a:lnTo>
                  <a:pt x="721" y="77"/>
                </a:lnTo>
                <a:lnTo>
                  <a:pt x="733" y="75"/>
                </a:lnTo>
                <a:lnTo>
                  <a:pt x="747" y="74"/>
                </a:lnTo>
                <a:lnTo>
                  <a:pt x="760" y="74"/>
                </a:lnTo>
                <a:lnTo>
                  <a:pt x="769" y="74"/>
                </a:lnTo>
                <a:lnTo>
                  <a:pt x="780" y="73"/>
                </a:lnTo>
                <a:lnTo>
                  <a:pt x="792" y="74"/>
                </a:lnTo>
                <a:lnTo>
                  <a:pt x="803" y="77"/>
                </a:lnTo>
                <a:lnTo>
                  <a:pt x="810" y="79"/>
                </a:lnTo>
                <a:lnTo>
                  <a:pt x="815" y="82"/>
                </a:lnTo>
                <a:lnTo>
                  <a:pt x="820" y="87"/>
                </a:lnTo>
                <a:lnTo>
                  <a:pt x="824" y="93"/>
                </a:lnTo>
                <a:lnTo>
                  <a:pt x="827" y="100"/>
                </a:lnTo>
                <a:lnTo>
                  <a:pt x="830" y="108"/>
                </a:lnTo>
                <a:lnTo>
                  <a:pt x="832" y="119"/>
                </a:lnTo>
                <a:lnTo>
                  <a:pt x="832" y="131"/>
                </a:lnTo>
                <a:lnTo>
                  <a:pt x="829" y="144"/>
                </a:lnTo>
                <a:lnTo>
                  <a:pt x="824" y="159"/>
                </a:lnTo>
                <a:lnTo>
                  <a:pt x="817" y="175"/>
                </a:lnTo>
                <a:lnTo>
                  <a:pt x="809" y="193"/>
                </a:lnTo>
                <a:lnTo>
                  <a:pt x="798" y="210"/>
                </a:lnTo>
                <a:lnTo>
                  <a:pt x="786" y="229"/>
                </a:lnTo>
                <a:lnTo>
                  <a:pt x="772" y="249"/>
                </a:lnTo>
                <a:lnTo>
                  <a:pt x="759" y="268"/>
                </a:lnTo>
                <a:lnTo>
                  <a:pt x="729" y="308"/>
                </a:lnTo>
                <a:lnTo>
                  <a:pt x="701" y="347"/>
                </a:lnTo>
                <a:lnTo>
                  <a:pt x="674" y="384"/>
                </a:lnTo>
                <a:lnTo>
                  <a:pt x="652" y="416"/>
                </a:lnTo>
                <a:lnTo>
                  <a:pt x="644" y="430"/>
                </a:lnTo>
                <a:lnTo>
                  <a:pt x="636" y="442"/>
                </a:lnTo>
                <a:lnTo>
                  <a:pt x="628" y="452"/>
                </a:lnTo>
                <a:lnTo>
                  <a:pt x="621" y="462"/>
                </a:lnTo>
                <a:lnTo>
                  <a:pt x="614" y="469"/>
                </a:lnTo>
                <a:lnTo>
                  <a:pt x="607" y="476"/>
                </a:lnTo>
                <a:lnTo>
                  <a:pt x="599" y="482"/>
                </a:lnTo>
                <a:lnTo>
                  <a:pt x="592" y="486"/>
                </a:lnTo>
                <a:lnTo>
                  <a:pt x="574" y="496"/>
                </a:lnTo>
                <a:lnTo>
                  <a:pt x="555" y="505"/>
                </a:lnTo>
                <a:lnTo>
                  <a:pt x="530" y="516"/>
                </a:lnTo>
                <a:lnTo>
                  <a:pt x="501" y="529"/>
                </a:lnTo>
                <a:lnTo>
                  <a:pt x="493" y="532"/>
                </a:lnTo>
                <a:lnTo>
                  <a:pt x="486" y="536"/>
                </a:lnTo>
                <a:lnTo>
                  <a:pt x="479" y="541"/>
                </a:lnTo>
                <a:lnTo>
                  <a:pt x="474" y="546"/>
                </a:lnTo>
                <a:lnTo>
                  <a:pt x="469" y="551"/>
                </a:lnTo>
                <a:lnTo>
                  <a:pt x="463" y="558"/>
                </a:lnTo>
                <a:lnTo>
                  <a:pt x="459" y="564"/>
                </a:lnTo>
                <a:lnTo>
                  <a:pt x="455" y="571"/>
                </a:lnTo>
                <a:lnTo>
                  <a:pt x="448" y="584"/>
                </a:lnTo>
                <a:lnTo>
                  <a:pt x="442" y="599"/>
                </a:lnTo>
                <a:lnTo>
                  <a:pt x="438" y="614"/>
                </a:lnTo>
                <a:lnTo>
                  <a:pt x="435" y="630"/>
                </a:lnTo>
                <a:lnTo>
                  <a:pt x="433" y="646"/>
                </a:lnTo>
                <a:lnTo>
                  <a:pt x="432" y="661"/>
                </a:lnTo>
                <a:lnTo>
                  <a:pt x="432" y="678"/>
                </a:lnTo>
                <a:lnTo>
                  <a:pt x="432" y="693"/>
                </a:lnTo>
                <a:lnTo>
                  <a:pt x="433" y="722"/>
                </a:lnTo>
                <a:lnTo>
                  <a:pt x="434" y="746"/>
                </a:lnTo>
                <a:lnTo>
                  <a:pt x="434" y="756"/>
                </a:lnTo>
                <a:lnTo>
                  <a:pt x="436" y="765"/>
                </a:lnTo>
                <a:lnTo>
                  <a:pt x="438" y="774"/>
                </a:lnTo>
                <a:lnTo>
                  <a:pt x="442" y="781"/>
                </a:lnTo>
                <a:lnTo>
                  <a:pt x="446" y="788"/>
                </a:lnTo>
                <a:lnTo>
                  <a:pt x="450" y="793"/>
                </a:lnTo>
                <a:lnTo>
                  <a:pt x="456" y="799"/>
                </a:lnTo>
                <a:lnTo>
                  <a:pt x="462" y="803"/>
                </a:lnTo>
                <a:lnTo>
                  <a:pt x="475" y="810"/>
                </a:lnTo>
                <a:lnTo>
                  <a:pt x="489" y="817"/>
                </a:lnTo>
                <a:lnTo>
                  <a:pt x="505" y="821"/>
                </a:lnTo>
                <a:lnTo>
                  <a:pt x="520" y="826"/>
                </a:lnTo>
                <a:lnTo>
                  <a:pt x="544" y="829"/>
                </a:lnTo>
                <a:lnTo>
                  <a:pt x="580" y="831"/>
                </a:lnTo>
                <a:lnTo>
                  <a:pt x="625" y="834"/>
                </a:lnTo>
                <a:lnTo>
                  <a:pt x="676" y="837"/>
                </a:lnTo>
                <a:lnTo>
                  <a:pt x="702" y="840"/>
                </a:lnTo>
                <a:lnTo>
                  <a:pt x="728" y="843"/>
                </a:lnTo>
                <a:lnTo>
                  <a:pt x="754" y="846"/>
                </a:lnTo>
                <a:lnTo>
                  <a:pt x="780" y="850"/>
                </a:lnTo>
                <a:lnTo>
                  <a:pt x="803" y="856"/>
                </a:lnTo>
                <a:lnTo>
                  <a:pt x="826" y="862"/>
                </a:lnTo>
                <a:lnTo>
                  <a:pt x="846" y="869"/>
                </a:lnTo>
                <a:lnTo>
                  <a:pt x="864" y="877"/>
                </a:lnTo>
                <a:lnTo>
                  <a:pt x="870" y="882"/>
                </a:lnTo>
                <a:lnTo>
                  <a:pt x="879" y="888"/>
                </a:lnTo>
                <a:lnTo>
                  <a:pt x="889" y="895"/>
                </a:lnTo>
                <a:lnTo>
                  <a:pt x="897" y="903"/>
                </a:lnTo>
                <a:lnTo>
                  <a:pt x="904" y="912"/>
                </a:lnTo>
                <a:lnTo>
                  <a:pt x="909" y="921"/>
                </a:lnTo>
                <a:lnTo>
                  <a:pt x="910" y="925"/>
                </a:lnTo>
                <a:lnTo>
                  <a:pt x="911" y="929"/>
                </a:lnTo>
                <a:lnTo>
                  <a:pt x="910" y="934"/>
                </a:lnTo>
                <a:lnTo>
                  <a:pt x="909" y="938"/>
                </a:lnTo>
                <a:lnTo>
                  <a:pt x="907" y="940"/>
                </a:lnTo>
                <a:lnTo>
                  <a:pt x="904" y="942"/>
                </a:lnTo>
                <a:lnTo>
                  <a:pt x="900" y="943"/>
                </a:lnTo>
                <a:lnTo>
                  <a:pt x="894" y="944"/>
                </a:lnTo>
                <a:lnTo>
                  <a:pt x="881" y="945"/>
                </a:lnTo>
                <a:lnTo>
                  <a:pt x="868" y="944"/>
                </a:lnTo>
                <a:lnTo>
                  <a:pt x="840" y="941"/>
                </a:lnTo>
                <a:lnTo>
                  <a:pt x="821" y="938"/>
                </a:lnTo>
                <a:lnTo>
                  <a:pt x="781" y="932"/>
                </a:lnTo>
                <a:lnTo>
                  <a:pt x="746" y="928"/>
                </a:lnTo>
                <a:lnTo>
                  <a:pt x="716" y="924"/>
                </a:lnTo>
                <a:lnTo>
                  <a:pt x="689" y="921"/>
                </a:lnTo>
                <a:lnTo>
                  <a:pt x="664" y="917"/>
                </a:lnTo>
                <a:lnTo>
                  <a:pt x="640" y="915"/>
                </a:lnTo>
                <a:lnTo>
                  <a:pt x="618" y="913"/>
                </a:lnTo>
                <a:lnTo>
                  <a:pt x="594" y="911"/>
                </a:lnTo>
                <a:lnTo>
                  <a:pt x="564" y="908"/>
                </a:lnTo>
                <a:lnTo>
                  <a:pt x="535" y="907"/>
                </a:lnTo>
                <a:lnTo>
                  <a:pt x="510" y="905"/>
                </a:lnTo>
                <a:lnTo>
                  <a:pt x="486" y="905"/>
                </a:lnTo>
                <a:lnTo>
                  <a:pt x="464" y="907"/>
                </a:lnTo>
                <a:lnTo>
                  <a:pt x="444" y="909"/>
                </a:lnTo>
                <a:lnTo>
                  <a:pt x="424" y="911"/>
                </a:lnTo>
                <a:lnTo>
                  <a:pt x="406" y="914"/>
                </a:lnTo>
                <a:lnTo>
                  <a:pt x="369" y="922"/>
                </a:lnTo>
                <a:lnTo>
                  <a:pt x="333" y="931"/>
                </a:lnTo>
                <a:lnTo>
                  <a:pt x="290" y="944"/>
                </a:lnTo>
                <a:lnTo>
                  <a:pt x="241" y="957"/>
                </a:lnTo>
                <a:lnTo>
                  <a:pt x="216" y="965"/>
                </a:lnTo>
                <a:lnTo>
                  <a:pt x="191" y="972"/>
                </a:lnTo>
                <a:lnTo>
                  <a:pt x="166" y="981"/>
                </a:lnTo>
                <a:lnTo>
                  <a:pt x="141" y="989"/>
                </a:lnTo>
                <a:lnTo>
                  <a:pt x="117" y="996"/>
                </a:lnTo>
                <a:lnTo>
                  <a:pt x="91" y="1003"/>
                </a:lnTo>
                <a:lnTo>
                  <a:pt x="78" y="1005"/>
                </a:lnTo>
                <a:lnTo>
                  <a:pt x="65" y="1007"/>
                </a:lnTo>
                <a:lnTo>
                  <a:pt x="51" y="1008"/>
                </a:lnTo>
                <a:lnTo>
                  <a:pt x="37" y="1009"/>
                </a:lnTo>
                <a:lnTo>
                  <a:pt x="23" y="1009"/>
                </a:lnTo>
                <a:lnTo>
                  <a:pt x="12" y="1007"/>
                </a:lnTo>
                <a:lnTo>
                  <a:pt x="9" y="1006"/>
                </a:lnTo>
                <a:lnTo>
                  <a:pt x="5" y="1004"/>
                </a:lnTo>
                <a:lnTo>
                  <a:pt x="3" y="1002"/>
                </a:lnTo>
                <a:lnTo>
                  <a:pt x="1" y="999"/>
                </a:lnTo>
                <a:lnTo>
                  <a:pt x="1" y="997"/>
                </a:lnTo>
                <a:lnTo>
                  <a:pt x="0" y="994"/>
                </a:lnTo>
                <a:lnTo>
                  <a:pt x="1" y="991"/>
                </a:lnTo>
                <a:lnTo>
                  <a:pt x="2" y="988"/>
                </a:lnTo>
                <a:lnTo>
                  <a:pt x="5" y="981"/>
                </a:lnTo>
                <a:lnTo>
                  <a:pt x="11" y="973"/>
                </a:lnTo>
                <a:lnTo>
                  <a:pt x="26" y="958"/>
                </a:lnTo>
                <a:lnTo>
                  <a:pt x="43" y="943"/>
                </a:lnTo>
                <a:lnTo>
                  <a:pt x="60" y="929"/>
                </a:lnTo>
                <a:lnTo>
                  <a:pt x="76" y="919"/>
                </a:lnTo>
                <a:lnTo>
                  <a:pt x="87" y="912"/>
                </a:lnTo>
                <a:lnTo>
                  <a:pt x="101" y="904"/>
                </a:lnTo>
                <a:lnTo>
                  <a:pt x="117" y="897"/>
                </a:lnTo>
                <a:lnTo>
                  <a:pt x="134" y="889"/>
                </a:lnTo>
                <a:lnTo>
                  <a:pt x="169" y="876"/>
                </a:lnTo>
                <a:lnTo>
                  <a:pt x="206" y="863"/>
                </a:lnTo>
                <a:lnTo>
                  <a:pt x="244" y="853"/>
                </a:lnTo>
                <a:lnTo>
                  <a:pt x="277" y="842"/>
                </a:lnTo>
                <a:lnTo>
                  <a:pt x="308" y="833"/>
                </a:lnTo>
                <a:lnTo>
                  <a:pt x="330" y="826"/>
                </a:lnTo>
                <a:lnTo>
                  <a:pt x="335" y="823"/>
                </a:lnTo>
                <a:lnTo>
                  <a:pt x="339" y="821"/>
                </a:lnTo>
                <a:lnTo>
                  <a:pt x="342" y="817"/>
                </a:lnTo>
                <a:lnTo>
                  <a:pt x="347" y="813"/>
                </a:lnTo>
                <a:lnTo>
                  <a:pt x="353" y="802"/>
                </a:lnTo>
                <a:lnTo>
                  <a:pt x="358" y="788"/>
                </a:lnTo>
                <a:lnTo>
                  <a:pt x="363" y="773"/>
                </a:lnTo>
                <a:lnTo>
                  <a:pt x="366" y="755"/>
                </a:lnTo>
                <a:lnTo>
                  <a:pt x="369" y="738"/>
                </a:lnTo>
                <a:lnTo>
                  <a:pt x="371" y="719"/>
                </a:lnTo>
                <a:lnTo>
                  <a:pt x="374" y="680"/>
                </a:lnTo>
                <a:lnTo>
                  <a:pt x="374" y="641"/>
                </a:lnTo>
                <a:lnTo>
                  <a:pt x="374" y="606"/>
                </a:lnTo>
                <a:lnTo>
                  <a:pt x="373" y="579"/>
                </a:lnTo>
                <a:lnTo>
                  <a:pt x="373" y="573"/>
                </a:lnTo>
                <a:lnTo>
                  <a:pt x="370" y="566"/>
                </a:lnTo>
                <a:lnTo>
                  <a:pt x="368" y="559"/>
                </a:lnTo>
                <a:lnTo>
                  <a:pt x="364" y="550"/>
                </a:lnTo>
                <a:lnTo>
                  <a:pt x="355" y="532"/>
                </a:lnTo>
                <a:lnTo>
                  <a:pt x="342" y="512"/>
                </a:lnTo>
                <a:lnTo>
                  <a:pt x="310" y="466"/>
                </a:lnTo>
                <a:lnTo>
                  <a:pt x="271" y="413"/>
                </a:lnTo>
                <a:lnTo>
                  <a:pt x="227" y="354"/>
                </a:lnTo>
                <a:lnTo>
                  <a:pt x="181" y="290"/>
                </a:lnTo>
                <a:lnTo>
                  <a:pt x="160" y="257"/>
                </a:lnTo>
                <a:lnTo>
                  <a:pt x="138" y="224"/>
                </a:lnTo>
                <a:lnTo>
                  <a:pt x="118" y="189"/>
                </a:lnTo>
                <a:lnTo>
                  <a:pt x="98" y="156"/>
                </a:lnTo>
                <a:lnTo>
                  <a:pt x="85" y="129"/>
                </a:lnTo>
                <a:lnTo>
                  <a:pt x="71" y="100"/>
                </a:lnTo>
                <a:lnTo>
                  <a:pt x="66" y="84"/>
                </a:lnTo>
                <a:lnTo>
                  <a:pt x="61" y="68"/>
                </a:lnTo>
                <a:lnTo>
                  <a:pt x="58" y="53"/>
                </a:lnTo>
                <a:lnTo>
                  <a:pt x="58" y="39"/>
                </a:lnTo>
                <a:lnTo>
                  <a:pt x="59" y="28"/>
                </a:lnTo>
                <a:lnTo>
                  <a:pt x="63" y="20"/>
                </a:lnTo>
                <a:lnTo>
                  <a:pt x="67" y="12"/>
                </a:lnTo>
                <a:lnTo>
                  <a:pt x="72" y="7"/>
                </a:lnTo>
                <a:lnTo>
                  <a:pt x="79" y="4"/>
                </a:lnTo>
                <a:lnTo>
                  <a:pt x="85" y="1"/>
                </a:lnTo>
                <a:lnTo>
                  <a:pt x="94" y="0"/>
                </a:lnTo>
                <a:lnTo>
                  <a:pt x="103" y="0"/>
                </a:lnTo>
                <a:lnTo>
                  <a:pt x="112" y="3"/>
                </a:lnTo>
                <a:lnTo>
                  <a:pt x="123" y="5"/>
                </a:lnTo>
                <a:lnTo>
                  <a:pt x="134" y="9"/>
                </a:lnTo>
                <a:lnTo>
                  <a:pt x="146" y="13"/>
                </a:lnTo>
                <a:lnTo>
                  <a:pt x="169" y="25"/>
                </a:lnTo>
                <a:lnTo>
                  <a:pt x="193" y="39"/>
                </a:lnTo>
                <a:lnTo>
                  <a:pt x="216" y="54"/>
                </a:lnTo>
                <a:lnTo>
                  <a:pt x="238" y="70"/>
                </a:lnTo>
                <a:lnTo>
                  <a:pt x="259" y="85"/>
                </a:lnTo>
                <a:lnTo>
                  <a:pt x="277" y="100"/>
                </a:lnTo>
                <a:lnTo>
                  <a:pt x="309" y="126"/>
                </a:lnTo>
                <a:lnTo>
                  <a:pt x="326" y="142"/>
                </a:lnTo>
                <a:close/>
                <a:moveTo>
                  <a:pt x="689" y="140"/>
                </a:moveTo>
                <a:lnTo>
                  <a:pt x="684" y="140"/>
                </a:lnTo>
                <a:lnTo>
                  <a:pt x="676" y="142"/>
                </a:lnTo>
                <a:lnTo>
                  <a:pt x="670" y="145"/>
                </a:lnTo>
                <a:lnTo>
                  <a:pt x="662" y="149"/>
                </a:lnTo>
                <a:lnTo>
                  <a:pt x="654" y="156"/>
                </a:lnTo>
                <a:lnTo>
                  <a:pt x="647" y="163"/>
                </a:lnTo>
                <a:lnTo>
                  <a:pt x="640" y="172"/>
                </a:lnTo>
                <a:lnTo>
                  <a:pt x="633" y="181"/>
                </a:lnTo>
                <a:lnTo>
                  <a:pt x="619" y="198"/>
                </a:lnTo>
                <a:lnTo>
                  <a:pt x="608" y="216"/>
                </a:lnTo>
                <a:lnTo>
                  <a:pt x="598" y="233"/>
                </a:lnTo>
                <a:lnTo>
                  <a:pt x="594" y="246"/>
                </a:lnTo>
                <a:lnTo>
                  <a:pt x="592" y="253"/>
                </a:lnTo>
                <a:lnTo>
                  <a:pt x="592" y="259"/>
                </a:lnTo>
                <a:lnTo>
                  <a:pt x="593" y="260"/>
                </a:lnTo>
                <a:lnTo>
                  <a:pt x="594" y="262"/>
                </a:lnTo>
                <a:lnTo>
                  <a:pt x="596" y="262"/>
                </a:lnTo>
                <a:lnTo>
                  <a:pt x="597" y="263"/>
                </a:lnTo>
                <a:lnTo>
                  <a:pt x="603" y="262"/>
                </a:lnTo>
                <a:lnTo>
                  <a:pt x="608" y="260"/>
                </a:lnTo>
                <a:lnTo>
                  <a:pt x="616" y="254"/>
                </a:lnTo>
                <a:lnTo>
                  <a:pt x="625" y="248"/>
                </a:lnTo>
                <a:lnTo>
                  <a:pt x="637" y="236"/>
                </a:lnTo>
                <a:lnTo>
                  <a:pt x="652" y="221"/>
                </a:lnTo>
                <a:lnTo>
                  <a:pt x="666" y="205"/>
                </a:lnTo>
                <a:lnTo>
                  <a:pt x="679" y="186"/>
                </a:lnTo>
                <a:lnTo>
                  <a:pt x="686" y="178"/>
                </a:lnTo>
                <a:lnTo>
                  <a:pt x="690" y="170"/>
                </a:lnTo>
                <a:lnTo>
                  <a:pt x="694" y="162"/>
                </a:lnTo>
                <a:lnTo>
                  <a:pt x="697" y="155"/>
                </a:lnTo>
                <a:lnTo>
                  <a:pt x="698" y="149"/>
                </a:lnTo>
                <a:lnTo>
                  <a:pt x="697" y="145"/>
                </a:lnTo>
                <a:lnTo>
                  <a:pt x="695" y="143"/>
                </a:lnTo>
                <a:lnTo>
                  <a:pt x="694" y="142"/>
                </a:lnTo>
                <a:lnTo>
                  <a:pt x="692" y="140"/>
                </a:lnTo>
                <a:lnTo>
                  <a:pt x="689" y="140"/>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6" name="Freeform 43"/>
          <p:cNvSpPr>
            <a:spLocks/>
          </p:cNvSpPr>
          <p:nvPr/>
        </p:nvSpPr>
        <p:spPr bwMode="auto">
          <a:xfrm>
            <a:off x="2811463" y="1466850"/>
            <a:ext cx="627062" cy="496888"/>
          </a:xfrm>
          <a:custGeom>
            <a:avLst/>
            <a:gdLst>
              <a:gd name="T0" fmla="*/ 2147483646 w 1185"/>
              <a:gd name="T1" fmla="*/ 2147483646 h 939"/>
              <a:gd name="T2" fmla="*/ 2147483646 w 1185"/>
              <a:gd name="T3" fmla="*/ 2147483646 h 939"/>
              <a:gd name="T4" fmla="*/ 2147483646 w 1185"/>
              <a:gd name="T5" fmla="*/ 2147483646 h 939"/>
              <a:gd name="T6" fmla="*/ 2147483646 w 1185"/>
              <a:gd name="T7" fmla="*/ 2147483646 h 939"/>
              <a:gd name="T8" fmla="*/ 2147483646 w 1185"/>
              <a:gd name="T9" fmla="*/ 2147483646 h 939"/>
              <a:gd name="T10" fmla="*/ 2147483646 w 1185"/>
              <a:gd name="T11" fmla="*/ 2147483646 h 939"/>
              <a:gd name="T12" fmla="*/ 2147483646 w 1185"/>
              <a:gd name="T13" fmla="*/ 2147483646 h 939"/>
              <a:gd name="T14" fmla="*/ 2147483646 w 1185"/>
              <a:gd name="T15" fmla="*/ 2147483646 h 939"/>
              <a:gd name="T16" fmla="*/ 2147483646 w 1185"/>
              <a:gd name="T17" fmla="*/ 2147483646 h 939"/>
              <a:gd name="T18" fmla="*/ 2147483646 w 1185"/>
              <a:gd name="T19" fmla="*/ 2147483646 h 939"/>
              <a:gd name="T20" fmla="*/ 2147483646 w 1185"/>
              <a:gd name="T21" fmla="*/ 2147483646 h 939"/>
              <a:gd name="T22" fmla="*/ 2147483646 w 1185"/>
              <a:gd name="T23" fmla="*/ 2147483646 h 939"/>
              <a:gd name="T24" fmla="*/ 2147483646 w 1185"/>
              <a:gd name="T25" fmla="*/ 2147483646 h 939"/>
              <a:gd name="T26" fmla="*/ 2147483646 w 1185"/>
              <a:gd name="T27" fmla="*/ 2147483646 h 939"/>
              <a:gd name="T28" fmla="*/ 2147483646 w 1185"/>
              <a:gd name="T29" fmla="*/ 2147483646 h 939"/>
              <a:gd name="T30" fmla="*/ 2147483646 w 1185"/>
              <a:gd name="T31" fmla="*/ 2147483646 h 939"/>
              <a:gd name="T32" fmla="*/ 2147483646 w 1185"/>
              <a:gd name="T33" fmla="*/ 2147483646 h 939"/>
              <a:gd name="T34" fmla="*/ 2147483646 w 1185"/>
              <a:gd name="T35" fmla="*/ 2147483646 h 939"/>
              <a:gd name="T36" fmla="*/ 2147483646 w 1185"/>
              <a:gd name="T37" fmla="*/ 2147483646 h 939"/>
              <a:gd name="T38" fmla="*/ 2147483646 w 1185"/>
              <a:gd name="T39" fmla="*/ 0 h 939"/>
              <a:gd name="T40" fmla="*/ 2147483646 w 1185"/>
              <a:gd name="T41" fmla="*/ 2147483646 h 939"/>
              <a:gd name="T42" fmla="*/ 2147483646 w 1185"/>
              <a:gd name="T43" fmla="*/ 2147483646 h 939"/>
              <a:gd name="T44" fmla="*/ 2147483646 w 1185"/>
              <a:gd name="T45" fmla="*/ 2147483646 h 939"/>
              <a:gd name="T46" fmla="*/ 2147483646 w 1185"/>
              <a:gd name="T47" fmla="*/ 2147483646 h 939"/>
              <a:gd name="T48" fmla="*/ 2147483646 w 1185"/>
              <a:gd name="T49" fmla="*/ 2147483646 h 939"/>
              <a:gd name="T50" fmla="*/ 2147483646 w 1185"/>
              <a:gd name="T51" fmla="*/ 2147483646 h 939"/>
              <a:gd name="T52" fmla="*/ 2147483646 w 1185"/>
              <a:gd name="T53" fmla="*/ 2147483646 h 939"/>
              <a:gd name="T54" fmla="*/ 2147483646 w 1185"/>
              <a:gd name="T55" fmla="*/ 2147483646 h 939"/>
              <a:gd name="T56" fmla="*/ 2147483646 w 1185"/>
              <a:gd name="T57" fmla="*/ 2147483646 h 939"/>
              <a:gd name="T58" fmla="*/ 2147483646 w 1185"/>
              <a:gd name="T59" fmla="*/ 2147483646 h 939"/>
              <a:gd name="T60" fmla="*/ 2147483646 w 1185"/>
              <a:gd name="T61" fmla="*/ 2147483646 h 939"/>
              <a:gd name="T62" fmla="*/ 2147483646 w 1185"/>
              <a:gd name="T63" fmla="*/ 2147483646 h 939"/>
              <a:gd name="T64" fmla="*/ 2147483646 w 1185"/>
              <a:gd name="T65" fmla="*/ 2147483646 h 939"/>
              <a:gd name="T66" fmla="*/ 2147483646 w 1185"/>
              <a:gd name="T67" fmla="*/ 2147483646 h 939"/>
              <a:gd name="T68" fmla="*/ 2147483646 w 1185"/>
              <a:gd name="T69" fmla="*/ 2147483646 h 939"/>
              <a:gd name="T70" fmla="*/ 2147483646 w 1185"/>
              <a:gd name="T71" fmla="*/ 2147483646 h 939"/>
              <a:gd name="T72" fmla="*/ 2147483646 w 1185"/>
              <a:gd name="T73" fmla="*/ 2147483646 h 939"/>
              <a:gd name="T74" fmla="*/ 2147483646 w 1185"/>
              <a:gd name="T75" fmla="*/ 2147483646 h 939"/>
              <a:gd name="T76" fmla="*/ 2147483646 w 1185"/>
              <a:gd name="T77" fmla="*/ 2147483646 h 939"/>
              <a:gd name="T78" fmla="*/ 2147483646 w 1185"/>
              <a:gd name="T79" fmla="*/ 2147483646 h 939"/>
              <a:gd name="T80" fmla="*/ 2147483646 w 1185"/>
              <a:gd name="T81" fmla="*/ 2147483646 h 939"/>
              <a:gd name="T82" fmla="*/ 2147483646 w 1185"/>
              <a:gd name="T83" fmla="*/ 2147483646 h 939"/>
              <a:gd name="T84" fmla="*/ 2147483646 w 1185"/>
              <a:gd name="T85" fmla="*/ 2147483646 h 939"/>
              <a:gd name="T86" fmla="*/ 2147483646 w 1185"/>
              <a:gd name="T87" fmla="*/ 2147483646 h 939"/>
              <a:gd name="T88" fmla="*/ 2147483646 w 1185"/>
              <a:gd name="T89" fmla="*/ 2147483646 h 939"/>
              <a:gd name="T90" fmla="*/ 2147483646 w 1185"/>
              <a:gd name="T91" fmla="*/ 2147483646 h 939"/>
              <a:gd name="T92" fmla="*/ 2147483646 w 1185"/>
              <a:gd name="T93" fmla="*/ 2147483646 h 939"/>
              <a:gd name="T94" fmla="*/ 2147483646 w 1185"/>
              <a:gd name="T95" fmla="*/ 2147483646 h 939"/>
              <a:gd name="T96" fmla="*/ 2147483646 w 1185"/>
              <a:gd name="T97" fmla="*/ 2147483646 h 939"/>
              <a:gd name="T98" fmla="*/ 2147483646 w 1185"/>
              <a:gd name="T99" fmla="*/ 2147483646 h 939"/>
              <a:gd name="T100" fmla="*/ 2147483646 w 1185"/>
              <a:gd name="T101" fmla="*/ 2147483646 h 939"/>
              <a:gd name="T102" fmla="*/ 2147483646 w 1185"/>
              <a:gd name="T103" fmla="*/ 2147483646 h 939"/>
              <a:gd name="T104" fmla="*/ 2147483646 w 1185"/>
              <a:gd name="T105" fmla="*/ 2147483646 h 939"/>
              <a:gd name="T106" fmla="*/ 2147483646 w 1185"/>
              <a:gd name="T107" fmla="*/ 2147483646 h 939"/>
              <a:gd name="T108" fmla="*/ 2147483646 w 1185"/>
              <a:gd name="T109" fmla="*/ 2147483646 h 9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5"/>
              <a:gd name="T166" fmla="*/ 0 h 939"/>
              <a:gd name="T167" fmla="*/ 1185 w 1185"/>
              <a:gd name="T168" fmla="*/ 939 h 9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5" h="939">
                <a:moveTo>
                  <a:pt x="329" y="939"/>
                </a:moveTo>
                <a:lnTo>
                  <a:pt x="309" y="938"/>
                </a:lnTo>
                <a:lnTo>
                  <a:pt x="293" y="934"/>
                </a:lnTo>
                <a:lnTo>
                  <a:pt x="279" y="930"/>
                </a:lnTo>
                <a:lnTo>
                  <a:pt x="266" y="925"/>
                </a:lnTo>
                <a:lnTo>
                  <a:pt x="257" y="918"/>
                </a:lnTo>
                <a:lnTo>
                  <a:pt x="247" y="911"/>
                </a:lnTo>
                <a:lnTo>
                  <a:pt x="240" y="903"/>
                </a:lnTo>
                <a:lnTo>
                  <a:pt x="234" y="896"/>
                </a:lnTo>
                <a:lnTo>
                  <a:pt x="230" y="889"/>
                </a:lnTo>
                <a:lnTo>
                  <a:pt x="225" y="882"/>
                </a:lnTo>
                <a:lnTo>
                  <a:pt x="221" y="871"/>
                </a:lnTo>
                <a:lnTo>
                  <a:pt x="218" y="860"/>
                </a:lnTo>
                <a:lnTo>
                  <a:pt x="216" y="847"/>
                </a:lnTo>
                <a:lnTo>
                  <a:pt x="216" y="832"/>
                </a:lnTo>
                <a:lnTo>
                  <a:pt x="216" y="824"/>
                </a:lnTo>
                <a:lnTo>
                  <a:pt x="217" y="817"/>
                </a:lnTo>
                <a:lnTo>
                  <a:pt x="219" y="808"/>
                </a:lnTo>
                <a:lnTo>
                  <a:pt x="222" y="798"/>
                </a:lnTo>
                <a:lnTo>
                  <a:pt x="225" y="788"/>
                </a:lnTo>
                <a:lnTo>
                  <a:pt x="231" y="778"/>
                </a:lnTo>
                <a:lnTo>
                  <a:pt x="237" y="769"/>
                </a:lnTo>
                <a:lnTo>
                  <a:pt x="245" y="761"/>
                </a:lnTo>
                <a:lnTo>
                  <a:pt x="253" y="753"/>
                </a:lnTo>
                <a:lnTo>
                  <a:pt x="263" y="745"/>
                </a:lnTo>
                <a:lnTo>
                  <a:pt x="275" y="740"/>
                </a:lnTo>
                <a:lnTo>
                  <a:pt x="287" y="735"/>
                </a:lnTo>
                <a:lnTo>
                  <a:pt x="267" y="723"/>
                </a:lnTo>
                <a:lnTo>
                  <a:pt x="249" y="710"/>
                </a:lnTo>
                <a:lnTo>
                  <a:pt x="234" y="697"/>
                </a:lnTo>
                <a:lnTo>
                  <a:pt x="219" y="684"/>
                </a:lnTo>
                <a:lnTo>
                  <a:pt x="209" y="674"/>
                </a:lnTo>
                <a:lnTo>
                  <a:pt x="197" y="662"/>
                </a:lnTo>
                <a:lnTo>
                  <a:pt x="186" y="650"/>
                </a:lnTo>
                <a:lnTo>
                  <a:pt x="177" y="637"/>
                </a:lnTo>
                <a:lnTo>
                  <a:pt x="168" y="625"/>
                </a:lnTo>
                <a:lnTo>
                  <a:pt x="160" y="612"/>
                </a:lnTo>
                <a:lnTo>
                  <a:pt x="155" y="598"/>
                </a:lnTo>
                <a:lnTo>
                  <a:pt x="150" y="585"/>
                </a:lnTo>
                <a:lnTo>
                  <a:pt x="145" y="572"/>
                </a:lnTo>
                <a:lnTo>
                  <a:pt x="142" y="558"/>
                </a:lnTo>
                <a:lnTo>
                  <a:pt x="139" y="545"/>
                </a:lnTo>
                <a:lnTo>
                  <a:pt x="137" y="532"/>
                </a:lnTo>
                <a:lnTo>
                  <a:pt x="136" y="519"/>
                </a:lnTo>
                <a:lnTo>
                  <a:pt x="132" y="493"/>
                </a:lnTo>
                <a:lnTo>
                  <a:pt x="131" y="470"/>
                </a:lnTo>
                <a:lnTo>
                  <a:pt x="130" y="456"/>
                </a:lnTo>
                <a:lnTo>
                  <a:pt x="130" y="442"/>
                </a:lnTo>
                <a:lnTo>
                  <a:pt x="128" y="429"/>
                </a:lnTo>
                <a:lnTo>
                  <a:pt x="127" y="417"/>
                </a:lnTo>
                <a:lnTo>
                  <a:pt x="125" y="405"/>
                </a:lnTo>
                <a:lnTo>
                  <a:pt x="124" y="394"/>
                </a:lnTo>
                <a:lnTo>
                  <a:pt x="123" y="382"/>
                </a:lnTo>
                <a:lnTo>
                  <a:pt x="120" y="370"/>
                </a:lnTo>
                <a:lnTo>
                  <a:pt x="117" y="342"/>
                </a:lnTo>
                <a:lnTo>
                  <a:pt x="113" y="313"/>
                </a:lnTo>
                <a:lnTo>
                  <a:pt x="110" y="301"/>
                </a:lnTo>
                <a:lnTo>
                  <a:pt x="106" y="290"/>
                </a:lnTo>
                <a:lnTo>
                  <a:pt x="102" y="280"/>
                </a:lnTo>
                <a:lnTo>
                  <a:pt x="97" y="274"/>
                </a:lnTo>
                <a:lnTo>
                  <a:pt x="88" y="267"/>
                </a:lnTo>
                <a:lnTo>
                  <a:pt x="79" y="262"/>
                </a:lnTo>
                <a:lnTo>
                  <a:pt x="72" y="258"/>
                </a:lnTo>
                <a:lnTo>
                  <a:pt x="64" y="255"/>
                </a:lnTo>
                <a:lnTo>
                  <a:pt x="56" y="251"/>
                </a:lnTo>
                <a:lnTo>
                  <a:pt x="47" y="247"/>
                </a:lnTo>
                <a:lnTo>
                  <a:pt x="38" y="242"/>
                </a:lnTo>
                <a:lnTo>
                  <a:pt x="32" y="237"/>
                </a:lnTo>
                <a:lnTo>
                  <a:pt x="25" y="232"/>
                </a:lnTo>
                <a:lnTo>
                  <a:pt x="21" y="227"/>
                </a:lnTo>
                <a:lnTo>
                  <a:pt x="16" y="222"/>
                </a:lnTo>
                <a:lnTo>
                  <a:pt x="12" y="216"/>
                </a:lnTo>
                <a:lnTo>
                  <a:pt x="6" y="204"/>
                </a:lnTo>
                <a:lnTo>
                  <a:pt x="3" y="194"/>
                </a:lnTo>
                <a:lnTo>
                  <a:pt x="1" y="183"/>
                </a:lnTo>
                <a:lnTo>
                  <a:pt x="0" y="172"/>
                </a:lnTo>
                <a:lnTo>
                  <a:pt x="1" y="162"/>
                </a:lnTo>
                <a:lnTo>
                  <a:pt x="2" y="153"/>
                </a:lnTo>
                <a:lnTo>
                  <a:pt x="4" y="142"/>
                </a:lnTo>
                <a:lnTo>
                  <a:pt x="7" y="133"/>
                </a:lnTo>
                <a:lnTo>
                  <a:pt x="12" y="123"/>
                </a:lnTo>
                <a:lnTo>
                  <a:pt x="18" y="114"/>
                </a:lnTo>
                <a:lnTo>
                  <a:pt x="23" y="105"/>
                </a:lnTo>
                <a:lnTo>
                  <a:pt x="31" y="95"/>
                </a:lnTo>
                <a:lnTo>
                  <a:pt x="39" y="87"/>
                </a:lnTo>
                <a:lnTo>
                  <a:pt x="49" y="78"/>
                </a:lnTo>
                <a:lnTo>
                  <a:pt x="59" y="69"/>
                </a:lnTo>
                <a:lnTo>
                  <a:pt x="71" y="61"/>
                </a:lnTo>
                <a:lnTo>
                  <a:pt x="83" y="52"/>
                </a:lnTo>
                <a:lnTo>
                  <a:pt x="97" y="45"/>
                </a:lnTo>
                <a:lnTo>
                  <a:pt x="111" y="36"/>
                </a:lnTo>
                <a:lnTo>
                  <a:pt x="126" y="28"/>
                </a:lnTo>
                <a:lnTo>
                  <a:pt x="140" y="22"/>
                </a:lnTo>
                <a:lnTo>
                  <a:pt x="154" y="16"/>
                </a:lnTo>
                <a:lnTo>
                  <a:pt x="169" y="11"/>
                </a:lnTo>
                <a:lnTo>
                  <a:pt x="184" y="8"/>
                </a:lnTo>
                <a:lnTo>
                  <a:pt x="199" y="5"/>
                </a:lnTo>
                <a:lnTo>
                  <a:pt x="214" y="2"/>
                </a:lnTo>
                <a:lnTo>
                  <a:pt x="230" y="0"/>
                </a:lnTo>
                <a:lnTo>
                  <a:pt x="244" y="0"/>
                </a:lnTo>
                <a:lnTo>
                  <a:pt x="257" y="0"/>
                </a:lnTo>
                <a:lnTo>
                  <a:pt x="268" y="1"/>
                </a:lnTo>
                <a:lnTo>
                  <a:pt x="280" y="2"/>
                </a:lnTo>
                <a:lnTo>
                  <a:pt x="292" y="6"/>
                </a:lnTo>
                <a:lnTo>
                  <a:pt x="308" y="9"/>
                </a:lnTo>
                <a:lnTo>
                  <a:pt x="322" y="14"/>
                </a:lnTo>
                <a:lnTo>
                  <a:pt x="336" y="20"/>
                </a:lnTo>
                <a:lnTo>
                  <a:pt x="348" y="26"/>
                </a:lnTo>
                <a:lnTo>
                  <a:pt x="359" y="33"/>
                </a:lnTo>
                <a:lnTo>
                  <a:pt x="370" y="41"/>
                </a:lnTo>
                <a:lnTo>
                  <a:pt x="380" y="50"/>
                </a:lnTo>
                <a:lnTo>
                  <a:pt x="388" y="59"/>
                </a:lnTo>
                <a:lnTo>
                  <a:pt x="396" y="68"/>
                </a:lnTo>
                <a:lnTo>
                  <a:pt x="403" y="79"/>
                </a:lnTo>
                <a:lnTo>
                  <a:pt x="411" y="90"/>
                </a:lnTo>
                <a:lnTo>
                  <a:pt x="417" y="102"/>
                </a:lnTo>
                <a:lnTo>
                  <a:pt x="430" y="128"/>
                </a:lnTo>
                <a:lnTo>
                  <a:pt x="444" y="155"/>
                </a:lnTo>
                <a:lnTo>
                  <a:pt x="455" y="177"/>
                </a:lnTo>
                <a:lnTo>
                  <a:pt x="468" y="203"/>
                </a:lnTo>
                <a:lnTo>
                  <a:pt x="483" y="232"/>
                </a:lnTo>
                <a:lnTo>
                  <a:pt x="501" y="265"/>
                </a:lnTo>
                <a:lnTo>
                  <a:pt x="516" y="294"/>
                </a:lnTo>
                <a:lnTo>
                  <a:pt x="529" y="316"/>
                </a:lnTo>
                <a:lnTo>
                  <a:pt x="534" y="324"/>
                </a:lnTo>
                <a:lnTo>
                  <a:pt x="538" y="331"/>
                </a:lnTo>
                <a:lnTo>
                  <a:pt x="544" y="336"/>
                </a:lnTo>
                <a:lnTo>
                  <a:pt x="548" y="342"/>
                </a:lnTo>
                <a:lnTo>
                  <a:pt x="552" y="345"/>
                </a:lnTo>
                <a:lnTo>
                  <a:pt x="558" y="347"/>
                </a:lnTo>
                <a:lnTo>
                  <a:pt x="563" y="349"/>
                </a:lnTo>
                <a:lnTo>
                  <a:pt x="569" y="350"/>
                </a:lnTo>
                <a:lnTo>
                  <a:pt x="583" y="352"/>
                </a:lnTo>
                <a:lnTo>
                  <a:pt x="600" y="352"/>
                </a:lnTo>
                <a:lnTo>
                  <a:pt x="614" y="351"/>
                </a:lnTo>
                <a:lnTo>
                  <a:pt x="629" y="351"/>
                </a:lnTo>
                <a:lnTo>
                  <a:pt x="642" y="350"/>
                </a:lnTo>
                <a:lnTo>
                  <a:pt x="652" y="348"/>
                </a:lnTo>
                <a:lnTo>
                  <a:pt x="662" y="345"/>
                </a:lnTo>
                <a:lnTo>
                  <a:pt x="670" y="340"/>
                </a:lnTo>
                <a:lnTo>
                  <a:pt x="679" y="335"/>
                </a:lnTo>
                <a:lnTo>
                  <a:pt x="690" y="326"/>
                </a:lnTo>
                <a:lnTo>
                  <a:pt x="702" y="317"/>
                </a:lnTo>
                <a:lnTo>
                  <a:pt x="712" y="308"/>
                </a:lnTo>
                <a:lnTo>
                  <a:pt x="724" y="298"/>
                </a:lnTo>
                <a:lnTo>
                  <a:pt x="737" y="289"/>
                </a:lnTo>
                <a:lnTo>
                  <a:pt x="752" y="278"/>
                </a:lnTo>
                <a:lnTo>
                  <a:pt x="763" y="269"/>
                </a:lnTo>
                <a:lnTo>
                  <a:pt x="776" y="259"/>
                </a:lnTo>
                <a:lnTo>
                  <a:pt x="798" y="243"/>
                </a:lnTo>
                <a:lnTo>
                  <a:pt x="820" y="227"/>
                </a:lnTo>
                <a:lnTo>
                  <a:pt x="832" y="220"/>
                </a:lnTo>
                <a:lnTo>
                  <a:pt x="844" y="212"/>
                </a:lnTo>
                <a:lnTo>
                  <a:pt x="857" y="205"/>
                </a:lnTo>
                <a:lnTo>
                  <a:pt x="870" y="199"/>
                </a:lnTo>
                <a:lnTo>
                  <a:pt x="880" y="195"/>
                </a:lnTo>
                <a:lnTo>
                  <a:pt x="889" y="191"/>
                </a:lnTo>
                <a:lnTo>
                  <a:pt x="900" y="189"/>
                </a:lnTo>
                <a:lnTo>
                  <a:pt x="910" y="188"/>
                </a:lnTo>
                <a:lnTo>
                  <a:pt x="918" y="181"/>
                </a:lnTo>
                <a:lnTo>
                  <a:pt x="926" y="173"/>
                </a:lnTo>
                <a:lnTo>
                  <a:pt x="936" y="164"/>
                </a:lnTo>
                <a:lnTo>
                  <a:pt x="947" y="157"/>
                </a:lnTo>
                <a:lnTo>
                  <a:pt x="952" y="155"/>
                </a:lnTo>
                <a:lnTo>
                  <a:pt x="955" y="151"/>
                </a:lnTo>
                <a:lnTo>
                  <a:pt x="970" y="141"/>
                </a:lnTo>
                <a:lnTo>
                  <a:pt x="988" y="131"/>
                </a:lnTo>
                <a:lnTo>
                  <a:pt x="997" y="126"/>
                </a:lnTo>
                <a:lnTo>
                  <a:pt x="1008" y="122"/>
                </a:lnTo>
                <a:lnTo>
                  <a:pt x="1019" y="119"/>
                </a:lnTo>
                <a:lnTo>
                  <a:pt x="1031" y="118"/>
                </a:lnTo>
                <a:lnTo>
                  <a:pt x="1036" y="117"/>
                </a:lnTo>
                <a:lnTo>
                  <a:pt x="1042" y="117"/>
                </a:lnTo>
                <a:lnTo>
                  <a:pt x="1051" y="118"/>
                </a:lnTo>
                <a:lnTo>
                  <a:pt x="1064" y="119"/>
                </a:lnTo>
                <a:lnTo>
                  <a:pt x="1071" y="121"/>
                </a:lnTo>
                <a:lnTo>
                  <a:pt x="1077" y="123"/>
                </a:lnTo>
                <a:lnTo>
                  <a:pt x="1085" y="127"/>
                </a:lnTo>
                <a:lnTo>
                  <a:pt x="1091" y="130"/>
                </a:lnTo>
                <a:lnTo>
                  <a:pt x="1099" y="134"/>
                </a:lnTo>
                <a:lnTo>
                  <a:pt x="1105" y="140"/>
                </a:lnTo>
                <a:lnTo>
                  <a:pt x="1112" y="146"/>
                </a:lnTo>
                <a:lnTo>
                  <a:pt x="1118" y="153"/>
                </a:lnTo>
                <a:lnTo>
                  <a:pt x="1125" y="161"/>
                </a:lnTo>
                <a:lnTo>
                  <a:pt x="1130" y="171"/>
                </a:lnTo>
                <a:lnTo>
                  <a:pt x="1135" y="182"/>
                </a:lnTo>
                <a:lnTo>
                  <a:pt x="1139" y="194"/>
                </a:lnTo>
                <a:lnTo>
                  <a:pt x="1146" y="199"/>
                </a:lnTo>
                <a:lnTo>
                  <a:pt x="1152" y="203"/>
                </a:lnTo>
                <a:lnTo>
                  <a:pt x="1157" y="209"/>
                </a:lnTo>
                <a:lnTo>
                  <a:pt x="1163" y="215"/>
                </a:lnTo>
                <a:lnTo>
                  <a:pt x="1170" y="226"/>
                </a:lnTo>
                <a:lnTo>
                  <a:pt x="1177" y="238"/>
                </a:lnTo>
                <a:lnTo>
                  <a:pt x="1180" y="249"/>
                </a:lnTo>
                <a:lnTo>
                  <a:pt x="1183" y="259"/>
                </a:lnTo>
                <a:lnTo>
                  <a:pt x="1184" y="268"/>
                </a:lnTo>
                <a:lnTo>
                  <a:pt x="1185" y="275"/>
                </a:lnTo>
                <a:lnTo>
                  <a:pt x="1185" y="285"/>
                </a:lnTo>
                <a:lnTo>
                  <a:pt x="1184" y="295"/>
                </a:lnTo>
                <a:lnTo>
                  <a:pt x="1182" y="305"/>
                </a:lnTo>
                <a:lnTo>
                  <a:pt x="1179" y="313"/>
                </a:lnTo>
                <a:lnTo>
                  <a:pt x="1176" y="322"/>
                </a:lnTo>
                <a:lnTo>
                  <a:pt x="1170" y="331"/>
                </a:lnTo>
                <a:lnTo>
                  <a:pt x="1166" y="338"/>
                </a:lnTo>
                <a:lnTo>
                  <a:pt x="1159" y="345"/>
                </a:lnTo>
                <a:lnTo>
                  <a:pt x="1146" y="358"/>
                </a:lnTo>
                <a:lnTo>
                  <a:pt x="1134" y="369"/>
                </a:lnTo>
                <a:lnTo>
                  <a:pt x="1119" y="378"/>
                </a:lnTo>
                <a:lnTo>
                  <a:pt x="1108" y="386"/>
                </a:lnTo>
                <a:lnTo>
                  <a:pt x="1101" y="390"/>
                </a:lnTo>
                <a:lnTo>
                  <a:pt x="1072" y="413"/>
                </a:lnTo>
                <a:lnTo>
                  <a:pt x="1042" y="436"/>
                </a:lnTo>
                <a:lnTo>
                  <a:pt x="1014" y="459"/>
                </a:lnTo>
                <a:lnTo>
                  <a:pt x="986" y="483"/>
                </a:lnTo>
                <a:lnTo>
                  <a:pt x="974" y="495"/>
                </a:lnTo>
                <a:lnTo>
                  <a:pt x="961" y="510"/>
                </a:lnTo>
                <a:lnTo>
                  <a:pt x="948" y="526"/>
                </a:lnTo>
                <a:lnTo>
                  <a:pt x="935" y="542"/>
                </a:lnTo>
                <a:lnTo>
                  <a:pt x="928" y="552"/>
                </a:lnTo>
                <a:lnTo>
                  <a:pt x="922" y="561"/>
                </a:lnTo>
                <a:lnTo>
                  <a:pt x="915" y="568"/>
                </a:lnTo>
                <a:lnTo>
                  <a:pt x="909" y="577"/>
                </a:lnTo>
                <a:lnTo>
                  <a:pt x="900" y="590"/>
                </a:lnTo>
                <a:lnTo>
                  <a:pt x="888" y="608"/>
                </a:lnTo>
                <a:lnTo>
                  <a:pt x="876" y="627"/>
                </a:lnTo>
                <a:lnTo>
                  <a:pt x="864" y="646"/>
                </a:lnTo>
                <a:lnTo>
                  <a:pt x="849" y="666"/>
                </a:lnTo>
                <a:lnTo>
                  <a:pt x="835" y="685"/>
                </a:lnTo>
                <a:lnTo>
                  <a:pt x="819" y="703"/>
                </a:lnTo>
                <a:lnTo>
                  <a:pt x="801" y="721"/>
                </a:lnTo>
                <a:lnTo>
                  <a:pt x="792" y="729"/>
                </a:lnTo>
                <a:lnTo>
                  <a:pt x="783" y="737"/>
                </a:lnTo>
                <a:lnTo>
                  <a:pt x="773" y="743"/>
                </a:lnTo>
                <a:lnTo>
                  <a:pt x="762" y="750"/>
                </a:lnTo>
                <a:lnTo>
                  <a:pt x="768" y="757"/>
                </a:lnTo>
                <a:lnTo>
                  <a:pt x="775" y="765"/>
                </a:lnTo>
                <a:lnTo>
                  <a:pt x="779" y="772"/>
                </a:lnTo>
                <a:lnTo>
                  <a:pt x="785" y="781"/>
                </a:lnTo>
                <a:lnTo>
                  <a:pt x="788" y="789"/>
                </a:lnTo>
                <a:lnTo>
                  <a:pt x="791" y="797"/>
                </a:lnTo>
                <a:lnTo>
                  <a:pt x="793" y="807"/>
                </a:lnTo>
                <a:lnTo>
                  <a:pt x="795" y="816"/>
                </a:lnTo>
                <a:lnTo>
                  <a:pt x="795" y="828"/>
                </a:lnTo>
                <a:lnTo>
                  <a:pt x="795" y="838"/>
                </a:lnTo>
                <a:lnTo>
                  <a:pt x="793" y="850"/>
                </a:lnTo>
                <a:lnTo>
                  <a:pt x="790" y="861"/>
                </a:lnTo>
                <a:lnTo>
                  <a:pt x="786" y="872"/>
                </a:lnTo>
                <a:lnTo>
                  <a:pt x="780" y="882"/>
                </a:lnTo>
                <a:lnTo>
                  <a:pt x="774" y="891"/>
                </a:lnTo>
                <a:lnTo>
                  <a:pt x="766" y="901"/>
                </a:lnTo>
                <a:lnTo>
                  <a:pt x="761" y="906"/>
                </a:lnTo>
                <a:lnTo>
                  <a:pt x="753" y="913"/>
                </a:lnTo>
                <a:lnTo>
                  <a:pt x="746" y="918"/>
                </a:lnTo>
                <a:lnTo>
                  <a:pt x="736" y="923"/>
                </a:lnTo>
                <a:lnTo>
                  <a:pt x="725" y="927"/>
                </a:lnTo>
                <a:lnTo>
                  <a:pt x="713" y="931"/>
                </a:lnTo>
                <a:lnTo>
                  <a:pt x="699" y="933"/>
                </a:lnTo>
                <a:lnTo>
                  <a:pt x="684" y="933"/>
                </a:lnTo>
                <a:lnTo>
                  <a:pt x="668" y="933"/>
                </a:lnTo>
                <a:lnTo>
                  <a:pt x="652" y="931"/>
                </a:lnTo>
                <a:lnTo>
                  <a:pt x="637" y="928"/>
                </a:lnTo>
                <a:lnTo>
                  <a:pt x="623" y="925"/>
                </a:lnTo>
                <a:lnTo>
                  <a:pt x="615" y="924"/>
                </a:lnTo>
                <a:lnTo>
                  <a:pt x="608" y="923"/>
                </a:lnTo>
                <a:lnTo>
                  <a:pt x="591" y="920"/>
                </a:lnTo>
                <a:lnTo>
                  <a:pt x="569" y="919"/>
                </a:lnTo>
                <a:lnTo>
                  <a:pt x="542" y="917"/>
                </a:lnTo>
                <a:lnTo>
                  <a:pt x="511" y="917"/>
                </a:lnTo>
                <a:lnTo>
                  <a:pt x="478" y="917"/>
                </a:lnTo>
                <a:lnTo>
                  <a:pt x="448" y="919"/>
                </a:lnTo>
                <a:lnTo>
                  <a:pt x="422" y="924"/>
                </a:lnTo>
                <a:lnTo>
                  <a:pt x="400" y="928"/>
                </a:lnTo>
                <a:lnTo>
                  <a:pt x="381" y="932"/>
                </a:lnTo>
                <a:lnTo>
                  <a:pt x="362" y="936"/>
                </a:lnTo>
                <a:lnTo>
                  <a:pt x="345" y="938"/>
                </a:lnTo>
                <a:lnTo>
                  <a:pt x="329" y="9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7" name="Freeform 44"/>
          <p:cNvSpPr>
            <a:spLocks noEditPoints="1"/>
          </p:cNvSpPr>
          <p:nvPr/>
        </p:nvSpPr>
        <p:spPr bwMode="auto">
          <a:xfrm>
            <a:off x="2852738" y="1506538"/>
            <a:ext cx="546100" cy="415925"/>
          </a:xfrm>
          <a:custGeom>
            <a:avLst/>
            <a:gdLst>
              <a:gd name="T0" fmla="*/ 2147483646 w 1032"/>
              <a:gd name="T1" fmla="*/ 2147483646 h 785"/>
              <a:gd name="T2" fmla="*/ 2147483646 w 1032"/>
              <a:gd name="T3" fmla="*/ 2147483646 h 785"/>
              <a:gd name="T4" fmla="*/ 2147483646 w 1032"/>
              <a:gd name="T5" fmla="*/ 2147483646 h 785"/>
              <a:gd name="T6" fmla="*/ 2147483646 w 1032"/>
              <a:gd name="T7" fmla="*/ 2147483646 h 785"/>
              <a:gd name="T8" fmla="*/ 2147483646 w 1032"/>
              <a:gd name="T9" fmla="*/ 2147483646 h 785"/>
              <a:gd name="T10" fmla="*/ 2147483646 w 1032"/>
              <a:gd name="T11" fmla="*/ 2147483646 h 785"/>
              <a:gd name="T12" fmla="*/ 2147483646 w 1032"/>
              <a:gd name="T13" fmla="*/ 2147483646 h 785"/>
              <a:gd name="T14" fmla="*/ 2147483646 w 1032"/>
              <a:gd name="T15" fmla="*/ 2147483646 h 785"/>
              <a:gd name="T16" fmla="*/ 2147483646 w 1032"/>
              <a:gd name="T17" fmla="*/ 2147483646 h 785"/>
              <a:gd name="T18" fmla="*/ 2147483646 w 1032"/>
              <a:gd name="T19" fmla="*/ 2147483646 h 785"/>
              <a:gd name="T20" fmla="*/ 2147483646 w 1032"/>
              <a:gd name="T21" fmla="*/ 2147483646 h 785"/>
              <a:gd name="T22" fmla="*/ 2147483646 w 1032"/>
              <a:gd name="T23" fmla="*/ 2147483646 h 785"/>
              <a:gd name="T24" fmla="*/ 2147483646 w 1032"/>
              <a:gd name="T25" fmla="*/ 2147483646 h 785"/>
              <a:gd name="T26" fmla="*/ 2147483646 w 1032"/>
              <a:gd name="T27" fmla="*/ 2147483646 h 785"/>
              <a:gd name="T28" fmla="*/ 2147483646 w 1032"/>
              <a:gd name="T29" fmla="*/ 2147483646 h 785"/>
              <a:gd name="T30" fmla="*/ 2147483646 w 1032"/>
              <a:gd name="T31" fmla="*/ 2147483646 h 785"/>
              <a:gd name="T32" fmla="*/ 2147483646 w 1032"/>
              <a:gd name="T33" fmla="*/ 2147483646 h 785"/>
              <a:gd name="T34" fmla="*/ 2147483646 w 1032"/>
              <a:gd name="T35" fmla="*/ 2147483646 h 785"/>
              <a:gd name="T36" fmla="*/ 2147483646 w 1032"/>
              <a:gd name="T37" fmla="*/ 2147483646 h 785"/>
              <a:gd name="T38" fmla="*/ 2147483646 w 1032"/>
              <a:gd name="T39" fmla="*/ 2147483646 h 785"/>
              <a:gd name="T40" fmla="*/ 2147483646 w 1032"/>
              <a:gd name="T41" fmla="*/ 2147483646 h 785"/>
              <a:gd name="T42" fmla="*/ 2147483646 w 1032"/>
              <a:gd name="T43" fmla="*/ 2147483646 h 785"/>
              <a:gd name="T44" fmla="*/ 2147483646 w 1032"/>
              <a:gd name="T45" fmla="*/ 2147483646 h 785"/>
              <a:gd name="T46" fmla="*/ 2147483646 w 1032"/>
              <a:gd name="T47" fmla="*/ 2147483646 h 785"/>
              <a:gd name="T48" fmla="*/ 2147483646 w 1032"/>
              <a:gd name="T49" fmla="*/ 2147483646 h 785"/>
              <a:gd name="T50" fmla="*/ 2147483646 w 1032"/>
              <a:gd name="T51" fmla="*/ 2147483646 h 785"/>
              <a:gd name="T52" fmla="*/ 2147483646 w 1032"/>
              <a:gd name="T53" fmla="*/ 2147483646 h 785"/>
              <a:gd name="T54" fmla="*/ 2147483646 w 1032"/>
              <a:gd name="T55" fmla="*/ 2147483646 h 785"/>
              <a:gd name="T56" fmla="*/ 2147483646 w 1032"/>
              <a:gd name="T57" fmla="*/ 2147483646 h 785"/>
              <a:gd name="T58" fmla="*/ 2147483646 w 1032"/>
              <a:gd name="T59" fmla="*/ 2147483646 h 785"/>
              <a:gd name="T60" fmla="*/ 2147483646 w 1032"/>
              <a:gd name="T61" fmla="*/ 2147483646 h 785"/>
              <a:gd name="T62" fmla="*/ 2147483646 w 1032"/>
              <a:gd name="T63" fmla="*/ 2147483646 h 785"/>
              <a:gd name="T64" fmla="*/ 2147483646 w 1032"/>
              <a:gd name="T65" fmla="*/ 2147483646 h 785"/>
              <a:gd name="T66" fmla="*/ 2147483646 w 1032"/>
              <a:gd name="T67" fmla="*/ 2147483646 h 785"/>
              <a:gd name="T68" fmla="*/ 2147483646 w 1032"/>
              <a:gd name="T69" fmla="*/ 2147483646 h 785"/>
              <a:gd name="T70" fmla="*/ 2147483646 w 1032"/>
              <a:gd name="T71" fmla="*/ 2147483646 h 785"/>
              <a:gd name="T72" fmla="*/ 2147483646 w 1032"/>
              <a:gd name="T73" fmla="*/ 2147483646 h 785"/>
              <a:gd name="T74" fmla="*/ 2147483646 w 1032"/>
              <a:gd name="T75" fmla="*/ 2147483646 h 785"/>
              <a:gd name="T76" fmla="*/ 2147483646 w 1032"/>
              <a:gd name="T77" fmla="*/ 2147483646 h 785"/>
              <a:gd name="T78" fmla="*/ 2147483646 w 1032"/>
              <a:gd name="T79" fmla="*/ 2147483646 h 785"/>
              <a:gd name="T80" fmla="*/ 2147483646 w 1032"/>
              <a:gd name="T81" fmla="*/ 2147483646 h 785"/>
              <a:gd name="T82" fmla="*/ 2147483646 w 1032"/>
              <a:gd name="T83" fmla="*/ 2147483646 h 785"/>
              <a:gd name="T84" fmla="*/ 2147483646 w 1032"/>
              <a:gd name="T85" fmla="*/ 2147483646 h 785"/>
              <a:gd name="T86" fmla="*/ 2147483646 w 1032"/>
              <a:gd name="T87" fmla="*/ 2147483646 h 785"/>
              <a:gd name="T88" fmla="*/ 2147483646 w 1032"/>
              <a:gd name="T89" fmla="*/ 2147483646 h 785"/>
              <a:gd name="T90" fmla="*/ 2147483646 w 1032"/>
              <a:gd name="T91" fmla="*/ 2147483646 h 785"/>
              <a:gd name="T92" fmla="*/ 2147483646 w 1032"/>
              <a:gd name="T93" fmla="*/ 2147483646 h 785"/>
              <a:gd name="T94" fmla="*/ 2147483646 w 1032"/>
              <a:gd name="T95" fmla="*/ 2147483646 h 785"/>
              <a:gd name="T96" fmla="*/ 2147483646 w 1032"/>
              <a:gd name="T97" fmla="*/ 2147483646 h 785"/>
              <a:gd name="T98" fmla="*/ 2147483646 w 1032"/>
              <a:gd name="T99" fmla="*/ 2147483646 h 785"/>
              <a:gd name="T100" fmla="*/ 2147483646 w 1032"/>
              <a:gd name="T101" fmla="*/ 2147483646 h 785"/>
              <a:gd name="T102" fmla="*/ 2147483646 w 1032"/>
              <a:gd name="T103" fmla="*/ 2147483646 h 785"/>
              <a:gd name="T104" fmla="*/ 2147483646 w 1032"/>
              <a:gd name="T105" fmla="*/ 2147483646 h 785"/>
              <a:gd name="T106" fmla="*/ 2147483646 w 1032"/>
              <a:gd name="T107" fmla="*/ 2147483646 h 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2"/>
              <a:gd name="T163" fmla="*/ 0 h 785"/>
              <a:gd name="T164" fmla="*/ 1032 w 1032"/>
              <a:gd name="T165" fmla="*/ 785 h 7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2" h="785">
                <a:moveTo>
                  <a:pt x="199" y="3"/>
                </a:moveTo>
                <a:lnTo>
                  <a:pt x="212" y="6"/>
                </a:lnTo>
                <a:lnTo>
                  <a:pt x="223" y="11"/>
                </a:lnTo>
                <a:lnTo>
                  <a:pt x="232" y="16"/>
                </a:lnTo>
                <a:lnTo>
                  <a:pt x="242" y="22"/>
                </a:lnTo>
                <a:lnTo>
                  <a:pt x="250" y="29"/>
                </a:lnTo>
                <a:lnTo>
                  <a:pt x="257" y="38"/>
                </a:lnTo>
                <a:lnTo>
                  <a:pt x="264" y="47"/>
                </a:lnTo>
                <a:lnTo>
                  <a:pt x="271" y="58"/>
                </a:lnTo>
                <a:lnTo>
                  <a:pt x="285" y="87"/>
                </a:lnTo>
                <a:lnTo>
                  <a:pt x="304" y="123"/>
                </a:lnTo>
                <a:lnTo>
                  <a:pt x="326" y="170"/>
                </a:lnTo>
                <a:lnTo>
                  <a:pt x="356" y="226"/>
                </a:lnTo>
                <a:lnTo>
                  <a:pt x="376" y="262"/>
                </a:lnTo>
                <a:lnTo>
                  <a:pt x="393" y="292"/>
                </a:lnTo>
                <a:lnTo>
                  <a:pt x="402" y="305"/>
                </a:lnTo>
                <a:lnTo>
                  <a:pt x="411" y="314"/>
                </a:lnTo>
                <a:lnTo>
                  <a:pt x="419" y="324"/>
                </a:lnTo>
                <a:lnTo>
                  <a:pt x="428" y="330"/>
                </a:lnTo>
                <a:lnTo>
                  <a:pt x="437" y="337"/>
                </a:lnTo>
                <a:lnTo>
                  <a:pt x="447" y="342"/>
                </a:lnTo>
                <a:lnTo>
                  <a:pt x="458" y="346"/>
                </a:lnTo>
                <a:lnTo>
                  <a:pt x="471" y="349"/>
                </a:lnTo>
                <a:lnTo>
                  <a:pt x="485" y="351"/>
                </a:lnTo>
                <a:lnTo>
                  <a:pt x="500" y="352"/>
                </a:lnTo>
                <a:lnTo>
                  <a:pt x="519" y="352"/>
                </a:lnTo>
                <a:lnTo>
                  <a:pt x="538" y="352"/>
                </a:lnTo>
                <a:lnTo>
                  <a:pt x="555" y="351"/>
                </a:lnTo>
                <a:lnTo>
                  <a:pt x="571" y="350"/>
                </a:lnTo>
                <a:lnTo>
                  <a:pt x="583" y="348"/>
                </a:lnTo>
                <a:lnTo>
                  <a:pt x="595" y="346"/>
                </a:lnTo>
                <a:lnTo>
                  <a:pt x="606" y="342"/>
                </a:lnTo>
                <a:lnTo>
                  <a:pt x="617" y="338"/>
                </a:lnTo>
                <a:lnTo>
                  <a:pt x="626" y="334"/>
                </a:lnTo>
                <a:lnTo>
                  <a:pt x="635" y="328"/>
                </a:lnTo>
                <a:lnTo>
                  <a:pt x="653" y="315"/>
                </a:lnTo>
                <a:lnTo>
                  <a:pt x="672" y="301"/>
                </a:lnTo>
                <a:lnTo>
                  <a:pt x="694" y="283"/>
                </a:lnTo>
                <a:lnTo>
                  <a:pt x="721" y="263"/>
                </a:lnTo>
                <a:lnTo>
                  <a:pt x="744" y="244"/>
                </a:lnTo>
                <a:lnTo>
                  <a:pt x="771" y="225"/>
                </a:lnTo>
                <a:lnTo>
                  <a:pt x="784" y="215"/>
                </a:lnTo>
                <a:lnTo>
                  <a:pt x="798" y="206"/>
                </a:lnTo>
                <a:lnTo>
                  <a:pt x="811" y="199"/>
                </a:lnTo>
                <a:lnTo>
                  <a:pt x="825" y="191"/>
                </a:lnTo>
                <a:lnTo>
                  <a:pt x="832" y="189"/>
                </a:lnTo>
                <a:lnTo>
                  <a:pt x="838" y="188"/>
                </a:lnTo>
                <a:lnTo>
                  <a:pt x="842" y="189"/>
                </a:lnTo>
                <a:lnTo>
                  <a:pt x="845" y="190"/>
                </a:lnTo>
                <a:lnTo>
                  <a:pt x="847" y="192"/>
                </a:lnTo>
                <a:lnTo>
                  <a:pt x="849" y="194"/>
                </a:lnTo>
                <a:lnTo>
                  <a:pt x="850" y="198"/>
                </a:lnTo>
                <a:lnTo>
                  <a:pt x="849" y="201"/>
                </a:lnTo>
                <a:lnTo>
                  <a:pt x="848" y="205"/>
                </a:lnTo>
                <a:lnTo>
                  <a:pt x="846" y="208"/>
                </a:lnTo>
                <a:lnTo>
                  <a:pt x="841" y="216"/>
                </a:lnTo>
                <a:lnTo>
                  <a:pt x="839" y="222"/>
                </a:lnTo>
                <a:lnTo>
                  <a:pt x="839" y="226"/>
                </a:lnTo>
                <a:lnTo>
                  <a:pt x="841" y="230"/>
                </a:lnTo>
                <a:lnTo>
                  <a:pt x="842" y="232"/>
                </a:lnTo>
                <a:lnTo>
                  <a:pt x="844" y="235"/>
                </a:lnTo>
                <a:lnTo>
                  <a:pt x="848" y="239"/>
                </a:lnTo>
                <a:lnTo>
                  <a:pt x="853" y="241"/>
                </a:lnTo>
                <a:lnTo>
                  <a:pt x="860" y="241"/>
                </a:lnTo>
                <a:lnTo>
                  <a:pt x="868" y="240"/>
                </a:lnTo>
                <a:lnTo>
                  <a:pt x="874" y="238"/>
                </a:lnTo>
                <a:lnTo>
                  <a:pt x="880" y="234"/>
                </a:lnTo>
                <a:lnTo>
                  <a:pt x="887" y="230"/>
                </a:lnTo>
                <a:lnTo>
                  <a:pt x="891" y="225"/>
                </a:lnTo>
                <a:lnTo>
                  <a:pt x="895" y="219"/>
                </a:lnTo>
                <a:lnTo>
                  <a:pt x="897" y="214"/>
                </a:lnTo>
                <a:lnTo>
                  <a:pt x="898" y="208"/>
                </a:lnTo>
                <a:lnTo>
                  <a:pt x="897" y="202"/>
                </a:lnTo>
                <a:lnTo>
                  <a:pt x="895" y="195"/>
                </a:lnTo>
                <a:lnTo>
                  <a:pt x="892" y="189"/>
                </a:lnTo>
                <a:lnTo>
                  <a:pt x="888" y="180"/>
                </a:lnTo>
                <a:lnTo>
                  <a:pt x="887" y="174"/>
                </a:lnTo>
                <a:lnTo>
                  <a:pt x="887" y="167"/>
                </a:lnTo>
                <a:lnTo>
                  <a:pt x="890" y="163"/>
                </a:lnTo>
                <a:lnTo>
                  <a:pt x="893" y="158"/>
                </a:lnTo>
                <a:lnTo>
                  <a:pt x="899" y="153"/>
                </a:lnTo>
                <a:lnTo>
                  <a:pt x="905" y="149"/>
                </a:lnTo>
                <a:lnTo>
                  <a:pt x="913" y="145"/>
                </a:lnTo>
                <a:lnTo>
                  <a:pt x="923" y="137"/>
                </a:lnTo>
                <a:lnTo>
                  <a:pt x="936" y="128"/>
                </a:lnTo>
                <a:lnTo>
                  <a:pt x="942" y="124"/>
                </a:lnTo>
                <a:lnTo>
                  <a:pt x="949" y="121"/>
                </a:lnTo>
                <a:lnTo>
                  <a:pt x="954" y="119"/>
                </a:lnTo>
                <a:lnTo>
                  <a:pt x="960" y="118"/>
                </a:lnTo>
                <a:lnTo>
                  <a:pt x="966" y="117"/>
                </a:lnTo>
                <a:lnTo>
                  <a:pt x="970" y="118"/>
                </a:lnTo>
                <a:lnTo>
                  <a:pt x="976" y="120"/>
                </a:lnTo>
                <a:lnTo>
                  <a:pt x="981" y="124"/>
                </a:lnTo>
                <a:lnTo>
                  <a:pt x="985" y="130"/>
                </a:lnTo>
                <a:lnTo>
                  <a:pt x="988" y="139"/>
                </a:lnTo>
                <a:lnTo>
                  <a:pt x="992" y="152"/>
                </a:lnTo>
                <a:lnTo>
                  <a:pt x="994" y="168"/>
                </a:lnTo>
                <a:lnTo>
                  <a:pt x="994" y="172"/>
                </a:lnTo>
                <a:lnTo>
                  <a:pt x="996" y="173"/>
                </a:lnTo>
                <a:lnTo>
                  <a:pt x="997" y="175"/>
                </a:lnTo>
                <a:lnTo>
                  <a:pt x="999" y="176"/>
                </a:lnTo>
                <a:lnTo>
                  <a:pt x="1006" y="177"/>
                </a:lnTo>
                <a:lnTo>
                  <a:pt x="1012" y="178"/>
                </a:lnTo>
                <a:lnTo>
                  <a:pt x="1015" y="179"/>
                </a:lnTo>
                <a:lnTo>
                  <a:pt x="1019" y="180"/>
                </a:lnTo>
                <a:lnTo>
                  <a:pt x="1022" y="182"/>
                </a:lnTo>
                <a:lnTo>
                  <a:pt x="1024" y="185"/>
                </a:lnTo>
                <a:lnTo>
                  <a:pt x="1027" y="188"/>
                </a:lnTo>
                <a:lnTo>
                  <a:pt x="1030" y="192"/>
                </a:lnTo>
                <a:lnTo>
                  <a:pt x="1031" y="198"/>
                </a:lnTo>
                <a:lnTo>
                  <a:pt x="1032" y="204"/>
                </a:lnTo>
                <a:lnTo>
                  <a:pt x="1032" y="206"/>
                </a:lnTo>
                <a:lnTo>
                  <a:pt x="1030" y="209"/>
                </a:lnTo>
                <a:lnTo>
                  <a:pt x="1028" y="213"/>
                </a:lnTo>
                <a:lnTo>
                  <a:pt x="1025" y="216"/>
                </a:lnTo>
                <a:lnTo>
                  <a:pt x="1019" y="224"/>
                </a:lnTo>
                <a:lnTo>
                  <a:pt x="1010" y="230"/>
                </a:lnTo>
                <a:lnTo>
                  <a:pt x="993" y="242"/>
                </a:lnTo>
                <a:lnTo>
                  <a:pt x="980" y="251"/>
                </a:lnTo>
                <a:lnTo>
                  <a:pt x="949" y="273"/>
                </a:lnTo>
                <a:lnTo>
                  <a:pt x="918" y="298"/>
                </a:lnTo>
                <a:lnTo>
                  <a:pt x="888" y="322"/>
                </a:lnTo>
                <a:lnTo>
                  <a:pt x="859" y="348"/>
                </a:lnTo>
                <a:lnTo>
                  <a:pt x="847" y="359"/>
                </a:lnTo>
                <a:lnTo>
                  <a:pt x="836" y="370"/>
                </a:lnTo>
                <a:lnTo>
                  <a:pt x="824" y="383"/>
                </a:lnTo>
                <a:lnTo>
                  <a:pt x="814" y="397"/>
                </a:lnTo>
                <a:lnTo>
                  <a:pt x="793" y="424"/>
                </a:lnTo>
                <a:lnTo>
                  <a:pt x="772" y="450"/>
                </a:lnTo>
                <a:lnTo>
                  <a:pt x="749" y="486"/>
                </a:lnTo>
                <a:lnTo>
                  <a:pt x="717" y="533"/>
                </a:lnTo>
                <a:lnTo>
                  <a:pt x="709" y="545"/>
                </a:lnTo>
                <a:lnTo>
                  <a:pt x="700" y="557"/>
                </a:lnTo>
                <a:lnTo>
                  <a:pt x="690" y="568"/>
                </a:lnTo>
                <a:lnTo>
                  <a:pt x="681" y="579"/>
                </a:lnTo>
                <a:lnTo>
                  <a:pt x="671" y="589"/>
                </a:lnTo>
                <a:lnTo>
                  <a:pt x="660" y="597"/>
                </a:lnTo>
                <a:lnTo>
                  <a:pt x="650" y="604"/>
                </a:lnTo>
                <a:lnTo>
                  <a:pt x="640" y="609"/>
                </a:lnTo>
                <a:lnTo>
                  <a:pt x="618" y="619"/>
                </a:lnTo>
                <a:lnTo>
                  <a:pt x="606" y="624"/>
                </a:lnTo>
                <a:lnTo>
                  <a:pt x="593" y="627"/>
                </a:lnTo>
                <a:lnTo>
                  <a:pt x="572" y="633"/>
                </a:lnTo>
                <a:lnTo>
                  <a:pt x="563" y="636"/>
                </a:lnTo>
                <a:lnTo>
                  <a:pt x="554" y="640"/>
                </a:lnTo>
                <a:lnTo>
                  <a:pt x="546" y="647"/>
                </a:lnTo>
                <a:lnTo>
                  <a:pt x="539" y="654"/>
                </a:lnTo>
                <a:lnTo>
                  <a:pt x="536" y="658"/>
                </a:lnTo>
                <a:lnTo>
                  <a:pt x="534" y="662"/>
                </a:lnTo>
                <a:lnTo>
                  <a:pt x="532" y="666"/>
                </a:lnTo>
                <a:lnTo>
                  <a:pt x="532" y="672"/>
                </a:lnTo>
                <a:lnTo>
                  <a:pt x="531" y="676"/>
                </a:lnTo>
                <a:lnTo>
                  <a:pt x="532" y="681"/>
                </a:lnTo>
                <a:lnTo>
                  <a:pt x="533" y="686"/>
                </a:lnTo>
                <a:lnTo>
                  <a:pt x="535" y="691"/>
                </a:lnTo>
                <a:lnTo>
                  <a:pt x="537" y="694"/>
                </a:lnTo>
                <a:lnTo>
                  <a:pt x="541" y="698"/>
                </a:lnTo>
                <a:lnTo>
                  <a:pt x="546" y="700"/>
                </a:lnTo>
                <a:lnTo>
                  <a:pt x="551" y="702"/>
                </a:lnTo>
                <a:lnTo>
                  <a:pt x="563" y="705"/>
                </a:lnTo>
                <a:lnTo>
                  <a:pt x="576" y="708"/>
                </a:lnTo>
                <a:lnTo>
                  <a:pt x="589" y="711"/>
                </a:lnTo>
                <a:lnTo>
                  <a:pt x="602" y="713"/>
                </a:lnTo>
                <a:lnTo>
                  <a:pt x="613" y="716"/>
                </a:lnTo>
                <a:lnTo>
                  <a:pt x="621" y="719"/>
                </a:lnTo>
                <a:lnTo>
                  <a:pt x="628" y="725"/>
                </a:lnTo>
                <a:lnTo>
                  <a:pt x="633" y="731"/>
                </a:lnTo>
                <a:lnTo>
                  <a:pt x="637" y="737"/>
                </a:lnTo>
                <a:lnTo>
                  <a:pt x="641" y="744"/>
                </a:lnTo>
                <a:lnTo>
                  <a:pt x="642" y="751"/>
                </a:lnTo>
                <a:lnTo>
                  <a:pt x="641" y="758"/>
                </a:lnTo>
                <a:lnTo>
                  <a:pt x="637" y="765"/>
                </a:lnTo>
                <a:lnTo>
                  <a:pt x="633" y="771"/>
                </a:lnTo>
                <a:lnTo>
                  <a:pt x="629" y="774"/>
                </a:lnTo>
                <a:lnTo>
                  <a:pt x="625" y="776"/>
                </a:lnTo>
                <a:lnTo>
                  <a:pt x="620" y="779"/>
                </a:lnTo>
                <a:lnTo>
                  <a:pt x="615" y="780"/>
                </a:lnTo>
                <a:lnTo>
                  <a:pt x="603" y="780"/>
                </a:lnTo>
                <a:lnTo>
                  <a:pt x="590" y="779"/>
                </a:lnTo>
                <a:lnTo>
                  <a:pt x="563" y="773"/>
                </a:lnTo>
                <a:lnTo>
                  <a:pt x="540" y="769"/>
                </a:lnTo>
                <a:lnTo>
                  <a:pt x="525" y="767"/>
                </a:lnTo>
                <a:lnTo>
                  <a:pt x="502" y="766"/>
                </a:lnTo>
                <a:lnTo>
                  <a:pt x="474" y="764"/>
                </a:lnTo>
                <a:lnTo>
                  <a:pt x="442" y="764"/>
                </a:lnTo>
                <a:lnTo>
                  <a:pt x="406" y="764"/>
                </a:lnTo>
                <a:lnTo>
                  <a:pt x="371" y="766"/>
                </a:lnTo>
                <a:lnTo>
                  <a:pt x="353" y="767"/>
                </a:lnTo>
                <a:lnTo>
                  <a:pt x="336" y="770"/>
                </a:lnTo>
                <a:lnTo>
                  <a:pt x="319" y="773"/>
                </a:lnTo>
                <a:lnTo>
                  <a:pt x="303" y="776"/>
                </a:lnTo>
                <a:lnTo>
                  <a:pt x="288" y="780"/>
                </a:lnTo>
                <a:lnTo>
                  <a:pt x="271" y="783"/>
                </a:lnTo>
                <a:lnTo>
                  <a:pt x="255" y="785"/>
                </a:lnTo>
                <a:lnTo>
                  <a:pt x="240" y="784"/>
                </a:lnTo>
                <a:lnTo>
                  <a:pt x="234" y="783"/>
                </a:lnTo>
                <a:lnTo>
                  <a:pt x="228" y="781"/>
                </a:lnTo>
                <a:lnTo>
                  <a:pt x="223" y="778"/>
                </a:lnTo>
                <a:lnTo>
                  <a:pt x="218" y="773"/>
                </a:lnTo>
                <a:lnTo>
                  <a:pt x="216" y="768"/>
                </a:lnTo>
                <a:lnTo>
                  <a:pt x="215" y="762"/>
                </a:lnTo>
                <a:lnTo>
                  <a:pt x="215" y="755"/>
                </a:lnTo>
                <a:lnTo>
                  <a:pt x="218" y="745"/>
                </a:lnTo>
                <a:lnTo>
                  <a:pt x="221" y="741"/>
                </a:lnTo>
                <a:lnTo>
                  <a:pt x="225" y="737"/>
                </a:lnTo>
                <a:lnTo>
                  <a:pt x="230" y="732"/>
                </a:lnTo>
                <a:lnTo>
                  <a:pt x="236" y="730"/>
                </a:lnTo>
                <a:lnTo>
                  <a:pt x="249" y="726"/>
                </a:lnTo>
                <a:lnTo>
                  <a:pt x="261" y="724"/>
                </a:lnTo>
                <a:lnTo>
                  <a:pt x="280" y="720"/>
                </a:lnTo>
                <a:lnTo>
                  <a:pt x="305" y="715"/>
                </a:lnTo>
                <a:lnTo>
                  <a:pt x="317" y="712"/>
                </a:lnTo>
                <a:lnTo>
                  <a:pt x="328" y="708"/>
                </a:lnTo>
                <a:lnTo>
                  <a:pt x="336" y="705"/>
                </a:lnTo>
                <a:lnTo>
                  <a:pt x="343" y="703"/>
                </a:lnTo>
                <a:lnTo>
                  <a:pt x="348" y="698"/>
                </a:lnTo>
                <a:lnTo>
                  <a:pt x="353" y="691"/>
                </a:lnTo>
                <a:lnTo>
                  <a:pt x="358" y="684"/>
                </a:lnTo>
                <a:lnTo>
                  <a:pt x="361" y="675"/>
                </a:lnTo>
                <a:lnTo>
                  <a:pt x="362" y="667"/>
                </a:lnTo>
                <a:lnTo>
                  <a:pt x="362" y="659"/>
                </a:lnTo>
                <a:lnTo>
                  <a:pt x="361" y="650"/>
                </a:lnTo>
                <a:lnTo>
                  <a:pt x="357" y="641"/>
                </a:lnTo>
                <a:lnTo>
                  <a:pt x="352" y="636"/>
                </a:lnTo>
                <a:lnTo>
                  <a:pt x="346" y="632"/>
                </a:lnTo>
                <a:lnTo>
                  <a:pt x="338" y="626"/>
                </a:lnTo>
                <a:lnTo>
                  <a:pt x="330" y="623"/>
                </a:lnTo>
                <a:lnTo>
                  <a:pt x="312" y="616"/>
                </a:lnTo>
                <a:lnTo>
                  <a:pt x="296" y="610"/>
                </a:lnTo>
                <a:lnTo>
                  <a:pt x="285" y="607"/>
                </a:lnTo>
                <a:lnTo>
                  <a:pt x="274" y="603"/>
                </a:lnTo>
                <a:lnTo>
                  <a:pt x="263" y="598"/>
                </a:lnTo>
                <a:lnTo>
                  <a:pt x="252" y="593"/>
                </a:lnTo>
                <a:lnTo>
                  <a:pt x="242" y="587"/>
                </a:lnTo>
                <a:lnTo>
                  <a:pt x="234" y="582"/>
                </a:lnTo>
                <a:lnTo>
                  <a:pt x="225" y="576"/>
                </a:lnTo>
                <a:lnTo>
                  <a:pt x="216" y="569"/>
                </a:lnTo>
                <a:lnTo>
                  <a:pt x="200" y="555"/>
                </a:lnTo>
                <a:lnTo>
                  <a:pt x="184" y="540"/>
                </a:lnTo>
                <a:lnTo>
                  <a:pt x="173" y="529"/>
                </a:lnTo>
                <a:lnTo>
                  <a:pt x="163" y="517"/>
                </a:lnTo>
                <a:lnTo>
                  <a:pt x="156" y="506"/>
                </a:lnTo>
                <a:lnTo>
                  <a:pt x="149" y="494"/>
                </a:lnTo>
                <a:lnTo>
                  <a:pt x="145" y="481"/>
                </a:lnTo>
                <a:lnTo>
                  <a:pt x="141" y="468"/>
                </a:lnTo>
                <a:lnTo>
                  <a:pt x="139" y="455"/>
                </a:lnTo>
                <a:lnTo>
                  <a:pt x="135" y="441"/>
                </a:lnTo>
                <a:lnTo>
                  <a:pt x="133" y="413"/>
                </a:lnTo>
                <a:lnTo>
                  <a:pt x="131" y="384"/>
                </a:lnTo>
                <a:lnTo>
                  <a:pt x="129" y="356"/>
                </a:lnTo>
                <a:lnTo>
                  <a:pt x="126" y="328"/>
                </a:lnTo>
                <a:lnTo>
                  <a:pt x="122" y="303"/>
                </a:lnTo>
                <a:lnTo>
                  <a:pt x="120" y="279"/>
                </a:lnTo>
                <a:lnTo>
                  <a:pt x="117" y="253"/>
                </a:lnTo>
                <a:lnTo>
                  <a:pt x="113" y="227"/>
                </a:lnTo>
                <a:lnTo>
                  <a:pt x="110" y="214"/>
                </a:lnTo>
                <a:lnTo>
                  <a:pt x="107" y="201"/>
                </a:lnTo>
                <a:lnTo>
                  <a:pt x="103" y="189"/>
                </a:lnTo>
                <a:lnTo>
                  <a:pt x="99" y="178"/>
                </a:lnTo>
                <a:lnTo>
                  <a:pt x="93" y="167"/>
                </a:lnTo>
                <a:lnTo>
                  <a:pt x="87" y="157"/>
                </a:lnTo>
                <a:lnTo>
                  <a:pt x="79" y="147"/>
                </a:lnTo>
                <a:lnTo>
                  <a:pt x="70" y="139"/>
                </a:lnTo>
                <a:lnTo>
                  <a:pt x="56" y="127"/>
                </a:lnTo>
                <a:lnTo>
                  <a:pt x="42" y="119"/>
                </a:lnTo>
                <a:lnTo>
                  <a:pt x="31" y="112"/>
                </a:lnTo>
                <a:lnTo>
                  <a:pt x="20" y="108"/>
                </a:lnTo>
                <a:lnTo>
                  <a:pt x="12" y="105"/>
                </a:lnTo>
                <a:lnTo>
                  <a:pt x="6" y="103"/>
                </a:lnTo>
                <a:lnTo>
                  <a:pt x="4" y="100"/>
                </a:lnTo>
                <a:lnTo>
                  <a:pt x="1" y="99"/>
                </a:lnTo>
                <a:lnTo>
                  <a:pt x="0" y="97"/>
                </a:lnTo>
                <a:lnTo>
                  <a:pt x="0" y="95"/>
                </a:lnTo>
                <a:lnTo>
                  <a:pt x="0" y="90"/>
                </a:lnTo>
                <a:lnTo>
                  <a:pt x="2" y="84"/>
                </a:lnTo>
                <a:lnTo>
                  <a:pt x="6" y="78"/>
                </a:lnTo>
                <a:lnTo>
                  <a:pt x="10" y="72"/>
                </a:lnTo>
                <a:lnTo>
                  <a:pt x="21" y="62"/>
                </a:lnTo>
                <a:lnTo>
                  <a:pt x="34" y="51"/>
                </a:lnTo>
                <a:lnTo>
                  <a:pt x="48" y="41"/>
                </a:lnTo>
                <a:lnTo>
                  <a:pt x="61" y="32"/>
                </a:lnTo>
                <a:lnTo>
                  <a:pt x="74" y="25"/>
                </a:lnTo>
                <a:lnTo>
                  <a:pt x="83" y="20"/>
                </a:lnTo>
                <a:lnTo>
                  <a:pt x="96" y="14"/>
                </a:lnTo>
                <a:lnTo>
                  <a:pt x="110" y="10"/>
                </a:lnTo>
                <a:lnTo>
                  <a:pt x="124" y="5"/>
                </a:lnTo>
                <a:lnTo>
                  <a:pt x="140" y="2"/>
                </a:lnTo>
                <a:lnTo>
                  <a:pt x="155" y="1"/>
                </a:lnTo>
                <a:lnTo>
                  <a:pt x="170" y="0"/>
                </a:lnTo>
                <a:lnTo>
                  <a:pt x="184" y="1"/>
                </a:lnTo>
                <a:lnTo>
                  <a:pt x="199" y="3"/>
                </a:lnTo>
                <a:close/>
                <a:moveTo>
                  <a:pt x="93" y="89"/>
                </a:moveTo>
                <a:lnTo>
                  <a:pt x="94" y="93"/>
                </a:lnTo>
                <a:lnTo>
                  <a:pt x="95" y="98"/>
                </a:lnTo>
                <a:lnTo>
                  <a:pt x="99" y="101"/>
                </a:lnTo>
                <a:lnTo>
                  <a:pt x="102" y="106"/>
                </a:lnTo>
                <a:lnTo>
                  <a:pt x="105" y="108"/>
                </a:lnTo>
                <a:lnTo>
                  <a:pt x="110" y="110"/>
                </a:lnTo>
                <a:lnTo>
                  <a:pt x="116" y="112"/>
                </a:lnTo>
                <a:lnTo>
                  <a:pt x="121" y="112"/>
                </a:lnTo>
                <a:lnTo>
                  <a:pt x="127" y="112"/>
                </a:lnTo>
                <a:lnTo>
                  <a:pt x="132" y="110"/>
                </a:lnTo>
                <a:lnTo>
                  <a:pt x="136" y="108"/>
                </a:lnTo>
                <a:lnTo>
                  <a:pt x="141" y="106"/>
                </a:lnTo>
                <a:lnTo>
                  <a:pt x="144" y="101"/>
                </a:lnTo>
                <a:lnTo>
                  <a:pt x="146" y="98"/>
                </a:lnTo>
                <a:lnTo>
                  <a:pt x="148" y="93"/>
                </a:lnTo>
                <a:lnTo>
                  <a:pt x="148" y="89"/>
                </a:lnTo>
                <a:lnTo>
                  <a:pt x="148" y="83"/>
                </a:lnTo>
                <a:lnTo>
                  <a:pt x="146" y="79"/>
                </a:lnTo>
                <a:lnTo>
                  <a:pt x="144" y="76"/>
                </a:lnTo>
                <a:lnTo>
                  <a:pt x="141" y="71"/>
                </a:lnTo>
                <a:lnTo>
                  <a:pt x="136" y="68"/>
                </a:lnTo>
                <a:lnTo>
                  <a:pt x="132" y="66"/>
                </a:lnTo>
                <a:lnTo>
                  <a:pt x="127" y="65"/>
                </a:lnTo>
                <a:lnTo>
                  <a:pt x="121" y="65"/>
                </a:lnTo>
                <a:lnTo>
                  <a:pt x="116" y="65"/>
                </a:lnTo>
                <a:lnTo>
                  <a:pt x="110" y="66"/>
                </a:lnTo>
                <a:lnTo>
                  <a:pt x="105" y="68"/>
                </a:lnTo>
                <a:lnTo>
                  <a:pt x="102" y="71"/>
                </a:lnTo>
                <a:lnTo>
                  <a:pt x="99" y="74"/>
                </a:lnTo>
                <a:lnTo>
                  <a:pt x="95" y="79"/>
                </a:lnTo>
                <a:lnTo>
                  <a:pt x="94" y="83"/>
                </a:lnTo>
                <a:lnTo>
                  <a:pt x="93" y="89"/>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8" name="Freeform 45"/>
          <p:cNvSpPr>
            <a:spLocks noEditPoints="1"/>
          </p:cNvSpPr>
          <p:nvPr/>
        </p:nvSpPr>
        <p:spPr bwMode="auto">
          <a:xfrm>
            <a:off x="5648325" y="1489075"/>
            <a:ext cx="642938" cy="476250"/>
          </a:xfrm>
          <a:custGeom>
            <a:avLst/>
            <a:gdLst>
              <a:gd name="T0" fmla="*/ 2147483646 w 1215"/>
              <a:gd name="T1" fmla="*/ 2147483646 h 901"/>
              <a:gd name="T2" fmla="*/ 2147483646 w 1215"/>
              <a:gd name="T3" fmla="*/ 2147483646 h 901"/>
              <a:gd name="T4" fmla="*/ 2147483646 w 1215"/>
              <a:gd name="T5" fmla="*/ 2147483646 h 901"/>
              <a:gd name="T6" fmla="*/ 2147483646 w 1215"/>
              <a:gd name="T7" fmla="*/ 2147483646 h 901"/>
              <a:gd name="T8" fmla="*/ 2147483646 w 1215"/>
              <a:gd name="T9" fmla="*/ 2147483646 h 901"/>
              <a:gd name="T10" fmla="*/ 2147483646 w 1215"/>
              <a:gd name="T11" fmla="*/ 2147483646 h 901"/>
              <a:gd name="T12" fmla="*/ 2147483646 w 1215"/>
              <a:gd name="T13" fmla="*/ 2147483646 h 901"/>
              <a:gd name="T14" fmla="*/ 2147483646 w 1215"/>
              <a:gd name="T15" fmla="*/ 2147483646 h 901"/>
              <a:gd name="T16" fmla="*/ 2147483646 w 1215"/>
              <a:gd name="T17" fmla="*/ 2147483646 h 901"/>
              <a:gd name="T18" fmla="*/ 2147483646 w 1215"/>
              <a:gd name="T19" fmla="*/ 2147483646 h 901"/>
              <a:gd name="T20" fmla="*/ 2147483646 w 1215"/>
              <a:gd name="T21" fmla="*/ 2147483646 h 901"/>
              <a:gd name="T22" fmla="*/ 2147483646 w 1215"/>
              <a:gd name="T23" fmla="*/ 2147483646 h 901"/>
              <a:gd name="T24" fmla="*/ 2147483646 w 1215"/>
              <a:gd name="T25" fmla="*/ 2147483646 h 901"/>
              <a:gd name="T26" fmla="*/ 2147483646 w 1215"/>
              <a:gd name="T27" fmla="*/ 2147483646 h 901"/>
              <a:gd name="T28" fmla="*/ 2147483646 w 1215"/>
              <a:gd name="T29" fmla="*/ 2147483646 h 901"/>
              <a:gd name="T30" fmla="*/ 2147483646 w 1215"/>
              <a:gd name="T31" fmla="*/ 2147483646 h 901"/>
              <a:gd name="T32" fmla="*/ 2147483646 w 1215"/>
              <a:gd name="T33" fmla="*/ 2147483646 h 901"/>
              <a:gd name="T34" fmla="*/ 2147483646 w 1215"/>
              <a:gd name="T35" fmla="*/ 2147483646 h 901"/>
              <a:gd name="T36" fmla="*/ 2147483646 w 1215"/>
              <a:gd name="T37" fmla="*/ 2147483646 h 901"/>
              <a:gd name="T38" fmla="*/ 2147483646 w 1215"/>
              <a:gd name="T39" fmla="*/ 2147483646 h 901"/>
              <a:gd name="T40" fmla="*/ 2147483646 w 1215"/>
              <a:gd name="T41" fmla="*/ 2147483646 h 901"/>
              <a:gd name="T42" fmla="*/ 2147483646 w 1215"/>
              <a:gd name="T43" fmla="*/ 2147483646 h 901"/>
              <a:gd name="T44" fmla="*/ 2147483646 w 1215"/>
              <a:gd name="T45" fmla="*/ 2147483646 h 901"/>
              <a:gd name="T46" fmla="*/ 2147483646 w 1215"/>
              <a:gd name="T47" fmla="*/ 2147483646 h 901"/>
              <a:gd name="T48" fmla="*/ 2147483646 w 1215"/>
              <a:gd name="T49" fmla="*/ 2147483646 h 901"/>
              <a:gd name="T50" fmla="*/ 2147483646 w 1215"/>
              <a:gd name="T51" fmla="*/ 2147483646 h 901"/>
              <a:gd name="T52" fmla="*/ 2147483646 w 1215"/>
              <a:gd name="T53" fmla="*/ 2147483646 h 901"/>
              <a:gd name="T54" fmla="*/ 2147483646 w 1215"/>
              <a:gd name="T55" fmla="*/ 2147483646 h 901"/>
              <a:gd name="T56" fmla="*/ 2147483646 w 1215"/>
              <a:gd name="T57" fmla="*/ 2147483646 h 901"/>
              <a:gd name="T58" fmla="*/ 2147483646 w 1215"/>
              <a:gd name="T59" fmla="*/ 2147483646 h 901"/>
              <a:gd name="T60" fmla="*/ 2147483646 w 1215"/>
              <a:gd name="T61" fmla="*/ 2147483646 h 901"/>
              <a:gd name="T62" fmla="*/ 2147483646 w 1215"/>
              <a:gd name="T63" fmla="*/ 2147483646 h 901"/>
              <a:gd name="T64" fmla="*/ 2147483646 w 1215"/>
              <a:gd name="T65" fmla="*/ 2147483646 h 901"/>
              <a:gd name="T66" fmla="*/ 2147483646 w 1215"/>
              <a:gd name="T67" fmla="*/ 2147483646 h 901"/>
              <a:gd name="T68" fmla="*/ 2147483646 w 1215"/>
              <a:gd name="T69" fmla="*/ 2147483646 h 901"/>
              <a:gd name="T70" fmla="*/ 2147483646 w 1215"/>
              <a:gd name="T71" fmla="*/ 2147483646 h 901"/>
              <a:gd name="T72" fmla="*/ 2147483646 w 1215"/>
              <a:gd name="T73" fmla="*/ 2147483646 h 901"/>
              <a:gd name="T74" fmla="*/ 2147483646 w 1215"/>
              <a:gd name="T75" fmla="*/ 2147483646 h 901"/>
              <a:gd name="T76" fmla="*/ 2147483646 w 1215"/>
              <a:gd name="T77" fmla="*/ 2147483646 h 901"/>
              <a:gd name="T78" fmla="*/ 2147483646 w 1215"/>
              <a:gd name="T79" fmla="*/ 2147483646 h 901"/>
              <a:gd name="T80" fmla="*/ 2147483646 w 1215"/>
              <a:gd name="T81" fmla="*/ 2147483646 h 901"/>
              <a:gd name="T82" fmla="*/ 2147483646 w 1215"/>
              <a:gd name="T83" fmla="*/ 2147483646 h 901"/>
              <a:gd name="T84" fmla="*/ 2147483646 w 1215"/>
              <a:gd name="T85" fmla="*/ 2147483646 h 901"/>
              <a:gd name="T86" fmla="*/ 2147483646 w 1215"/>
              <a:gd name="T87" fmla="*/ 2147483646 h 901"/>
              <a:gd name="T88" fmla="*/ 2147483646 w 1215"/>
              <a:gd name="T89" fmla="*/ 2147483646 h 901"/>
              <a:gd name="T90" fmla="*/ 2147483646 w 1215"/>
              <a:gd name="T91" fmla="*/ 2147483646 h 901"/>
              <a:gd name="T92" fmla="*/ 2147483646 w 1215"/>
              <a:gd name="T93" fmla="*/ 2147483646 h 901"/>
              <a:gd name="T94" fmla="*/ 2147483646 w 1215"/>
              <a:gd name="T95" fmla="*/ 2147483646 h 901"/>
              <a:gd name="T96" fmla="*/ 2147483646 w 1215"/>
              <a:gd name="T97" fmla="*/ 2147483646 h 901"/>
              <a:gd name="T98" fmla="*/ 2147483646 w 1215"/>
              <a:gd name="T99" fmla="*/ 2147483646 h 901"/>
              <a:gd name="T100" fmla="*/ 2147483646 w 1215"/>
              <a:gd name="T101" fmla="*/ 2147483646 h 901"/>
              <a:gd name="T102" fmla="*/ 2147483646 w 1215"/>
              <a:gd name="T103" fmla="*/ 2147483646 h 901"/>
              <a:gd name="T104" fmla="*/ 2147483646 w 1215"/>
              <a:gd name="T105" fmla="*/ 2147483646 h 901"/>
              <a:gd name="T106" fmla="*/ 2147483646 w 1215"/>
              <a:gd name="T107" fmla="*/ 2147483646 h 9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5"/>
              <a:gd name="T163" fmla="*/ 0 h 901"/>
              <a:gd name="T164" fmla="*/ 1215 w 1215"/>
              <a:gd name="T165" fmla="*/ 901 h 9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5" h="901">
                <a:moveTo>
                  <a:pt x="647" y="901"/>
                </a:moveTo>
                <a:lnTo>
                  <a:pt x="636" y="901"/>
                </a:lnTo>
                <a:lnTo>
                  <a:pt x="625" y="900"/>
                </a:lnTo>
                <a:lnTo>
                  <a:pt x="613" y="899"/>
                </a:lnTo>
                <a:lnTo>
                  <a:pt x="601" y="897"/>
                </a:lnTo>
                <a:lnTo>
                  <a:pt x="581" y="891"/>
                </a:lnTo>
                <a:lnTo>
                  <a:pt x="561" y="885"/>
                </a:lnTo>
                <a:lnTo>
                  <a:pt x="542" y="877"/>
                </a:lnTo>
                <a:lnTo>
                  <a:pt x="525" y="868"/>
                </a:lnTo>
                <a:lnTo>
                  <a:pt x="509" y="856"/>
                </a:lnTo>
                <a:lnTo>
                  <a:pt x="494" y="843"/>
                </a:lnTo>
                <a:lnTo>
                  <a:pt x="488" y="835"/>
                </a:lnTo>
                <a:lnTo>
                  <a:pt x="481" y="828"/>
                </a:lnTo>
                <a:lnTo>
                  <a:pt x="476" y="820"/>
                </a:lnTo>
                <a:lnTo>
                  <a:pt x="471" y="812"/>
                </a:lnTo>
                <a:lnTo>
                  <a:pt x="465" y="804"/>
                </a:lnTo>
                <a:lnTo>
                  <a:pt x="461" y="795"/>
                </a:lnTo>
                <a:lnTo>
                  <a:pt x="456" y="786"/>
                </a:lnTo>
                <a:lnTo>
                  <a:pt x="453" y="777"/>
                </a:lnTo>
                <a:lnTo>
                  <a:pt x="439" y="796"/>
                </a:lnTo>
                <a:lnTo>
                  <a:pt x="424" y="814"/>
                </a:lnTo>
                <a:lnTo>
                  <a:pt x="409" y="829"/>
                </a:lnTo>
                <a:lnTo>
                  <a:pt x="395" y="842"/>
                </a:lnTo>
                <a:lnTo>
                  <a:pt x="386" y="848"/>
                </a:lnTo>
                <a:lnTo>
                  <a:pt x="378" y="854"/>
                </a:lnTo>
                <a:lnTo>
                  <a:pt x="368" y="859"/>
                </a:lnTo>
                <a:lnTo>
                  <a:pt x="358" y="864"/>
                </a:lnTo>
                <a:lnTo>
                  <a:pt x="338" y="873"/>
                </a:lnTo>
                <a:lnTo>
                  <a:pt x="316" y="880"/>
                </a:lnTo>
                <a:lnTo>
                  <a:pt x="294" y="884"/>
                </a:lnTo>
                <a:lnTo>
                  <a:pt x="272" y="888"/>
                </a:lnTo>
                <a:lnTo>
                  <a:pt x="251" y="889"/>
                </a:lnTo>
                <a:lnTo>
                  <a:pt x="231" y="890"/>
                </a:lnTo>
                <a:lnTo>
                  <a:pt x="206" y="889"/>
                </a:lnTo>
                <a:lnTo>
                  <a:pt x="182" y="886"/>
                </a:lnTo>
                <a:lnTo>
                  <a:pt x="159" y="882"/>
                </a:lnTo>
                <a:lnTo>
                  <a:pt x="138" y="875"/>
                </a:lnTo>
                <a:lnTo>
                  <a:pt x="126" y="871"/>
                </a:lnTo>
                <a:lnTo>
                  <a:pt x="115" y="866"/>
                </a:lnTo>
                <a:lnTo>
                  <a:pt x="104" y="860"/>
                </a:lnTo>
                <a:lnTo>
                  <a:pt x="94" y="854"/>
                </a:lnTo>
                <a:lnTo>
                  <a:pt x="83" y="846"/>
                </a:lnTo>
                <a:lnTo>
                  <a:pt x="74" y="839"/>
                </a:lnTo>
                <a:lnTo>
                  <a:pt x="64" y="830"/>
                </a:lnTo>
                <a:lnTo>
                  <a:pt x="56" y="821"/>
                </a:lnTo>
                <a:lnTo>
                  <a:pt x="48" y="812"/>
                </a:lnTo>
                <a:lnTo>
                  <a:pt x="41" y="802"/>
                </a:lnTo>
                <a:lnTo>
                  <a:pt x="33" y="792"/>
                </a:lnTo>
                <a:lnTo>
                  <a:pt x="27" y="781"/>
                </a:lnTo>
                <a:lnTo>
                  <a:pt x="21" y="771"/>
                </a:lnTo>
                <a:lnTo>
                  <a:pt x="16" y="759"/>
                </a:lnTo>
                <a:lnTo>
                  <a:pt x="12" y="747"/>
                </a:lnTo>
                <a:lnTo>
                  <a:pt x="8" y="735"/>
                </a:lnTo>
                <a:lnTo>
                  <a:pt x="5" y="721"/>
                </a:lnTo>
                <a:lnTo>
                  <a:pt x="2" y="708"/>
                </a:lnTo>
                <a:lnTo>
                  <a:pt x="1" y="694"/>
                </a:lnTo>
                <a:lnTo>
                  <a:pt x="0" y="680"/>
                </a:lnTo>
                <a:lnTo>
                  <a:pt x="1" y="666"/>
                </a:lnTo>
                <a:lnTo>
                  <a:pt x="2" y="652"/>
                </a:lnTo>
                <a:lnTo>
                  <a:pt x="4" y="638"/>
                </a:lnTo>
                <a:lnTo>
                  <a:pt x="7" y="624"/>
                </a:lnTo>
                <a:lnTo>
                  <a:pt x="10" y="611"/>
                </a:lnTo>
                <a:lnTo>
                  <a:pt x="15" y="597"/>
                </a:lnTo>
                <a:lnTo>
                  <a:pt x="21" y="583"/>
                </a:lnTo>
                <a:lnTo>
                  <a:pt x="28" y="570"/>
                </a:lnTo>
                <a:lnTo>
                  <a:pt x="34" y="557"/>
                </a:lnTo>
                <a:lnTo>
                  <a:pt x="43" y="544"/>
                </a:lnTo>
                <a:lnTo>
                  <a:pt x="51" y="531"/>
                </a:lnTo>
                <a:lnTo>
                  <a:pt x="61" y="519"/>
                </a:lnTo>
                <a:lnTo>
                  <a:pt x="68" y="511"/>
                </a:lnTo>
                <a:lnTo>
                  <a:pt x="75" y="504"/>
                </a:lnTo>
                <a:lnTo>
                  <a:pt x="83" y="496"/>
                </a:lnTo>
                <a:lnTo>
                  <a:pt x="90" y="490"/>
                </a:lnTo>
                <a:lnTo>
                  <a:pt x="99" y="484"/>
                </a:lnTo>
                <a:lnTo>
                  <a:pt x="108" y="479"/>
                </a:lnTo>
                <a:lnTo>
                  <a:pt x="116" y="474"/>
                </a:lnTo>
                <a:lnTo>
                  <a:pt x="126" y="469"/>
                </a:lnTo>
                <a:lnTo>
                  <a:pt x="136" y="465"/>
                </a:lnTo>
                <a:lnTo>
                  <a:pt x="144" y="462"/>
                </a:lnTo>
                <a:lnTo>
                  <a:pt x="155" y="458"/>
                </a:lnTo>
                <a:lnTo>
                  <a:pt x="165" y="456"/>
                </a:lnTo>
                <a:lnTo>
                  <a:pt x="175" y="454"/>
                </a:lnTo>
                <a:lnTo>
                  <a:pt x="185" y="453"/>
                </a:lnTo>
                <a:lnTo>
                  <a:pt x="196" y="452"/>
                </a:lnTo>
                <a:lnTo>
                  <a:pt x="207" y="452"/>
                </a:lnTo>
                <a:lnTo>
                  <a:pt x="218" y="452"/>
                </a:lnTo>
                <a:lnTo>
                  <a:pt x="230" y="453"/>
                </a:lnTo>
                <a:lnTo>
                  <a:pt x="240" y="454"/>
                </a:lnTo>
                <a:lnTo>
                  <a:pt x="252" y="456"/>
                </a:lnTo>
                <a:lnTo>
                  <a:pt x="263" y="459"/>
                </a:lnTo>
                <a:lnTo>
                  <a:pt x="274" y="463"/>
                </a:lnTo>
                <a:lnTo>
                  <a:pt x="284" y="466"/>
                </a:lnTo>
                <a:lnTo>
                  <a:pt x="294" y="471"/>
                </a:lnTo>
                <a:lnTo>
                  <a:pt x="294" y="463"/>
                </a:lnTo>
                <a:lnTo>
                  <a:pt x="296" y="455"/>
                </a:lnTo>
                <a:lnTo>
                  <a:pt x="300" y="395"/>
                </a:lnTo>
                <a:lnTo>
                  <a:pt x="304" y="340"/>
                </a:lnTo>
                <a:lnTo>
                  <a:pt x="309" y="290"/>
                </a:lnTo>
                <a:lnTo>
                  <a:pt x="314" y="245"/>
                </a:lnTo>
                <a:lnTo>
                  <a:pt x="319" y="206"/>
                </a:lnTo>
                <a:lnTo>
                  <a:pt x="326" y="172"/>
                </a:lnTo>
                <a:lnTo>
                  <a:pt x="329" y="157"/>
                </a:lnTo>
                <a:lnTo>
                  <a:pt x="333" y="143"/>
                </a:lnTo>
                <a:lnTo>
                  <a:pt x="338" y="131"/>
                </a:lnTo>
                <a:lnTo>
                  <a:pt x="342" y="120"/>
                </a:lnTo>
                <a:lnTo>
                  <a:pt x="350" y="104"/>
                </a:lnTo>
                <a:lnTo>
                  <a:pt x="359" y="90"/>
                </a:lnTo>
                <a:lnTo>
                  <a:pt x="369" y="76"/>
                </a:lnTo>
                <a:lnTo>
                  <a:pt x="380" y="64"/>
                </a:lnTo>
                <a:lnTo>
                  <a:pt x="391" y="54"/>
                </a:lnTo>
                <a:lnTo>
                  <a:pt x="401" y="45"/>
                </a:lnTo>
                <a:lnTo>
                  <a:pt x="412" y="37"/>
                </a:lnTo>
                <a:lnTo>
                  <a:pt x="424" y="30"/>
                </a:lnTo>
                <a:lnTo>
                  <a:pt x="435" y="24"/>
                </a:lnTo>
                <a:lnTo>
                  <a:pt x="445" y="19"/>
                </a:lnTo>
                <a:lnTo>
                  <a:pt x="454" y="15"/>
                </a:lnTo>
                <a:lnTo>
                  <a:pt x="463" y="11"/>
                </a:lnTo>
                <a:lnTo>
                  <a:pt x="478" y="7"/>
                </a:lnTo>
                <a:lnTo>
                  <a:pt x="489" y="5"/>
                </a:lnTo>
                <a:lnTo>
                  <a:pt x="499" y="3"/>
                </a:lnTo>
                <a:lnTo>
                  <a:pt x="509" y="2"/>
                </a:lnTo>
                <a:lnTo>
                  <a:pt x="520" y="0"/>
                </a:lnTo>
                <a:lnTo>
                  <a:pt x="530" y="0"/>
                </a:lnTo>
                <a:lnTo>
                  <a:pt x="546" y="0"/>
                </a:lnTo>
                <a:lnTo>
                  <a:pt x="561" y="3"/>
                </a:lnTo>
                <a:lnTo>
                  <a:pt x="576" y="5"/>
                </a:lnTo>
                <a:lnTo>
                  <a:pt x="591" y="9"/>
                </a:lnTo>
                <a:lnTo>
                  <a:pt x="606" y="13"/>
                </a:lnTo>
                <a:lnTo>
                  <a:pt x="620" y="19"/>
                </a:lnTo>
                <a:lnTo>
                  <a:pt x="633" y="25"/>
                </a:lnTo>
                <a:lnTo>
                  <a:pt x="645" y="32"/>
                </a:lnTo>
                <a:lnTo>
                  <a:pt x="670" y="47"/>
                </a:lnTo>
                <a:lnTo>
                  <a:pt x="693" y="63"/>
                </a:lnTo>
                <a:lnTo>
                  <a:pt x="715" y="78"/>
                </a:lnTo>
                <a:lnTo>
                  <a:pt x="734" y="94"/>
                </a:lnTo>
                <a:lnTo>
                  <a:pt x="747" y="104"/>
                </a:lnTo>
                <a:lnTo>
                  <a:pt x="760" y="114"/>
                </a:lnTo>
                <a:lnTo>
                  <a:pt x="763" y="115"/>
                </a:lnTo>
                <a:lnTo>
                  <a:pt x="769" y="117"/>
                </a:lnTo>
                <a:lnTo>
                  <a:pt x="777" y="118"/>
                </a:lnTo>
                <a:lnTo>
                  <a:pt x="789" y="119"/>
                </a:lnTo>
                <a:lnTo>
                  <a:pt x="807" y="118"/>
                </a:lnTo>
                <a:lnTo>
                  <a:pt x="828" y="115"/>
                </a:lnTo>
                <a:lnTo>
                  <a:pt x="850" y="110"/>
                </a:lnTo>
                <a:lnTo>
                  <a:pt x="872" y="103"/>
                </a:lnTo>
                <a:lnTo>
                  <a:pt x="896" y="94"/>
                </a:lnTo>
                <a:lnTo>
                  <a:pt x="921" y="84"/>
                </a:lnTo>
                <a:lnTo>
                  <a:pt x="946" y="72"/>
                </a:lnTo>
                <a:lnTo>
                  <a:pt x="972" y="58"/>
                </a:lnTo>
                <a:lnTo>
                  <a:pt x="980" y="53"/>
                </a:lnTo>
                <a:lnTo>
                  <a:pt x="990" y="49"/>
                </a:lnTo>
                <a:lnTo>
                  <a:pt x="1000" y="46"/>
                </a:lnTo>
                <a:lnTo>
                  <a:pt x="1009" y="44"/>
                </a:lnTo>
                <a:lnTo>
                  <a:pt x="1019" y="42"/>
                </a:lnTo>
                <a:lnTo>
                  <a:pt x="1030" y="39"/>
                </a:lnTo>
                <a:lnTo>
                  <a:pt x="1041" y="38"/>
                </a:lnTo>
                <a:lnTo>
                  <a:pt x="1052" y="38"/>
                </a:lnTo>
                <a:lnTo>
                  <a:pt x="1070" y="39"/>
                </a:lnTo>
                <a:lnTo>
                  <a:pt x="1087" y="43"/>
                </a:lnTo>
                <a:lnTo>
                  <a:pt x="1104" y="47"/>
                </a:lnTo>
                <a:lnTo>
                  <a:pt x="1121" y="53"/>
                </a:lnTo>
                <a:lnTo>
                  <a:pt x="1136" y="61"/>
                </a:lnTo>
                <a:lnTo>
                  <a:pt x="1150" y="71"/>
                </a:lnTo>
                <a:lnTo>
                  <a:pt x="1163" y="81"/>
                </a:lnTo>
                <a:lnTo>
                  <a:pt x="1175" y="93"/>
                </a:lnTo>
                <a:lnTo>
                  <a:pt x="1182" y="104"/>
                </a:lnTo>
                <a:lnTo>
                  <a:pt x="1190" y="114"/>
                </a:lnTo>
                <a:lnTo>
                  <a:pt x="1195" y="125"/>
                </a:lnTo>
                <a:lnTo>
                  <a:pt x="1201" y="135"/>
                </a:lnTo>
                <a:lnTo>
                  <a:pt x="1205" y="146"/>
                </a:lnTo>
                <a:lnTo>
                  <a:pt x="1208" y="157"/>
                </a:lnTo>
                <a:lnTo>
                  <a:pt x="1211" y="168"/>
                </a:lnTo>
                <a:lnTo>
                  <a:pt x="1214" y="179"/>
                </a:lnTo>
                <a:lnTo>
                  <a:pt x="1215" y="189"/>
                </a:lnTo>
                <a:lnTo>
                  <a:pt x="1215" y="201"/>
                </a:lnTo>
                <a:lnTo>
                  <a:pt x="1215" y="212"/>
                </a:lnTo>
                <a:lnTo>
                  <a:pt x="1214" y="223"/>
                </a:lnTo>
                <a:lnTo>
                  <a:pt x="1212" y="235"/>
                </a:lnTo>
                <a:lnTo>
                  <a:pt x="1210" y="246"/>
                </a:lnTo>
                <a:lnTo>
                  <a:pt x="1207" y="256"/>
                </a:lnTo>
                <a:lnTo>
                  <a:pt x="1204" y="268"/>
                </a:lnTo>
                <a:lnTo>
                  <a:pt x="1196" y="290"/>
                </a:lnTo>
                <a:lnTo>
                  <a:pt x="1185" y="312"/>
                </a:lnTo>
                <a:lnTo>
                  <a:pt x="1174" y="333"/>
                </a:lnTo>
                <a:lnTo>
                  <a:pt x="1160" y="354"/>
                </a:lnTo>
                <a:lnTo>
                  <a:pt x="1144" y="373"/>
                </a:lnTo>
                <a:lnTo>
                  <a:pt x="1127" y="391"/>
                </a:lnTo>
                <a:lnTo>
                  <a:pt x="1110" y="410"/>
                </a:lnTo>
                <a:lnTo>
                  <a:pt x="1092" y="426"/>
                </a:lnTo>
                <a:lnTo>
                  <a:pt x="1081" y="435"/>
                </a:lnTo>
                <a:lnTo>
                  <a:pt x="1059" y="453"/>
                </a:lnTo>
                <a:lnTo>
                  <a:pt x="1036" y="471"/>
                </a:lnTo>
                <a:lnTo>
                  <a:pt x="1014" y="490"/>
                </a:lnTo>
                <a:lnTo>
                  <a:pt x="990" y="508"/>
                </a:lnTo>
                <a:lnTo>
                  <a:pt x="979" y="516"/>
                </a:lnTo>
                <a:lnTo>
                  <a:pt x="969" y="526"/>
                </a:lnTo>
                <a:lnTo>
                  <a:pt x="959" y="538"/>
                </a:lnTo>
                <a:lnTo>
                  <a:pt x="948" y="551"/>
                </a:lnTo>
                <a:lnTo>
                  <a:pt x="937" y="566"/>
                </a:lnTo>
                <a:lnTo>
                  <a:pt x="926" y="582"/>
                </a:lnTo>
                <a:lnTo>
                  <a:pt x="915" y="598"/>
                </a:lnTo>
                <a:lnTo>
                  <a:pt x="906" y="615"/>
                </a:lnTo>
                <a:lnTo>
                  <a:pt x="886" y="650"/>
                </a:lnTo>
                <a:lnTo>
                  <a:pt x="868" y="684"/>
                </a:lnTo>
                <a:lnTo>
                  <a:pt x="853" y="717"/>
                </a:lnTo>
                <a:lnTo>
                  <a:pt x="841" y="746"/>
                </a:lnTo>
                <a:lnTo>
                  <a:pt x="833" y="763"/>
                </a:lnTo>
                <a:lnTo>
                  <a:pt x="822" y="786"/>
                </a:lnTo>
                <a:lnTo>
                  <a:pt x="815" y="799"/>
                </a:lnTo>
                <a:lnTo>
                  <a:pt x="806" y="812"/>
                </a:lnTo>
                <a:lnTo>
                  <a:pt x="798" y="825"/>
                </a:lnTo>
                <a:lnTo>
                  <a:pt x="787" y="837"/>
                </a:lnTo>
                <a:lnTo>
                  <a:pt x="775" y="850"/>
                </a:lnTo>
                <a:lnTo>
                  <a:pt x="761" y="862"/>
                </a:lnTo>
                <a:lnTo>
                  <a:pt x="746" y="873"/>
                </a:lnTo>
                <a:lnTo>
                  <a:pt x="730" y="882"/>
                </a:lnTo>
                <a:lnTo>
                  <a:pt x="721" y="886"/>
                </a:lnTo>
                <a:lnTo>
                  <a:pt x="711" y="890"/>
                </a:lnTo>
                <a:lnTo>
                  <a:pt x="702" y="894"/>
                </a:lnTo>
                <a:lnTo>
                  <a:pt x="692" y="896"/>
                </a:lnTo>
                <a:lnTo>
                  <a:pt x="681" y="898"/>
                </a:lnTo>
                <a:lnTo>
                  <a:pt x="670" y="900"/>
                </a:lnTo>
                <a:lnTo>
                  <a:pt x="658" y="901"/>
                </a:lnTo>
                <a:lnTo>
                  <a:pt x="647" y="901"/>
                </a:lnTo>
                <a:close/>
                <a:moveTo>
                  <a:pt x="516" y="387"/>
                </a:moveTo>
                <a:lnTo>
                  <a:pt x="512" y="411"/>
                </a:lnTo>
                <a:lnTo>
                  <a:pt x="508" y="447"/>
                </a:lnTo>
                <a:lnTo>
                  <a:pt x="505" y="488"/>
                </a:lnTo>
                <a:lnTo>
                  <a:pt x="503" y="526"/>
                </a:lnTo>
                <a:lnTo>
                  <a:pt x="515" y="517"/>
                </a:lnTo>
                <a:lnTo>
                  <a:pt x="527" y="508"/>
                </a:lnTo>
                <a:lnTo>
                  <a:pt x="541" y="501"/>
                </a:lnTo>
                <a:lnTo>
                  <a:pt x="555" y="494"/>
                </a:lnTo>
                <a:lnTo>
                  <a:pt x="570" y="489"/>
                </a:lnTo>
                <a:lnTo>
                  <a:pt x="585" y="485"/>
                </a:lnTo>
                <a:lnTo>
                  <a:pt x="601" y="483"/>
                </a:lnTo>
                <a:lnTo>
                  <a:pt x="617" y="482"/>
                </a:lnTo>
                <a:lnTo>
                  <a:pt x="626" y="482"/>
                </a:lnTo>
                <a:lnTo>
                  <a:pt x="635" y="483"/>
                </a:lnTo>
                <a:lnTo>
                  <a:pt x="643" y="484"/>
                </a:lnTo>
                <a:lnTo>
                  <a:pt x="653" y="485"/>
                </a:lnTo>
                <a:lnTo>
                  <a:pt x="670" y="490"/>
                </a:lnTo>
                <a:lnTo>
                  <a:pt x="687" y="495"/>
                </a:lnTo>
                <a:lnTo>
                  <a:pt x="702" y="501"/>
                </a:lnTo>
                <a:lnTo>
                  <a:pt x="715" y="507"/>
                </a:lnTo>
                <a:lnTo>
                  <a:pt x="731" y="482"/>
                </a:lnTo>
                <a:lnTo>
                  <a:pt x="748" y="457"/>
                </a:lnTo>
                <a:lnTo>
                  <a:pt x="766" y="434"/>
                </a:lnTo>
                <a:lnTo>
                  <a:pt x="786" y="410"/>
                </a:lnTo>
                <a:lnTo>
                  <a:pt x="782" y="410"/>
                </a:lnTo>
                <a:lnTo>
                  <a:pt x="777" y="410"/>
                </a:lnTo>
                <a:lnTo>
                  <a:pt x="760" y="410"/>
                </a:lnTo>
                <a:lnTo>
                  <a:pt x="744" y="408"/>
                </a:lnTo>
                <a:lnTo>
                  <a:pt x="726" y="404"/>
                </a:lnTo>
                <a:lnTo>
                  <a:pt x="710" y="401"/>
                </a:lnTo>
                <a:lnTo>
                  <a:pt x="680" y="391"/>
                </a:lnTo>
                <a:lnTo>
                  <a:pt x="650" y="382"/>
                </a:lnTo>
                <a:lnTo>
                  <a:pt x="634" y="376"/>
                </a:lnTo>
                <a:lnTo>
                  <a:pt x="616" y="371"/>
                </a:lnTo>
                <a:lnTo>
                  <a:pt x="601" y="367"/>
                </a:lnTo>
                <a:lnTo>
                  <a:pt x="585" y="363"/>
                </a:lnTo>
                <a:lnTo>
                  <a:pt x="580" y="362"/>
                </a:lnTo>
                <a:lnTo>
                  <a:pt x="573" y="361"/>
                </a:lnTo>
                <a:lnTo>
                  <a:pt x="561" y="362"/>
                </a:lnTo>
                <a:lnTo>
                  <a:pt x="552" y="364"/>
                </a:lnTo>
                <a:lnTo>
                  <a:pt x="543" y="368"/>
                </a:lnTo>
                <a:lnTo>
                  <a:pt x="534" y="372"/>
                </a:lnTo>
                <a:lnTo>
                  <a:pt x="528" y="376"/>
                </a:lnTo>
                <a:lnTo>
                  <a:pt x="522" y="380"/>
                </a:lnTo>
                <a:lnTo>
                  <a:pt x="518" y="384"/>
                </a:lnTo>
                <a:lnTo>
                  <a:pt x="516"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09" name="Freeform 46"/>
          <p:cNvSpPr>
            <a:spLocks noEditPoints="1"/>
          </p:cNvSpPr>
          <p:nvPr/>
        </p:nvSpPr>
        <p:spPr bwMode="auto">
          <a:xfrm>
            <a:off x="5689600" y="1530350"/>
            <a:ext cx="560388" cy="393700"/>
          </a:xfrm>
          <a:custGeom>
            <a:avLst/>
            <a:gdLst>
              <a:gd name="T0" fmla="*/ 2147483646 w 1061"/>
              <a:gd name="T1" fmla="*/ 2147483646 h 746"/>
              <a:gd name="T2" fmla="*/ 2147483646 w 1061"/>
              <a:gd name="T3" fmla="*/ 2147483646 h 746"/>
              <a:gd name="T4" fmla="*/ 2147483646 w 1061"/>
              <a:gd name="T5" fmla="*/ 2147483646 h 746"/>
              <a:gd name="T6" fmla="*/ 2147483646 w 1061"/>
              <a:gd name="T7" fmla="*/ 2147483646 h 746"/>
              <a:gd name="T8" fmla="*/ 2147483646 w 1061"/>
              <a:gd name="T9" fmla="*/ 2147483646 h 746"/>
              <a:gd name="T10" fmla="*/ 2147483646 w 1061"/>
              <a:gd name="T11" fmla="*/ 2147483646 h 746"/>
              <a:gd name="T12" fmla="*/ 2147483646 w 1061"/>
              <a:gd name="T13" fmla="*/ 2147483646 h 746"/>
              <a:gd name="T14" fmla="*/ 2147483646 w 1061"/>
              <a:gd name="T15" fmla="*/ 2147483646 h 746"/>
              <a:gd name="T16" fmla="*/ 2147483646 w 1061"/>
              <a:gd name="T17" fmla="*/ 2147483646 h 746"/>
              <a:gd name="T18" fmla="*/ 2147483646 w 1061"/>
              <a:gd name="T19" fmla="*/ 2147483646 h 746"/>
              <a:gd name="T20" fmla="*/ 2147483646 w 1061"/>
              <a:gd name="T21" fmla="*/ 2147483646 h 746"/>
              <a:gd name="T22" fmla="*/ 2147483646 w 1061"/>
              <a:gd name="T23" fmla="*/ 2147483646 h 746"/>
              <a:gd name="T24" fmla="*/ 2147483646 w 1061"/>
              <a:gd name="T25" fmla="*/ 2147483646 h 746"/>
              <a:gd name="T26" fmla="*/ 2147483646 w 1061"/>
              <a:gd name="T27" fmla="*/ 2147483646 h 746"/>
              <a:gd name="T28" fmla="*/ 2147483646 w 1061"/>
              <a:gd name="T29" fmla="*/ 2147483646 h 746"/>
              <a:gd name="T30" fmla="*/ 2147483646 w 1061"/>
              <a:gd name="T31" fmla="*/ 2147483646 h 746"/>
              <a:gd name="T32" fmla="*/ 2147483646 w 1061"/>
              <a:gd name="T33" fmla="*/ 2147483646 h 746"/>
              <a:gd name="T34" fmla="*/ 2147483646 w 1061"/>
              <a:gd name="T35" fmla="*/ 2147483646 h 746"/>
              <a:gd name="T36" fmla="*/ 2147483646 w 1061"/>
              <a:gd name="T37" fmla="*/ 2147483646 h 746"/>
              <a:gd name="T38" fmla="*/ 2147483646 w 1061"/>
              <a:gd name="T39" fmla="*/ 2147483646 h 746"/>
              <a:gd name="T40" fmla="*/ 2147483646 w 1061"/>
              <a:gd name="T41" fmla="*/ 2147483646 h 746"/>
              <a:gd name="T42" fmla="*/ 2147483646 w 1061"/>
              <a:gd name="T43" fmla="*/ 2147483646 h 746"/>
              <a:gd name="T44" fmla="*/ 2147483646 w 1061"/>
              <a:gd name="T45" fmla="*/ 2147483646 h 746"/>
              <a:gd name="T46" fmla="*/ 2147483646 w 1061"/>
              <a:gd name="T47" fmla="*/ 2147483646 h 746"/>
              <a:gd name="T48" fmla="*/ 2147483646 w 1061"/>
              <a:gd name="T49" fmla="*/ 2147483646 h 746"/>
              <a:gd name="T50" fmla="*/ 2147483646 w 1061"/>
              <a:gd name="T51" fmla="*/ 2147483646 h 746"/>
              <a:gd name="T52" fmla="*/ 2147483646 w 1061"/>
              <a:gd name="T53" fmla="*/ 2147483646 h 746"/>
              <a:gd name="T54" fmla="*/ 2147483646 w 1061"/>
              <a:gd name="T55" fmla="*/ 2147483646 h 746"/>
              <a:gd name="T56" fmla="*/ 2147483646 w 1061"/>
              <a:gd name="T57" fmla="*/ 2147483646 h 746"/>
              <a:gd name="T58" fmla="*/ 2147483646 w 1061"/>
              <a:gd name="T59" fmla="*/ 2147483646 h 746"/>
              <a:gd name="T60" fmla="*/ 2147483646 w 1061"/>
              <a:gd name="T61" fmla="*/ 2147483646 h 746"/>
              <a:gd name="T62" fmla="*/ 2147483646 w 1061"/>
              <a:gd name="T63" fmla="*/ 2147483646 h 746"/>
              <a:gd name="T64" fmla="*/ 2147483646 w 1061"/>
              <a:gd name="T65" fmla="*/ 2147483646 h 746"/>
              <a:gd name="T66" fmla="*/ 2147483646 w 1061"/>
              <a:gd name="T67" fmla="*/ 2147483646 h 746"/>
              <a:gd name="T68" fmla="*/ 2147483646 w 1061"/>
              <a:gd name="T69" fmla="*/ 2147483646 h 746"/>
              <a:gd name="T70" fmla="*/ 2147483646 w 1061"/>
              <a:gd name="T71" fmla="*/ 2147483646 h 746"/>
              <a:gd name="T72" fmla="*/ 2147483646 w 1061"/>
              <a:gd name="T73" fmla="*/ 2147483646 h 746"/>
              <a:gd name="T74" fmla="*/ 2147483646 w 1061"/>
              <a:gd name="T75" fmla="*/ 2147483646 h 746"/>
              <a:gd name="T76" fmla="*/ 2147483646 w 1061"/>
              <a:gd name="T77" fmla="*/ 2147483646 h 746"/>
              <a:gd name="T78" fmla="*/ 2147483646 w 1061"/>
              <a:gd name="T79" fmla="*/ 2147483646 h 746"/>
              <a:gd name="T80" fmla="*/ 2147483646 w 1061"/>
              <a:gd name="T81" fmla="*/ 2147483646 h 746"/>
              <a:gd name="T82" fmla="*/ 2147483646 w 1061"/>
              <a:gd name="T83" fmla="*/ 2147483646 h 746"/>
              <a:gd name="T84" fmla="*/ 2147483646 w 1061"/>
              <a:gd name="T85" fmla="*/ 2147483646 h 746"/>
              <a:gd name="T86" fmla="*/ 2147483646 w 1061"/>
              <a:gd name="T87" fmla="*/ 2147483646 h 746"/>
              <a:gd name="T88" fmla="*/ 2147483646 w 1061"/>
              <a:gd name="T89" fmla="*/ 2147483646 h 746"/>
              <a:gd name="T90" fmla="*/ 2147483646 w 1061"/>
              <a:gd name="T91" fmla="*/ 2147483646 h 746"/>
              <a:gd name="T92" fmla="*/ 2147483646 w 1061"/>
              <a:gd name="T93" fmla="*/ 2147483646 h 746"/>
              <a:gd name="T94" fmla="*/ 2147483646 w 1061"/>
              <a:gd name="T95" fmla="*/ 2147483646 h 746"/>
              <a:gd name="T96" fmla="*/ 2147483646 w 1061"/>
              <a:gd name="T97" fmla="*/ 2147483646 h 746"/>
              <a:gd name="T98" fmla="*/ 2147483646 w 1061"/>
              <a:gd name="T99" fmla="*/ 2147483646 h 746"/>
              <a:gd name="T100" fmla="*/ 2147483646 w 1061"/>
              <a:gd name="T101" fmla="*/ 2147483646 h 746"/>
              <a:gd name="T102" fmla="*/ 2147483646 w 1061"/>
              <a:gd name="T103" fmla="*/ 2147483646 h 746"/>
              <a:gd name="T104" fmla="*/ 2147483646 w 1061"/>
              <a:gd name="T105" fmla="*/ 2147483646 h 746"/>
              <a:gd name="T106" fmla="*/ 2147483646 w 1061"/>
              <a:gd name="T107" fmla="*/ 2147483646 h 746"/>
              <a:gd name="T108" fmla="*/ 2147483646 w 1061"/>
              <a:gd name="T109" fmla="*/ 2147483646 h 746"/>
              <a:gd name="T110" fmla="*/ 2147483646 w 1061"/>
              <a:gd name="T111" fmla="*/ 2147483646 h 746"/>
              <a:gd name="T112" fmla="*/ 2147483646 w 1061"/>
              <a:gd name="T113" fmla="*/ 2147483646 h 7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1"/>
              <a:gd name="T172" fmla="*/ 0 h 746"/>
              <a:gd name="T173" fmla="*/ 1061 w 1061"/>
              <a:gd name="T174" fmla="*/ 746 h 7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1" h="746">
                <a:moveTo>
                  <a:pt x="637" y="98"/>
                </a:moveTo>
                <a:lnTo>
                  <a:pt x="648" y="105"/>
                </a:lnTo>
                <a:lnTo>
                  <a:pt x="660" y="110"/>
                </a:lnTo>
                <a:lnTo>
                  <a:pt x="673" y="115"/>
                </a:lnTo>
                <a:lnTo>
                  <a:pt x="688" y="118"/>
                </a:lnTo>
                <a:lnTo>
                  <a:pt x="705" y="119"/>
                </a:lnTo>
                <a:lnTo>
                  <a:pt x="721" y="119"/>
                </a:lnTo>
                <a:lnTo>
                  <a:pt x="739" y="118"/>
                </a:lnTo>
                <a:lnTo>
                  <a:pt x="757" y="115"/>
                </a:lnTo>
                <a:lnTo>
                  <a:pt x="778" y="111"/>
                </a:lnTo>
                <a:lnTo>
                  <a:pt x="797" y="106"/>
                </a:lnTo>
                <a:lnTo>
                  <a:pt x="819" y="100"/>
                </a:lnTo>
                <a:lnTo>
                  <a:pt x="841" y="92"/>
                </a:lnTo>
                <a:lnTo>
                  <a:pt x="863" y="82"/>
                </a:lnTo>
                <a:lnTo>
                  <a:pt x="886" y="73"/>
                </a:lnTo>
                <a:lnTo>
                  <a:pt x="909" y="61"/>
                </a:lnTo>
                <a:lnTo>
                  <a:pt x="932" y="49"/>
                </a:lnTo>
                <a:lnTo>
                  <a:pt x="944" y="43"/>
                </a:lnTo>
                <a:lnTo>
                  <a:pt x="957" y="40"/>
                </a:lnTo>
                <a:lnTo>
                  <a:pt x="971" y="39"/>
                </a:lnTo>
                <a:lnTo>
                  <a:pt x="985" y="39"/>
                </a:lnTo>
                <a:lnTo>
                  <a:pt x="993" y="40"/>
                </a:lnTo>
                <a:lnTo>
                  <a:pt x="1000" y="42"/>
                </a:lnTo>
                <a:lnTo>
                  <a:pt x="1008" y="44"/>
                </a:lnTo>
                <a:lnTo>
                  <a:pt x="1015" y="48"/>
                </a:lnTo>
                <a:lnTo>
                  <a:pt x="1021" y="51"/>
                </a:lnTo>
                <a:lnTo>
                  <a:pt x="1027" y="55"/>
                </a:lnTo>
                <a:lnTo>
                  <a:pt x="1033" y="61"/>
                </a:lnTo>
                <a:lnTo>
                  <a:pt x="1038" y="66"/>
                </a:lnTo>
                <a:lnTo>
                  <a:pt x="1044" y="73"/>
                </a:lnTo>
                <a:lnTo>
                  <a:pt x="1048" y="80"/>
                </a:lnTo>
                <a:lnTo>
                  <a:pt x="1052" y="88"/>
                </a:lnTo>
                <a:lnTo>
                  <a:pt x="1056" y="95"/>
                </a:lnTo>
                <a:lnTo>
                  <a:pt x="1058" y="103"/>
                </a:lnTo>
                <a:lnTo>
                  <a:pt x="1059" y="110"/>
                </a:lnTo>
                <a:lnTo>
                  <a:pt x="1060" y="118"/>
                </a:lnTo>
                <a:lnTo>
                  <a:pt x="1061" y="127"/>
                </a:lnTo>
                <a:lnTo>
                  <a:pt x="1060" y="142"/>
                </a:lnTo>
                <a:lnTo>
                  <a:pt x="1057" y="158"/>
                </a:lnTo>
                <a:lnTo>
                  <a:pt x="1051" y="173"/>
                </a:lnTo>
                <a:lnTo>
                  <a:pt x="1045" y="189"/>
                </a:lnTo>
                <a:lnTo>
                  <a:pt x="1037" y="204"/>
                </a:lnTo>
                <a:lnTo>
                  <a:pt x="1027" y="219"/>
                </a:lnTo>
                <a:lnTo>
                  <a:pt x="1018" y="233"/>
                </a:lnTo>
                <a:lnTo>
                  <a:pt x="1008" y="246"/>
                </a:lnTo>
                <a:lnTo>
                  <a:pt x="997" y="259"/>
                </a:lnTo>
                <a:lnTo>
                  <a:pt x="985" y="270"/>
                </a:lnTo>
                <a:lnTo>
                  <a:pt x="975" y="281"/>
                </a:lnTo>
                <a:lnTo>
                  <a:pt x="965" y="291"/>
                </a:lnTo>
                <a:lnTo>
                  <a:pt x="941" y="310"/>
                </a:lnTo>
                <a:lnTo>
                  <a:pt x="917" y="330"/>
                </a:lnTo>
                <a:lnTo>
                  <a:pt x="892" y="349"/>
                </a:lnTo>
                <a:lnTo>
                  <a:pt x="868" y="368"/>
                </a:lnTo>
                <a:lnTo>
                  <a:pt x="853" y="380"/>
                </a:lnTo>
                <a:lnTo>
                  <a:pt x="837" y="394"/>
                </a:lnTo>
                <a:lnTo>
                  <a:pt x="823" y="411"/>
                </a:lnTo>
                <a:lnTo>
                  <a:pt x="809" y="429"/>
                </a:lnTo>
                <a:lnTo>
                  <a:pt x="795" y="447"/>
                </a:lnTo>
                <a:lnTo>
                  <a:pt x="781" y="467"/>
                </a:lnTo>
                <a:lnTo>
                  <a:pt x="769" y="487"/>
                </a:lnTo>
                <a:lnTo>
                  <a:pt x="757" y="507"/>
                </a:lnTo>
                <a:lnTo>
                  <a:pt x="735" y="547"/>
                </a:lnTo>
                <a:lnTo>
                  <a:pt x="716" y="584"/>
                </a:lnTo>
                <a:lnTo>
                  <a:pt x="702" y="616"/>
                </a:lnTo>
                <a:lnTo>
                  <a:pt x="692" y="640"/>
                </a:lnTo>
                <a:lnTo>
                  <a:pt x="685" y="655"/>
                </a:lnTo>
                <a:lnTo>
                  <a:pt x="679" y="669"/>
                </a:lnTo>
                <a:lnTo>
                  <a:pt x="671" y="682"/>
                </a:lnTo>
                <a:lnTo>
                  <a:pt x="664" y="694"/>
                </a:lnTo>
                <a:lnTo>
                  <a:pt x="656" y="704"/>
                </a:lnTo>
                <a:lnTo>
                  <a:pt x="648" y="714"/>
                </a:lnTo>
                <a:lnTo>
                  <a:pt x="640" y="722"/>
                </a:lnTo>
                <a:lnTo>
                  <a:pt x="630" y="729"/>
                </a:lnTo>
                <a:lnTo>
                  <a:pt x="621" y="735"/>
                </a:lnTo>
                <a:lnTo>
                  <a:pt x="611" y="740"/>
                </a:lnTo>
                <a:lnTo>
                  <a:pt x="601" y="743"/>
                </a:lnTo>
                <a:lnTo>
                  <a:pt x="589" y="745"/>
                </a:lnTo>
                <a:lnTo>
                  <a:pt x="577" y="746"/>
                </a:lnTo>
                <a:lnTo>
                  <a:pt x="565" y="746"/>
                </a:lnTo>
                <a:lnTo>
                  <a:pt x="552" y="746"/>
                </a:lnTo>
                <a:lnTo>
                  <a:pt x="538" y="744"/>
                </a:lnTo>
                <a:lnTo>
                  <a:pt x="521" y="740"/>
                </a:lnTo>
                <a:lnTo>
                  <a:pt x="506" y="735"/>
                </a:lnTo>
                <a:lnTo>
                  <a:pt x="493" y="727"/>
                </a:lnTo>
                <a:lnTo>
                  <a:pt x="481" y="718"/>
                </a:lnTo>
                <a:lnTo>
                  <a:pt x="470" y="709"/>
                </a:lnTo>
                <a:lnTo>
                  <a:pt x="462" y="699"/>
                </a:lnTo>
                <a:lnTo>
                  <a:pt x="454" y="687"/>
                </a:lnTo>
                <a:lnTo>
                  <a:pt x="449" y="675"/>
                </a:lnTo>
                <a:lnTo>
                  <a:pt x="444" y="662"/>
                </a:lnTo>
                <a:lnTo>
                  <a:pt x="441" y="648"/>
                </a:lnTo>
                <a:lnTo>
                  <a:pt x="439" y="634"/>
                </a:lnTo>
                <a:lnTo>
                  <a:pt x="439" y="620"/>
                </a:lnTo>
                <a:lnTo>
                  <a:pt x="439" y="606"/>
                </a:lnTo>
                <a:lnTo>
                  <a:pt x="440" y="592"/>
                </a:lnTo>
                <a:lnTo>
                  <a:pt x="442" y="577"/>
                </a:lnTo>
                <a:lnTo>
                  <a:pt x="446" y="563"/>
                </a:lnTo>
                <a:lnTo>
                  <a:pt x="450" y="550"/>
                </a:lnTo>
                <a:lnTo>
                  <a:pt x="455" y="539"/>
                </a:lnTo>
                <a:lnTo>
                  <a:pt x="460" y="528"/>
                </a:lnTo>
                <a:lnTo>
                  <a:pt x="466" y="520"/>
                </a:lnTo>
                <a:lnTo>
                  <a:pt x="472" y="511"/>
                </a:lnTo>
                <a:lnTo>
                  <a:pt x="480" y="505"/>
                </a:lnTo>
                <a:lnTo>
                  <a:pt x="486" y="498"/>
                </a:lnTo>
                <a:lnTo>
                  <a:pt x="495" y="494"/>
                </a:lnTo>
                <a:lnTo>
                  <a:pt x="503" y="489"/>
                </a:lnTo>
                <a:lnTo>
                  <a:pt x="511" y="487"/>
                </a:lnTo>
                <a:lnTo>
                  <a:pt x="520" y="485"/>
                </a:lnTo>
                <a:lnTo>
                  <a:pt x="529" y="483"/>
                </a:lnTo>
                <a:lnTo>
                  <a:pt x="536" y="483"/>
                </a:lnTo>
                <a:lnTo>
                  <a:pt x="545" y="483"/>
                </a:lnTo>
                <a:lnTo>
                  <a:pt x="553" y="483"/>
                </a:lnTo>
                <a:lnTo>
                  <a:pt x="562" y="484"/>
                </a:lnTo>
                <a:lnTo>
                  <a:pt x="575" y="487"/>
                </a:lnTo>
                <a:lnTo>
                  <a:pt x="588" y="492"/>
                </a:lnTo>
                <a:lnTo>
                  <a:pt x="599" y="496"/>
                </a:lnTo>
                <a:lnTo>
                  <a:pt x="608" y="501"/>
                </a:lnTo>
                <a:lnTo>
                  <a:pt x="624" y="512"/>
                </a:lnTo>
                <a:lnTo>
                  <a:pt x="637" y="523"/>
                </a:lnTo>
                <a:lnTo>
                  <a:pt x="645" y="533"/>
                </a:lnTo>
                <a:lnTo>
                  <a:pt x="654" y="539"/>
                </a:lnTo>
                <a:lnTo>
                  <a:pt x="657" y="541"/>
                </a:lnTo>
                <a:lnTo>
                  <a:pt x="660" y="541"/>
                </a:lnTo>
                <a:lnTo>
                  <a:pt x="665" y="540"/>
                </a:lnTo>
                <a:lnTo>
                  <a:pt x="668" y="538"/>
                </a:lnTo>
                <a:lnTo>
                  <a:pt x="675" y="521"/>
                </a:lnTo>
                <a:lnTo>
                  <a:pt x="684" y="503"/>
                </a:lnTo>
                <a:lnTo>
                  <a:pt x="694" y="486"/>
                </a:lnTo>
                <a:lnTo>
                  <a:pt x="703" y="470"/>
                </a:lnTo>
                <a:lnTo>
                  <a:pt x="724" y="439"/>
                </a:lnTo>
                <a:lnTo>
                  <a:pt x="747" y="408"/>
                </a:lnTo>
                <a:lnTo>
                  <a:pt x="770" y="380"/>
                </a:lnTo>
                <a:lnTo>
                  <a:pt x="794" y="354"/>
                </a:lnTo>
                <a:lnTo>
                  <a:pt x="818" y="331"/>
                </a:lnTo>
                <a:lnTo>
                  <a:pt x="842" y="309"/>
                </a:lnTo>
                <a:lnTo>
                  <a:pt x="865" y="290"/>
                </a:lnTo>
                <a:lnTo>
                  <a:pt x="886" y="271"/>
                </a:lnTo>
                <a:lnTo>
                  <a:pt x="897" y="262"/>
                </a:lnTo>
                <a:lnTo>
                  <a:pt x="905" y="252"/>
                </a:lnTo>
                <a:lnTo>
                  <a:pt x="915" y="240"/>
                </a:lnTo>
                <a:lnTo>
                  <a:pt x="924" y="226"/>
                </a:lnTo>
                <a:lnTo>
                  <a:pt x="927" y="220"/>
                </a:lnTo>
                <a:lnTo>
                  <a:pt x="930" y="214"/>
                </a:lnTo>
                <a:lnTo>
                  <a:pt x="932" y="205"/>
                </a:lnTo>
                <a:lnTo>
                  <a:pt x="935" y="198"/>
                </a:lnTo>
                <a:lnTo>
                  <a:pt x="935" y="193"/>
                </a:lnTo>
                <a:lnTo>
                  <a:pt x="935" y="190"/>
                </a:lnTo>
                <a:lnTo>
                  <a:pt x="934" y="187"/>
                </a:lnTo>
                <a:lnTo>
                  <a:pt x="932" y="184"/>
                </a:lnTo>
                <a:lnTo>
                  <a:pt x="930" y="181"/>
                </a:lnTo>
                <a:lnTo>
                  <a:pt x="927" y="178"/>
                </a:lnTo>
                <a:lnTo>
                  <a:pt x="923" y="177"/>
                </a:lnTo>
                <a:lnTo>
                  <a:pt x="917" y="176"/>
                </a:lnTo>
                <a:lnTo>
                  <a:pt x="910" y="176"/>
                </a:lnTo>
                <a:lnTo>
                  <a:pt x="903" y="177"/>
                </a:lnTo>
                <a:lnTo>
                  <a:pt x="897" y="179"/>
                </a:lnTo>
                <a:lnTo>
                  <a:pt x="890" y="182"/>
                </a:lnTo>
                <a:lnTo>
                  <a:pt x="880" y="188"/>
                </a:lnTo>
                <a:lnTo>
                  <a:pt x="867" y="195"/>
                </a:lnTo>
                <a:lnTo>
                  <a:pt x="836" y="210"/>
                </a:lnTo>
                <a:lnTo>
                  <a:pt x="805" y="225"/>
                </a:lnTo>
                <a:lnTo>
                  <a:pt x="774" y="238"/>
                </a:lnTo>
                <a:lnTo>
                  <a:pt x="740" y="250"/>
                </a:lnTo>
                <a:lnTo>
                  <a:pt x="727" y="253"/>
                </a:lnTo>
                <a:lnTo>
                  <a:pt x="714" y="255"/>
                </a:lnTo>
                <a:lnTo>
                  <a:pt x="700" y="256"/>
                </a:lnTo>
                <a:lnTo>
                  <a:pt x="687" y="255"/>
                </a:lnTo>
                <a:lnTo>
                  <a:pt x="674" y="254"/>
                </a:lnTo>
                <a:lnTo>
                  <a:pt x="660" y="251"/>
                </a:lnTo>
                <a:lnTo>
                  <a:pt x="647" y="247"/>
                </a:lnTo>
                <a:lnTo>
                  <a:pt x="633" y="244"/>
                </a:lnTo>
                <a:lnTo>
                  <a:pt x="606" y="235"/>
                </a:lnTo>
                <a:lnTo>
                  <a:pt x="579" y="226"/>
                </a:lnTo>
                <a:lnTo>
                  <a:pt x="551" y="216"/>
                </a:lnTo>
                <a:lnTo>
                  <a:pt x="522" y="210"/>
                </a:lnTo>
                <a:lnTo>
                  <a:pt x="508" y="209"/>
                </a:lnTo>
                <a:lnTo>
                  <a:pt x="494" y="208"/>
                </a:lnTo>
                <a:lnTo>
                  <a:pt x="481" y="209"/>
                </a:lnTo>
                <a:lnTo>
                  <a:pt x="467" y="211"/>
                </a:lnTo>
                <a:lnTo>
                  <a:pt x="455" y="213"/>
                </a:lnTo>
                <a:lnTo>
                  <a:pt x="442" y="217"/>
                </a:lnTo>
                <a:lnTo>
                  <a:pt x="431" y="222"/>
                </a:lnTo>
                <a:lnTo>
                  <a:pt x="421" y="227"/>
                </a:lnTo>
                <a:lnTo>
                  <a:pt x="411" y="233"/>
                </a:lnTo>
                <a:lnTo>
                  <a:pt x="401" y="240"/>
                </a:lnTo>
                <a:lnTo>
                  <a:pt x="392" y="246"/>
                </a:lnTo>
                <a:lnTo>
                  <a:pt x="386" y="254"/>
                </a:lnTo>
                <a:lnTo>
                  <a:pt x="379" y="262"/>
                </a:lnTo>
                <a:lnTo>
                  <a:pt x="374" y="268"/>
                </a:lnTo>
                <a:lnTo>
                  <a:pt x="370" y="276"/>
                </a:lnTo>
                <a:lnTo>
                  <a:pt x="367" y="283"/>
                </a:lnTo>
                <a:lnTo>
                  <a:pt x="364" y="292"/>
                </a:lnTo>
                <a:lnTo>
                  <a:pt x="362" y="303"/>
                </a:lnTo>
                <a:lnTo>
                  <a:pt x="360" y="317"/>
                </a:lnTo>
                <a:lnTo>
                  <a:pt x="358" y="333"/>
                </a:lnTo>
                <a:lnTo>
                  <a:pt x="355" y="370"/>
                </a:lnTo>
                <a:lnTo>
                  <a:pt x="351" y="413"/>
                </a:lnTo>
                <a:lnTo>
                  <a:pt x="348" y="457"/>
                </a:lnTo>
                <a:lnTo>
                  <a:pt x="345" y="502"/>
                </a:lnTo>
                <a:lnTo>
                  <a:pt x="341" y="546"/>
                </a:lnTo>
                <a:lnTo>
                  <a:pt x="337" y="583"/>
                </a:lnTo>
                <a:lnTo>
                  <a:pt x="333" y="605"/>
                </a:lnTo>
                <a:lnTo>
                  <a:pt x="328" y="623"/>
                </a:lnTo>
                <a:lnTo>
                  <a:pt x="321" y="641"/>
                </a:lnTo>
                <a:lnTo>
                  <a:pt x="313" y="656"/>
                </a:lnTo>
                <a:lnTo>
                  <a:pt x="303" y="670"/>
                </a:lnTo>
                <a:lnTo>
                  <a:pt x="292" y="683"/>
                </a:lnTo>
                <a:lnTo>
                  <a:pt x="280" y="695"/>
                </a:lnTo>
                <a:lnTo>
                  <a:pt x="268" y="705"/>
                </a:lnTo>
                <a:lnTo>
                  <a:pt x="262" y="711"/>
                </a:lnTo>
                <a:lnTo>
                  <a:pt x="254" y="715"/>
                </a:lnTo>
                <a:lnTo>
                  <a:pt x="246" y="718"/>
                </a:lnTo>
                <a:lnTo>
                  <a:pt x="237" y="723"/>
                </a:lnTo>
                <a:lnTo>
                  <a:pt x="226" y="726"/>
                </a:lnTo>
                <a:lnTo>
                  <a:pt x="215" y="729"/>
                </a:lnTo>
                <a:lnTo>
                  <a:pt x="203" y="731"/>
                </a:lnTo>
                <a:lnTo>
                  <a:pt x="190" y="733"/>
                </a:lnTo>
                <a:lnTo>
                  <a:pt x="179" y="736"/>
                </a:lnTo>
                <a:lnTo>
                  <a:pt x="165" y="736"/>
                </a:lnTo>
                <a:lnTo>
                  <a:pt x="152" y="737"/>
                </a:lnTo>
                <a:lnTo>
                  <a:pt x="139" y="736"/>
                </a:lnTo>
                <a:lnTo>
                  <a:pt x="126" y="735"/>
                </a:lnTo>
                <a:lnTo>
                  <a:pt x="112" y="732"/>
                </a:lnTo>
                <a:lnTo>
                  <a:pt x="99" y="729"/>
                </a:lnTo>
                <a:lnTo>
                  <a:pt x="87" y="726"/>
                </a:lnTo>
                <a:lnTo>
                  <a:pt x="72" y="719"/>
                </a:lnTo>
                <a:lnTo>
                  <a:pt x="58" y="711"/>
                </a:lnTo>
                <a:lnTo>
                  <a:pt x="46" y="701"/>
                </a:lnTo>
                <a:lnTo>
                  <a:pt x="34" y="690"/>
                </a:lnTo>
                <a:lnTo>
                  <a:pt x="24" y="677"/>
                </a:lnTo>
                <a:lnTo>
                  <a:pt x="16" y="664"/>
                </a:lnTo>
                <a:lnTo>
                  <a:pt x="9" y="649"/>
                </a:lnTo>
                <a:lnTo>
                  <a:pt x="5" y="634"/>
                </a:lnTo>
                <a:lnTo>
                  <a:pt x="1" y="617"/>
                </a:lnTo>
                <a:lnTo>
                  <a:pt x="0" y="600"/>
                </a:lnTo>
                <a:lnTo>
                  <a:pt x="0" y="591"/>
                </a:lnTo>
                <a:lnTo>
                  <a:pt x="1" y="582"/>
                </a:lnTo>
                <a:lnTo>
                  <a:pt x="3" y="574"/>
                </a:lnTo>
                <a:lnTo>
                  <a:pt x="5" y="564"/>
                </a:lnTo>
                <a:lnTo>
                  <a:pt x="7" y="555"/>
                </a:lnTo>
                <a:lnTo>
                  <a:pt x="10" y="546"/>
                </a:lnTo>
                <a:lnTo>
                  <a:pt x="14" y="537"/>
                </a:lnTo>
                <a:lnTo>
                  <a:pt x="19" y="527"/>
                </a:lnTo>
                <a:lnTo>
                  <a:pt x="24" y="519"/>
                </a:lnTo>
                <a:lnTo>
                  <a:pt x="30" y="509"/>
                </a:lnTo>
                <a:lnTo>
                  <a:pt x="36" y="500"/>
                </a:lnTo>
                <a:lnTo>
                  <a:pt x="44" y="490"/>
                </a:lnTo>
                <a:lnTo>
                  <a:pt x="49" y="485"/>
                </a:lnTo>
                <a:lnTo>
                  <a:pt x="54" y="480"/>
                </a:lnTo>
                <a:lnTo>
                  <a:pt x="60" y="475"/>
                </a:lnTo>
                <a:lnTo>
                  <a:pt x="66" y="470"/>
                </a:lnTo>
                <a:lnTo>
                  <a:pt x="79" y="463"/>
                </a:lnTo>
                <a:lnTo>
                  <a:pt x="92" y="457"/>
                </a:lnTo>
                <a:lnTo>
                  <a:pt x="106" y="454"/>
                </a:lnTo>
                <a:lnTo>
                  <a:pt x="121" y="452"/>
                </a:lnTo>
                <a:lnTo>
                  <a:pt x="136" y="452"/>
                </a:lnTo>
                <a:lnTo>
                  <a:pt x="152" y="454"/>
                </a:lnTo>
                <a:lnTo>
                  <a:pt x="166" y="457"/>
                </a:lnTo>
                <a:lnTo>
                  <a:pt x="181" y="462"/>
                </a:lnTo>
                <a:lnTo>
                  <a:pt x="195" y="469"/>
                </a:lnTo>
                <a:lnTo>
                  <a:pt x="208" y="478"/>
                </a:lnTo>
                <a:lnTo>
                  <a:pt x="220" y="487"/>
                </a:lnTo>
                <a:lnTo>
                  <a:pt x="232" y="499"/>
                </a:lnTo>
                <a:lnTo>
                  <a:pt x="241" y="513"/>
                </a:lnTo>
                <a:lnTo>
                  <a:pt x="250" y="528"/>
                </a:lnTo>
                <a:lnTo>
                  <a:pt x="252" y="532"/>
                </a:lnTo>
                <a:lnTo>
                  <a:pt x="255" y="535"/>
                </a:lnTo>
                <a:lnTo>
                  <a:pt x="257" y="537"/>
                </a:lnTo>
                <a:lnTo>
                  <a:pt x="260" y="538"/>
                </a:lnTo>
                <a:lnTo>
                  <a:pt x="263" y="539"/>
                </a:lnTo>
                <a:lnTo>
                  <a:pt x="265" y="539"/>
                </a:lnTo>
                <a:lnTo>
                  <a:pt x="268" y="539"/>
                </a:lnTo>
                <a:lnTo>
                  <a:pt x="270" y="538"/>
                </a:lnTo>
                <a:lnTo>
                  <a:pt x="275" y="536"/>
                </a:lnTo>
                <a:lnTo>
                  <a:pt x="279" y="532"/>
                </a:lnTo>
                <a:lnTo>
                  <a:pt x="282" y="525"/>
                </a:lnTo>
                <a:lnTo>
                  <a:pt x="284" y="519"/>
                </a:lnTo>
                <a:lnTo>
                  <a:pt x="289" y="478"/>
                </a:lnTo>
                <a:lnTo>
                  <a:pt x="293" y="421"/>
                </a:lnTo>
                <a:lnTo>
                  <a:pt x="297" y="358"/>
                </a:lnTo>
                <a:lnTo>
                  <a:pt x="303" y="289"/>
                </a:lnTo>
                <a:lnTo>
                  <a:pt x="308" y="222"/>
                </a:lnTo>
                <a:lnTo>
                  <a:pt x="316" y="160"/>
                </a:lnTo>
                <a:lnTo>
                  <a:pt x="320" y="134"/>
                </a:lnTo>
                <a:lnTo>
                  <a:pt x="324" y="110"/>
                </a:lnTo>
                <a:lnTo>
                  <a:pt x="329" y="91"/>
                </a:lnTo>
                <a:lnTo>
                  <a:pt x="334" y="76"/>
                </a:lnTo>
                <a:lnTo>
                  <a:pt x="341" y="65"/>
                </a:lnTo>
                <a:lnTo>
                  <a:pt x="347" y="55"/>
                </a:lnTo>
                <a:lnTo>
                  <a:pt x="354" y="46"/>
                </a:lnTo>
                <a:lnTo>
                  <a:pt x="361" y="38"/>
                </a:lnTo>
                <a:lnTo>
                  <a:pt x="369" y="31"/>
                </a:lnTo>
                <a:lnTo>
                  <a:pt x="376" y="25"/>
                </a:lnTo>
                <a:lnTo>
                  <a:pt x="384" y="21"/>
                </a:lnTo>
                <a:lnTo>
                  <a:pt x="391" y="16"/>
                </a:lnTo>
                <a:lnTo>
                  <a:pt x="405" y="10"/>
                </a:lnTo>
                <a:lnTo>
                  <a:pt x="416" y="6"/>
                </a:lnTo>
                <a:lnTo>
                  <a:pt x="424" y="3"/>
                </a:lnTo>
                <a:lnTo>
                  <a:pt x="427" y="3"/>
                </a:lnTo>
                <a:lnTo>
                  <a:pt x="442" y="1"/>
                </a:lnTo>
                <a:lnTo>
                  <a:pt x="457" y="0"/>
                </a:lnTo>
                <a:lnTo>
                  <a:pt x="472" y="1"/>
                </a:lnTo>
                <a:lnTo>
                  <a:pt x="486" y="4"/>
                </a:lnTo>
                <a:lnTo>
                  <a:pt x="500" y="9"/>
                </a:lnTo>
                <a:lnTo>
                  <a:pt x="514" y="14"/>
                </a:lnTo>
                <a:lnTo>
                  <a:pt x="529" y="22"/>
                </a:lnTo>
                <a:lnTo>
                  <a:pt x="543" y="29"/>
                </a:lnTo>
                <a:lnTo>
                  <a:pt x="568" y="46"/>
                </a:lnTo>
                <a:lnTo>
                  <a:pt x="592" y="64"/>
                </a:lnTo>
                <a:lnTo>
                  <a:pt x="616" y="82"/>
                </a:lnTo>
                <a:lnTo>
                  <a:pt x="637" y="98"/>
                </a:lnTo>
                <a:close/>
                <a:moveTo>
                  <a:pt x="54" y="526"/>
                </a:moveTo>
                <a:lnTo>
                  <a:pt x="51" y="535"/>
                </a:lnTo>
                <a:lnTo>
                  <a:pt x="48" y="542"/>
                </a:lnTo>
                <a:lnTo>
                  <a:pt x="47" y="550"/>
                </a:lnTo>
                <a:lnTo>
                  <a:pt x="46" y="556"/>
                </a:lnTo>
                <a:lnTo>
                  <a:pt x="47" y="562"/>
                </a:lnTo>
                <a:lnTo>
                  <a:pt x="48" y="567"/>
                </a:lnTo>
                <a:lnTo>
                  <a:pt x="50" y="571"/>
                </a:lnTo>
                <a:lnTo>
                  <a:pt x="54" y="574"/>
                </a:lnTo>
                <a:lnTo>
                  <a:pt x="58" y="575"/>
                </a:lnTo>
                <a:lnTo>
                  <a:pt x="63" y="575"/>
                </a:lnTo>
                <a:lnTo>
                  <a:pt x="67" y="573"/>
                </a:lnTo>
                <a:lnTo>
                  <a:pt x="73" y="569"/>
                </a:lnTo>
                <a:lnTo>
                  <a:pt x="78" y="565"/>
                </a:lnTo>
                <a:lnTo>
                  <a:pt x="82" y="559"/>
                </a:lnTo>
                <a:lnTo>
                  <a:pt x="88" y="552"/>
                </a:lnTo>
                <a:lnTo>
                  <a:pt x="91" y="544"/>
                </a:lnTo>
                <a:lnTo>
                  <a:pt x="95" y="537"/>
                </a:lnTo>
                <a:lnTo>
                  <a:pt x="98" y="529"/>
                </a:lnTo>
                <a:lnTo>
                  <a:pt x="99" y="522"/>
                </a:lnTo>
                <a:lnTo>
                  <a:pt x="100" y="515"/>
                </a:lnTo>
                <a:lnTo>
                  <a:pt x="100" y="509"/>
                </a:lnTo>
                <a:lnTo>
                  <a:pt x="98" y="503"/>
                </a:lnTo>
                <a:lnTo>
                  <a:pt x="95" y="499"/>
                </a:lnTo>
                <a:lnTo>
                  <a:pt x="92" y="497"/>
                </a:lnTo>
                <a:lnTo>
                  <a:pt x="88" y="496"/>
                </a:lnTo>
                <a:lnTo>
                  <a:pt x="84" y="496"/>
                </a:lnTo>
                <a:lnTo>
                  <a:pt x="78" y="498"/>
                </a:lnTo>
                <a:lnTo>
                  <a:pt x="73" y="501"/>
                </a:lnTo>
                <a:lnTo>
                  <a:pt x="68" y="507"/>
                </a:lnTo>
                <a:lnTo>
                  <a:pt x="63" y="512"/>
                </a:lnTo>
                <a:lnTo>
                  <a:pt x="59" y="519"/>
                </a:lnTo>
                <a:lnTo>
                  <a:pt x="54" y="52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10" name="Freeform 47"/>
          <p:cNvSpPr>
            <a:spLocks/>
          </p:cNvSpPr>
          <p:nvPr/>
        </p:nvSpPr>
        <p:spPr bwMode="auto">
          <a:xfrm>
            <a:off x="3492500" y="1452563"/>
            <a:ext cx="812800" cy="503237"/>
          </a:xfrm>
          <a:custGeom>
            <a:avLst/>
            <a:gdLst>
              <a:gd name="T0" fmla="*/ 2147483646 w 1537"/>
              <a:gd name="T1" fmla="*/ 2147483646 h 950"/>
              <a:gd name="T2" fmla="*/ 2147483646 w 1537"/>
              <a:gd name="T3" fmla="*/ 2147483646 h 950"/>
              <a:gd name="T4" fmla="*/ 2147483646 w 1537"/>
              <a:gd name="T5" fmla="*/ 2147483646 h 950"/>
              <a:gd name="T6" fmla="*/ 2147483646 w 1537"/>
              <a:gd name="T7" fmla="*/ 2147483646 h 950"/>
              <a:gd name="T8" fmla="*/ 2147483646 w 1537"/>
              <a:gd name="T9" fmla="*/ 2147483646 h 950"/>
              <a:gd name="T10" fmla="*/ 2147483646 w 1537"/>
              <a:gd name="T11" fmla="*/ 2147483646 h 950"/>
              <a:gd name="T12" fmla="*/ 2147483646 w 1537"/>
              <a:gd name="T13" fmla="*/ 2147483646 h 950"/>
              <a:gd name="T14" fmla="*/ 2147483646 w 1537"/>
              <a:gd name="T15" fmla="*/ 2147483646 h 950"/>
              <a:gd name="T16" fmla="*/ 2147483646 w 1537"/>
              <a:gd name="T17" fmla="*/ 2147483646 h 950"/>
              <a:gd name="T18" fmla="*/ 2147483646 w 1537"/>
              <a:gd name="T19" fmla="*/ 2147483646 h 950"/>
              <a:gd name="T20" fmla="*/ 2147483646 w 1537"/>
              <a:gd name="T21" fmla="*/ 2147483646 h 950"/>
              <a:gd name="T22" fmla="*/ 2147483646 w 1537"/>
              <a:gd name="T23" fmla="*/ 2147483646 h 950"/>
              <a:gd name="T24" fmla="*/ 2147483646 w 1537"/>
              <a:gd name="T25" fmla="*/ 2147483646 h 950"/>
              <a:gd name="T26" fmla="*/ 2147483646 w 1537"/>
              <a:gd name="T27" fmla="*/ 2147483646 h 950"/>
              <a:gd name="T28" fmla="*/ 2147483646 w 1537"/>
              <a:gd name="T29" fmla="*/ 2147483646 h 950"/>
              <a:gd name="T30" fmla="*/ 2147483646 w 1537"/>
              <a:gd name="T31" fmla="*/ 2147483646 h 950"/>
              <a:gd name="T32" fmla="*/ 2147483646 w 1537"/>
              <a:gd name="T33" fmla="*/ 2147483646 h 950"/>
              <a:gd name="T34" fmla="*/ 2147483646 w 1537"/>
              <a:gd name="T35" fmla="*/ 2147483646 h 950"/>
              <a:gd name="T36" fmla="*/ 2147483646 w 1537"/>
              <a:gd name="T37" fmla="*/ 2147483646 h 950"/>
              <a:gd name="T38" fmla="*/ 2147483646 w 1537"/>
              <a:gd name="T39" fmla="*/ 2147483646 h 950"/>
              <a:gd name="T40" fmla="*/ 2147483646 w 1537"/>
              <a:gd name="T41" fmla="*/ 2147483646 h 950"/>
              <a:gd name="T42" fmla="*/ 2147483646 w 1537"/>
              <a:gd name="T43" fmla="*/ 2147483646 h 950"/>
              <a:gd name="T44" fmla="*/ 2147483646 w 1537"/>
              <a:gd name="T45" fmla="*/ 2147483646 h 950"/>
              <a:gd name="T46" fmla="*/ 2147483646 w 1537"/>
              <a:gd name="T47" fmla="*/ 2147483646 h 950"/>
              <a:gd name="T48" fmla="*/ 2147483646 w 1537"/>
              <a:gd name="T49" fmla="*/ 2147483646 h 950"/>
              <a:gd name="T50" fmla="*/ 2147483646 w 1537"/>
              <a:gd name="T51" fmla="*/ 2147483646 h 950"/>
              <a:gd name="T52" fmla="*/ 2147483646 w 1537"/>
              <a:gd name="T53" fmla="*/ 2147483646 h 950"/>
              <a:gd name="T54" fmla="*/ 2147483646 w 1537"/>
              <a:gd name="T55" fmla="*/ 2147483646 h 950"/>
              <a:gd name="T56" fmla="*/ 2147483646 w 1537"/>
              <a:gd name="T57" fmla="*/ 2147483646 h 950"/>
              <a:gd name="T58" fmla="*/ 2147483646 w 1537"/>
              <a:gd name="T59" fmla="*/ 2147483646 h 950"/>
              <a:gd name="T60" fmla="*/ 2147483646 w 1537"/>
              <a:gd name="T61" fmla="*/ 2147483646 h 950"/>
              <a:gd name="T62" fmla="*/ 2147483646 w 1537"/>
              <a:gd name="T63" fmla="*/ 2147483646 h 950"/>
              <a:gd name="T64" fmla="*/ 2147483646 w 1537"/>
              <a:gd name="T65" fmla="*/ 2147483646 h 950"/>
              <a:gd name="T66" fmla="*/ 2147483646 w 1537"/>
              <a:gd name="T67" fmla="*/ 2147483646 h 950"/>
              <a:gd name="T68" fmla="*/ 2147483646 w 1537"/>
              <a:gd name="T69" fmla="*/ 2147483646 h 950"/>
              <a:gd name="T70" fmla="*/ 2147483646 w 1537"/>
              <a:gd name="T71" fmla="*/ 2147483646 h 950"/>
              <a:gd name="T72" fmla="*/ 2147483646 w 1537"/>
              <a:gd name="T73" fmla="*/ 2147483646 h 950"/>
              <a:gd name="T74" fmla="*/ 2147483646 w 1537"/>
              <a:gd name="T75" fmla="*/ 2147483646 h 950"/>
              <a:gd name="T76" fmla="*/ 2147483646 w 1537"/>
              <a:gd name="T77" fmla="*/ 2147483646 h 950"/>
              <a:gd name="T78" fmla="*/ 2147483646 w 1537"/>
              <a:gd name="T79" fmla="*/ 2147483646 h 950"/>
              <a:gd name="T80" fmla="*/ 2147483646 w 1537"/>
              <a:gd name="T81" fmla="*/ 2147483646 h 950"/>
              <a:gd name="T82" fmla="*/ 2147483646 w 1537"/>
              <a:gd name="T83" fmla="*/ 2147483646 h 950"/>
              <a:gd name="T84" fmla="*/ 2147483646 w 1537"/>
              <a:gd name="T85" fmla="*/ 2147483646 h 950"/>
              <a:gd name="T86" fmla="*/ 2147483646 w 1537"/>
              <a:gd name="T87" fmla="*/ 2147483646 h 950"/>
              <a:gd name="T88" fmla="*/ 2147483646 w 1537"/>
              <a:gd name="T89" fmla="*/ 2147483646 h 950"/>
              <a:gd name="T90" fmla="*/ 2147483646 w 1537"/>
              <a:gd name="T91" fmla="*/ 2147483646 h 950"/>
              <a:gd name="T92" fmla="*/ 2147483646 w 1537"/>
              <a:gd name="T93" fmla="*/ 2147483646 h 950"/>
              <a:gd name="T94" fmla="*/ 2147483646 w 1537"/>
              <a:gd name="T95" fmla="*/ 2147483646 h 950"/>
              <a:gd name="T96" fmla="*/ 2147483646 w 1537"/>
              <a:gd name="T97" fmla="*/ 2147483646 h 9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37"/>
              <a:gd name="T148" fmla="*/ 0 h 950"/>
              <a:gd name="T149" fmla="*/ 1537 w 1537"/>
              <a:gd name="T150" fmla="*/ 950 h 9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37" h="950">
                <a:moveTo>
                  <a:pt x="1252" y="950"/>
                </a:moveTo>
                <a:lnTo>
                  <a:pt x="1232" y="949"/>
                </a:lnTo>
                <a:lnTo>
                  <a:pt x="1214" y="947"/>
                </a:lnTo>
                <a:lnTo>
                  <a:pt x="1196" y="941"/>
                </a:lnTo>
                <a:lnTo>
                  <a:pt x="1179" y="936"/>
                </a:lnTo>
                <a:lnTo>
                  <a:pt x="1163" y="928"/>
                </a:lnTo>
                <a:lnTo>
                  <a:pt x="1147" y="918"/>
                </a:lnTo>
                <a:lnTo>
                  <a:pt x="1133" y="908"/>
                </a:lnTo>
                <a:lnTo>
                  <a:pt x="1119" y="896"/>
                </a:lnTo>
                <a:lnTo>
                  <a:pt x="1081" y="891"/>
                </a:lnTo>
                <a:lnTo>
                  <a:pt x="1042" y="887"/>
                </a:lnTo>
                <a:lnTo>
                  <a:pt x="1002" y="881"/>
                </a:lnTo>
                <a:lnTo>
                  <a:pt x="962" y="873"/>
                </a:lnTo>
                <a:lnTo>
                  <a:pt x="956" y="880"/>
                </a:lnTo>
                <a:lnTo>
                  <a:pt x="948" y="886"/>
                </a:lnTo>
                <a:lnTo>
                  <a:pt x="940" y="891"/>
                </a:lnTo>
                <a:lnTo>
                  <a:pt x="932" y="896"/>
                </a:lnTo>
                <a:lnTo>
                  <a:pt x="913" y="904"/>
                </a:lnTo>
                <a:lnTo>
                  <a:pt x="895" y="912"/>
                </a:lnTo>
                <a:lnTo>
                  <a:pt x="876" y="918"/>
                </a:lnTo>
                <a:lnTo>
                  <a:pt x="856" y="924"/>
                </a:lnTo>
                <a:lnTo>
                  <a:pt x="837" y="929"/>
                </a:lnTo>
                <a:lnTo>
                  <a:pt x="817" y="932"/>
                </a:lnTo>
                <a:lnTo>
                  <a:pt x="797" y="936"/>
                </a:lnTo>
                <a:lnTo>
                  <a:pt x="777" y="938"/>
                </a:lnTo>
                <a:lnTo>
                  <a:pt x="768" y="939"/>
                </a:lnTo>
                <a:lnTo>
                  <a:pt x="759" y="939"/>
                </a:lnTo>
                <a:lnTo>
                  <a:pt x="750" y="939"/>
                </a:lnTo>
                <a:lnTo>
                  <a:pt x="741" y="939"/>
                </a:lnTo>
                <a:lnTo>
                  <a:pt x="722" y="939"/>
                </a:lnTo>
                <a:lnTo>
                  <a:pt x="704" y="938"/>
                </a:lnTo>
                <a:lnTo>
                  <a:pt x="686" y="936"/>
                </a:lnTo>
                <a:lnTo>
                  <a:pt x="668" y="934"/>
                </a:lnTo>
                <a:lnTo>
                  <a:pt x="650" y="930"/>
                </a:lnTo>
                <a:lnTo>
                  <a:pt x="633" y="926"/>
                </a:lnTo>
                <a:lnTo>
                  <a:pt x="615" y="922"/>
                </a:lnTo>
                <a:lnTo>
                  <a:pt x="598" y="916"/>
                </a:lnTo>
                <a:lnTo>
                  <a:pt x="582" y="910"/>
                </a:lnTo>
                <a:lnTo>
                  <a:pt x="566" y="903"/>
                </a:lnTo>
                <a:lnTo>
                  <a:pt x="550" y="896"/>
                </a:lnTo>
                <a:lnTo>
                  <a:pt x="533" y="888"/>
                </a:lnTo>
                <a:lnTo>
                  <a:pt x="518" y="880"/>
                </a:lnTo>
                <a:lnTo>
                  <a:pt x="503" y="871"/>
                </a:lnTo>
                <a:lnTo>
                  <a:pt x="489" y="861"/>
                </a:lnTo>
                <a:lnTo>
                  <a:pt x="475" y="850"/>
                </a:lnTo>
                <a:lnTo>
                  <a:pt x="461" y="840"/>
                </a:lnTo>
                <a:lnTo>
                  <a:pt x="447" y="829"/>
                </a:lnTo>
                <a:lnTo>
                  <a:pt x="434" y="817"/>
                </a:lnTo>
                <a:lnTo>
                  <a:pt x="422" y="804"/>
                </a:lnTo>
                <a:lnTo>
                  <a:pt x="410" y="791"/>
                </a:lnTo>
                <a:lnTo>
                  <a:pt x="398" y="778"/>
                </a:lnTo>
                <a:lnTo>
                  <a:pt x="388" y="764"/>
                </a:lnTo>
                <a:lnTo>
                  <a:pt x="378" y="750"/>
                </a:lnTo>
                <a:lnTo>
                  <a:pt x="367" y="735"/>
                </a:lnTo>
                <a:lnTo>
                  <a:pt x="358" y="720"/>
                </a:lnTo>
                <a:lnTo>
                  <a:pt x="350" y="705"/>
                </a:lnTo>
                <a:lnTo>
                  <a:pt x="341" y="688"/>
                </a:lnTo>
                <a:lnTo>
                  <a:pt x="334" y="672"/>
                </a:lnTo>
                <a:lnTo>
                  <a:pt x="327" y="655"/>
                </a:lnTo>
                <a:lnTo>
                  <a:pt x="321" y="638"/>
                </a:lnTo>
                <a:lnTo>
                  <a:pt x="315" y="620"/>
                </a:lnTo>
                <a:lnTo>
                  <a:pt x="283" y="600"/>
                </a:lnTo>
                <a:lnTo>
                  <a:pt x="251" y="578"/>
                </a:lnTo>
                <a:lnTo>
                  <a:pt x="222" y="558"/>
                </a:lnTo>
                <a:lnTo>
                  <a:pt x="195" y="536"/>
                </a:lnTo>
                <a:lnTo>
                  <a:pt x="168" y="515"/>
                </a:lnTo>
                <a:lnTo>
                  <a:pt x="145" y="493"/>
                </a:lnTo>
                <a:lnTo>
                  <a:pt x="122" y="472"/>
                </a:lnTo>
                <a:lnTo>
                  <a:pt x="101" y="451"/>
                </a:lnTo>
                <a:lnTo>
                  <a:pt x="83" y="429"/>
                </a:lnTo>
                <a:lnTo>
                  <a:pt x="66" y="408"/>
                </a:lnTo>
                <a:lnTo>
                  <a:pt x="51" y="387"/>
                </a:lnTo>
                <a:lnTo>
                  <a:pt x="38" y="365"/>
                </a:lnTo>
                <a:lnTo>
                  <a:pt x="26" y="345"/>
                </a:lnTo>
                <a:lnTo>
                  <a:pt x="17" y="323"/>
                </a:lnTo>
                <a:lnTo>
                  <a:pt x="10" y="303"/>
                </a:lnTo>
                <a:lnTo>
                  <a:pt x="4" y="283"/>
                </a:lnTo>
                <a:lnTo>
                  <a:pt x="1" y="264"/>
                </a:lnTo>
                <a:lnTo>
                  <a:pt x="0" y="245"/>
                </a:lnTo>
                <a:lnTo>
                  <a:pt x="1" y="226"/>
                </a:lnTo>
                <a:lnTo>
                  <a:pt x="3" y="208"/>
                </a:lnTo>
                <a:lnTo>
                  <a:pt x="7" y="191"/>
                </a:lnTo>
                <a:lnTo>
                  <a:pt x="14" y="173"/>
                </a:lnTo>
                <a:lnTo>
                  <a:pt x="22" y="157"/>
                </a:lnTo>
                <a:lnTo>
                  <a:pt x="32" y="142"/>
                </a:lnTo>
                <a:lnTo>
                  <a:pt x="42" y="129"/>
                </a:lnTo>
                <a:lnTo>
                  <a:pt x="54" y="117"/>
                </a:lnTo>
                <a:lnTo>
                  <a:pt x="66" y="106"/>
                </a:lnTo>
                <a:lnTo>
                  <a:pt x="80" y="97"/>
                </a:lnTo>
                <a:lnTo>
                  <a:pt x="95" y="87"/>
                </a:lnTo>
                <a:lnTo>
                  <a:pt x="111" y="78"/>
                </a:lnTo>
                <a:lnTo>
                  <a:pt x="128" y="70"/>
                </a:lnTo>
                <a:lnTo>
                  <a:pt x="147" y="63"/>
                </a:lnTo>
                <a:lnTo>
                  <a:pt x="156" y="50"/>
                </a:lnTo>
                <a:lnTo>
                  <a:pt x="168" y="39"/>
                </a:lnTo>
                <a:lnTo>
                  <a:pt x="180" y="29"/>
                </a:lnTo>
                <a:lnTo>
                  <a:pt x="193" y="20"/>
                </a:lnTo>
                <a:lnTo>
                  <a:pt x="207" y="13"/>
                </a:lnTo>
                <a:lnTo>
                  <a:pt x="222" y="8"/>
                </a:lnTo>
                <a:lnTo>
                  <a:pt x="238" y="4"/>
                </a:lnTo>
                <a:lnTo>
                  <a:pt x="255" y="2"/>
                </a:lnTo>
                <a:lnTo>
                  <a:pt x="260" y="2"/>
                </a:lnTo>
                <a:lnTo>
                  <a:pt x="267" y="0"/>
                </a:lnTo>
                <a:lnTo>
                  <a:pt x="280" y="2"/>
                </a:lnTo>
                <a:lnTo>
                  <a:pt x="292" y="4"/>
                </a:lnTo>
                <a:lnTo>
                  <a:pt x="305" y="6"/>
                </a:lnTo>
                <a:lnTo>
                  <a:pt x="317" y="10"/>
                </a:lnTo>
                <a:lnTo>
                  <a:pt x="329" y="16"/>
                </a:lnTo>
                <a:lnTo>
                  <a:pt x="341" y="22"/>
                </a:lnTo>
                <a:lnTo>
                  <a:pt x="352" y="29"/>
                </a:lnTo>
                <a:lnTo>
                  <a:pt x="362" y="37"/>
                </a:lnTo>
                <a:lnTo>
                  <a:pt x="391" y="38"/>
                </a:lnTo>
                <a:lnTo>
                  <a:pt x="421" y="40"/>
                </a:lnTo>
                <a:lnTo>
                  <a:pt x="451" y="43"/>
                </a:lnTo>
                <a:lnTo>
                  <a:pt x="483" y="47"/>
                </a:lnTo>
                <a:lnTo>
                  <a:pt x="514" y="51"/>
                </a:lnTo>
                <a:lnTo>
                  <a:pt x="546" y="57"/>
                </a:lnTo>
                <a:lnTo>
                  <a:pt x="580" y="63"/>
                </a:lnTo>
                <a:lnTo>
                  <a:pt x="613" y="70"/>
                </a:lnTo>
                <a:lnTo>
                  <a:pt x="636" y="63"/>
                </a:lnTo>
                <a:lnTo>
                  <a:pt x="659" y="59"/>
                </a:lnTo>
                <a:lnTo>
                  <a:pt x="682" y="54"/>
                </a:lnTo>
                <a:lnTo>
                  <a:pt x="706" y="52"/>
                </a:lnTo>
                <a:lnTo>
                  <a:pt x="715" y="51"/>
                </a:lnTo>
                <a:lnTo>
                  <a:pt x="724" y="51"/>
                </a:lnTo>
                <a:lnTo>
                  <a:pt x="733" y="50"/>
                </a:lnTo>
                <a:lnTo>
                  <a:pt x="742" y="50"/>
                </a:lnTo>
                <a:lnTo>
                  <a:pt x="770" y="51"/>
                </a:lnTo>
                <a:lnTo>
                  <a:pt x="798" y="54"/>
                </a:lnTo>
                <a:lnTo>
                  <a:pt x="825" y="58"/>
                </a:lnTo>
                <a:lnTo>
                  <a:pt x="852" y="64"/>
                </a:lnTo>
                <a:lnTo>
                  <a:pt x="878" y="72"/>
                </a:lnTo>
                <a:lnTo>
                  <a:pt x="904" y="81"/>
                </a:lnTo>
                <a:lnTo>
                  <a:pt x="929" y="91"/>
                </a:lnTo>
                <a:lnTo>
                  <a:pt x="953" y="104"/>
                </a:lnTo>
                <a:lnTo>
                  <a:pt x="977" y="117"/>
                </a:lnTo>
                <a:lnTo>
                  <a:pt x="1000" y="133"/>
                </a:lnTo>
                <a:lnTo>
                  <a:pt x="1021" y="149"/>
                </a:lnTo>
                <a:lnTo>
                  <a:pt x="1042" y="168"/>
                </a:lnTo>
                <a:lnTo>
                  <a:pt x="1061" y="186"/>
                </a:lnTo>
                <a:lnTo>
                  <a:pt x="1080" y="207"/>
                </a:lnTo>
                <a:lnTo>
                  <a:pt x="1097" y="229"/>
                </a:lnTo>
                <a:lnTo>
                  <a:pt x="1113" y="252"/>
                </a:lnTo>
                <a:lnTo>
                  <a:pt x="1163" y="279"/>
                </a:lnTo>
                <a:lnTo>
                  <a:pt x="1220" y="313"/>
                </a:lnTo>
                <a:lnTo>
                  <a:pt x="1250" y="332"/>
                </a:lnTo>
                <a:lnTo>
                  <a:pt x="1282" y="353"/>
                </a:lnTo>
                <a:lnTo>
                  <a:pt x="1313" y="375"/>
                </a:lnTo>
                <a:lnTo>
                  <a:pt x="1344" y="399"/>
                </a:lnTo>
                <a:lnTo>
                  <a:pt x="1375" y="424"/>
                </a:lnTo>
                <a:lnTo>
                  <a:pt x="1404" y="450"/>
                </a:lnTo>
                <a:lnTo>
                  <a:pt x="1418" y="463"/>
                </a:lnTo>
                <a:lnTo>
                  <a:pt x="1431" y="477"/>
                </a:lnTo>
                <a:lnTo>
                  <a:pt x="1444" y="491"/>
                </a:lnTo>
                <a:lnTo>
                  <a:pt x="1457" y="505"/>
                </a:lnTo>
                <a:lnTo>
                  <a:pt x="1469" y="519"/>
                </a:lnTo>
                <a:lnTo>
                  <a:pt x="1479" y="534"/>
                </a:lnTo>
                <a:lnTo>
                  <a:pt x="1489" y="548"/>
                </a:lnTo>
                <a:lnTo>
                  <a:pt x="1499" y="563"/>
                </a:lnTo>
                <a:lnTo>
                  <a:pt x="1507" y="578"/>
                </a:lnTo>
                <a:lnTo>
                  <a:pt x="1515" y="593"/>
                </a:lnTo>
                <a:lnTo>
                  <a:pt x="1522" y="608"/>
                </a:lnTo>
                <a:lnTo>
                  <a:pt x="1527" y="625"/>
                </a:lnTo>
                <a:lnTo>
                  <a:pt x="1532" y="644"/>
                </a:lnTo>
                <a:lnTo>
                  <a:pt x="1536" y="664"/>
                </a:lnTo>
                <a:lnTo>
                  <a:pt x="1537" y="682"/>
                </a:lnTo>
                <a:lnTo>
                  <a:pt x="1536" y="701"/>
                </a:lnTo>
                <a:lnTo>
                  <a:pt x="1533" y="720"/>
                </a:lnTo>
                <a:lnTo>
                  <a:pt x="1529" y="737"/>
                </a:lnTo>
                <a:lnTo>
                  <a:pt x="1524" y="754"/>
                </a:lnTo>
                <a:lnTo>
                  <a:pt x="1516" y="772"/>
                </a:lnTo>
                <a:lnTo>
                  <a:pt x="1506" y="787"/>
                </a:lnTo>
                <a:lnTo>
                  <a:pt x="1497" y="800"/>
                </a:lnTo>
                <a:lnTo>
                  <a:pt x="1486" y="813"/>
                </a:lnTo>
                <a:lnTo>
                  <a:pt x="1473" y="824"/>
                </a:lnTo>
                <a:lnTo>
                  <a:pt x="1459" y="836"/>
                </a:lnTo>
                <a:lnTo>
                  <a:pt x="1444" y="846"/>
                </a:lnTo>
                <a:lnTo>
                  <a:pt x="1428" y="856"/>
                </a:lnTo>
                <a:lnTo>
                  <a:pt x="1410" y="864"/>
                </a:lnTo>
                <a:lnTo>
                  <a:pt x="1404" y="873"/>
                </a:lnTo>
                <a:lnTo>
                  <a:pt x="1397" y="882"/>
                </a:lnTo>
                <a:lnTo>
                  <a:pt x="1390" y="889"/>
                </a:lnTo>
                <a:lnTo>
                  <a:pt x="1382" y="897"/>
                </a:lnTo>
                <a:lnTo>
                  <a:pt x="1375" y="904"/>
                </a:lnTo>
                <a:lnTo>
                  <a:pt x="1366" y="911"/>
                </a:lnTo>
                <a:lnTo>
                  <a:pt x="1357" y="917"/>
                </a:lnTo>
                <a:lnTo>
                  <a:pt x="1349" y="923"/>
                </a:lnTo>
                <a:lnTo>
                  <a:pt x="1339" y="928"/>
                </a:lnTo>
                <a:lnTo>
                  <a:pt x="1329" y="932"/>
                </a:lnTo>
                <a:lnTo>
                  <a:pt x="1320" y="937"/>
                </a:lnTo>
                <a:lnTo>
                  <a:pt x="1309" y="940"/>
                </a:lnTo>
                <a:lnTo>
                  <a:pt x="1299" y="943"/>
                </a:lnTo>
                <a:lnTo>
                  <a:pt x="1288" y="945"/>
                </a:lnTo>
                <a:lnTo>
                  <a:pt x="1277" y="948"/>
                </a:lnTo>
                <a:lnTo>
                  <a:pt x="1267" y="949"/>
                </a:lnTo>
                <a:lnTo>
                  <a:pt x="1259" y="950"/>
                </a:lnTo>
                <a:lnTo>
                  <a:pt x="1252" y="9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11" name="Freeform 48"/>
          <p:cNvSpPr>
            <a:spLocks noEditPoints="1"/>
          </p:cNvSpPr>
          <p:nvPr/>
        </p:nvSpPr>
        <p:spPr bwMode="auto">
          <a:xfrm>
            <a:off x="3533775" y="1493838"/>
            <a:ext cx="730250" cy="420687"/>
          </a:xfrm>
          <a:custGeom>
            <a:avLst/>
            <a:gdLst>
              <a:gd name="T0" fmla="*/ 2147483646 w 1382"/>
              <a:gd name="T1" fmla="*/ 2147483646 h 794"/>
              <a:gd name="T2" fmla="*/ 2147483646 w 1382"/>
              <a:gd name="T3" fmla="*/ 2147483646 h 794"/>
              <a:gd name="T4" fmla="*/ 2147483646 w 1382"/>
              <a:gd name="T5" fmla="*/ 2147483646 h 794"/>
              <a:gd name="T6" fmla="*/ 2147483646 w 1382"/>
              <a:gd name="T7" fmla="*/ 2147483646 h 794"/>
              <a:gd name="T8" fmla="*/ 2147483646 w 1382"/>
              <a:gd name="T9" fmla="*/ 2147483646 h 794"/>
              <a:gd name="T10" fmla="*/ 2147483646 w 1382"/>
              <a:gd name="T11" fmla="*/ 2147483646 h 794"/>
              <a:gd name="T12" fmla="*/ 2147483646 w 1382"/>
              <a:gd name="T13" fmla="*/ 2147483646 h 794"/>
              <a:gd name="T14" fmla="*/ 2147483646 w 1382"/>
              <a:gd name="T15" fmla="*/ 2147483646 h 794"/>
              <a:gd name="T16" fmla="*/ 0 w 1382"/>
              <a:gd name="T17" fmla="*/ 2147483646 h 794"/>
              <a:gd name="T18" fmla="*/ 2147483646 w 1382"/>
              <a:gd name="T19" fmla="*/ 2147483646 h 794"/>
              <a:gd name="T20" fmla="*/ 2147483646 w 1382"/>
              <a:gd name="T21" fmla="*/ 2147483646 h 794"/>
              <a:gd name="T22" fmla="*/ 2147483646 w 1382"/>
              <a:gd name="T23" fmla="*/ 2147483646 h 794"/>
              <a:gd name="T24" fmla="*/ 2147483646 w 1382"/>
              <a:gd name="T25" fmla="*/ 2147483646 h 794"/>
              <a:gd name="T26" fmla="*/ 2147483646 w 1382"/>
              <a:gd name="T27" fmla="*/ 2147483646 h 794"/>
              <a:gd name="T28" fmla="*/ 2147483646 w 1382"/>
              <a:gd name="T29" fmla="*/ 2147483646 h 794"/>
              <a:gd name="T30" fmla="*/ 2147483646 w 1382"/>
              <a:gd name="T31" fmla="*/ 2147483646 h 794"/>
              <a:gd name="T32" fmla="*/ 2147483646 w 1382"/>
              <a:gd name="T33" fmla="*/ 2147483646 h 794"/>
              <a:gd name="T34" fmla="*/ 2147483646 w 1382"/>
              <a:gd name="T35" fmla="*/ 2147483646 h 794"/>
              <a:gd name="T36" fmla="*/ 2147483646 w 1382"/>
              <a:gd name="T37" fmla="*/ 2147483646 h 794"/>
              <a:gd name="T38" fmla="*/ 2147483646 w 1382"/>
              <a:gd name="T39" fmla="*/ 2147483646 h 794"/>
              <a:gd name="T40" fmla="*/ 2147483646 w 1382"/>
              <a:gd name="T41" fmla="*/ 2147483646 h 794"/>
              <a:gd name="T42" fmla="*/ 2147483646 w 1382"/>
              <a:gd name="T43" fmla="*/ 2147483646 h 794"/>
              <a:gd name="T44" fmla="*/ 2147483646 w 1382"/>
              <a:gd name="T45" fmla="*/ 2147483646 h 794"/>
              <a:gd name="T46" fmla="*/ 2147483646 w 1382"/>
              <a:gd name="T47" fmla="*/ 2147483646 h 794"/>
              <a:gd name="T48" fmla="*/ 2147483646 w 1382"/>
              <a:gd name="T49" fmla="*/ 2147483646 h 794"/>
              <a:gd name="T50" fmla="*/ 2147483646 w 1382"/>
              <a:gd name="T51" fmla="*/ 2147483646 h 794"/>
              <a:gd name="T52" fmla="*/ 2147483646 w 1382"/>
              <a:gd name="T53" fmla="*/ 2147483646 h 794"/>
              <a:gd name="T54" fmla="*/ 2147483646 w 1382"/>
              <a:gd name="T55" fmla="*/ 2147483646 h 794"/>
              <a:gd name="T56" fmla="*/ 2147483646 w 1382"/>
              <a:gd name="T57" fmla="*/ 2147483646 h 794"/>
              <a:gd name="T58" fmla="*/ 2147483646 w 1382"/>
              <a:gd name="T59" fmla="*/ 2147483646 h 794"/>
              <a:gd name="T60" fmla="*/ 2147483646 w 1382"/>
              <a:gd name="T61" fmla="*/ 2147483646 h 794"/>
              <a:gd name="T62" fmla="*/ 2147483646 w 1382"/>
              <a:gd name="T63" fmla="*/ 2147483646 h 794"/>
              <a:gd name="T64" fmla="*/ 2147483646 w 1382"/>
              <a:gd name="T65" fmla="*/ 2147483646 h 794"/>
              <a:gd name="T66" fmla="*/ 2147483646 w 1382"/>
              <a:gd name="T67" fmla="*/ 2147483646 h 794"/>
              <a:gd name="T68" fmla="*/ 2147483646 w 1382"/>
              <a:gd name="T69" fmla="*/ 2147483646 h 794"/>
              <a:gd name="T70" fmla="*/ 2147483646 w 1382"/>
              <a:gd name="T71" fmla="*/ 2147483646 h 794"/>
              <a:gd name="T72" fmla="*/ 2147483646 w 1382"/>
              <a:gd name="T73" fmla="*/ 2147483646 h 794"/>
              <a:gd name="T74" fmla="*/ 2147483646 w 1382"/>
              <a:gd name="T75" fmla="*/ 2147483646 h 794"/>
              <a:gd name="T76" fmla="*/ 2147483646 w 1382"/>
              <a:gd name="T77" fmla="*/ 2147483646 h 794"/>
              <a:gd name="T78" fmla="*/ 2147483646 w 1382"/>
              <a:gd name="T79" fmla="*/ 2147483646 h 794"/>
              <a:gd name="T80" fmla="*/ 2147483646 w 1382"/>
              <a:gd name="T81" fmla="*/ 2147483646 h 794"/>
              <a:gd name="T82" fmla="*/ 2147483646 w 1382"/>
              <a:gd name="T83" fmla="*/ 2147483646 h 794"/>
              <a:gd name="T84" fmla="*/ 2147483646 w 1382"/>
              <a:gd name="T85" fmla="*/ 2147483646 h 794"/>
              <a:gd name="T86" fmla="*/ 2147483646 w 1382"/>
              <a:gd name="T87" fmla="*/ 2147483646 h 794"/>
              <a:gd name="T88" fmla="*/ 2147483646 w 1382"/>
              <a:gd name="T89" fmla="*/ 2147483646 h 794"/>
              <a:gd name="T90" fmla="*/ 2147483646 w 1382"/>
              <a:gd name="T91" fmla="*/ 2147483646 h 794"/>
              <a:gd name="T92" fmla="*/ 2147483646 w 1382"/>
              <a:gd name="T93" fmla="*/ 2147483646 h 794"/>
              <a:gd name="T94" fmla="*/ 2147483646 w 1382"/>
              <a:gd name="T95" fmla="*/ 2147483646 h 794"/>
              <a:gd name="T96" fmla="*/ 2147483646 w 1382"/>
              <a:gd name="T97" fmla="*/ 2147483646 h 794"/>
              <a:gd name="T98" fmla="*/ 2147483646 w 1382"/>
              <a:gd name="T99" fmla="*/ 2147483646 h 794"/>
              <a:gd name="T100" fmla="*/ 2147483646 w 1382"/>
              <a:gd name="T101" fmla="*/ 2147483646 h 794"/>
              <a:gd name="T102" fmla="*/ 2147483646 w 1382"/>
              <a:gd name="T103" fmla="*/ 2147483646 h 794"/>
              <a:gd name="T104" fmla="*/ 2147483646 w 1382"/>
              <a:gd name="T105" fmla="*/ 2147483646 h 794"/>
              <a:gd name="T106" fmla="*/ 2147483646 w 1382"/>
              <a:gd name="T107" fmla="*/ 2147483646 h 794"/>
              <a:gd name="T108" fmla="*/ 2147483646 w 1382"/>
              <a:gd name="T109" fmla="*/ 2147483646 h 794"/>
              <a:gd name="T110" fmla="*/ 2147483646 w 1382"/>
              <a:gd name="T111" fmla="*/ 2147483646 h 794"/>
              <a:gd name="T112" fmla="*/ 2147483646 w 1382"/>
              <a:gd name="T113" fmla="*/ 2147483646 h 794"/>
              <a:gd name="T114" fmla="*/ 2147483646 w 1382"/>
              <a:gd name="T115" fmla="*/ 2147483646 h 794"/>
              <a:gd name="T116" fmla="*/ 2147483646 w 1382"/>
              <a:gd name="T117" fmla="*/ 2147483646 h 794"/>
              <a:gd name="T118" fmla="*/ 2147483646 w 1382"/>
              <a:gd name="T119" fmla="*/ 2147483646 h 794"/>
              <a:gd name="T120" fmla="*/ 2147483646 w 1382"/>
              <a:gd name="T121" fmla="*/ 2147483646 h 7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794"/>
              <a:gd name="T185" fmla="*/ 1382 w 1382"/>
              <a:gd name="T186" fmla="*/ 794 h 7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794">
                <a:moveTo>
                  <a:pt x="990" y="237"/>
                </a:moveTo>
                <a:lnTo>
                  <a:pt x="982" y="230"/>
                </a:lnTo>
                <a:lnTo>
                  <a:pt x="975" y="222"/>
                </a:lnTo>
                <a:lnTo>
                  <a:pt x="961" y="201"/>
                </a:lnTo>
                <a:lnTo>
                  <a:pt x="946" y="182"/>
                </a:lnTo>
                <a:lnTo>
                  <a:pt x="929" y="163"/>
                </a:lnTo>
                <a:lnTo>
                  <a:pt x="911" y="146"/>
                </a:lnTo>
                <a:lnTo>
                  <a:pt x="893" y="130"/>
                </a:lnTo>
                <a:lnTo>
                  <a:pt x="873" y="116"/>
                </a:lnTo>
                <a:lnTo>
                  <a:pt x="853" y="102"/>
                </a:lnTo>
                <a:lnTo>
                  <a:pt x="831" y="90"/>
                </a:lnTo>
                <a:lnTo>
                  <a:pt x="808" y="79"/>
                </a:lnTo>
                <a:lnTo>
                  <a:pt x="786" y="70"/>
                </a:lnTo>
                <a:lnTo>
                  <a:pt x="762" y="63"/>
                </a:lnTo>
                <a:lnTo>
                  <a:pt x="737" y="56"/>
                </a:lnTo>
                <a:lnTo>
                  <a:pt x="712" y="53"/>
                </a:lnTo>
                <a:lnTo>
                  <a:pt x="686" y="50"/>
                </a:lnTo>
                <a:lnTo>
                  <a:pt x="661" y="50"/>
                </a:lnTo>
                <a:lnTo>
                  <a:pt x="635" y="51"/>
                </a:lnTo>
                <a:lnTo>
                  <a:pt x="613" y="53"/>
                </a:lnTo>
                <a:lnTo>
                  <a:pt x="591" y="56"/>
                </a:lnTo>
                <a:lnTo>
                  <a:pt x="571" y="62"/>
                </a:lnTo>
                <a:lnTo>
                  <a:pt x="551" y="67"/>
                </a:lnTo>
                <a:lnTo>
                  <a:pt x="538" y="69"/>
                </a:lnTo>
                <a:lnTo>
                  <a:pt x="527" y="69"/>
                </a:lnTo>
                <a:lnTo>
                  <a:pt x="488" y="61"/>
                </a:lnTo>
                <a:lnTo>
                  <a:pt x="451" y="54"/>
                </a:lnTo>
                <a:lnTo>
                  <a:pt x="414" y="48"/>
                </a:lnTo>
                <a:lnTo>
                  <a:pt x="379" y="43"/>
                </a:lnTo>
                <a:lnTo>
                  <a:pt x="344" y="40"/>
                </a:lnTo>
                <a:lnTo>
                  <a:pt x="312" y="37"/>
                </a:lnTo>
                <a:lnTo>
                  <a:pt x="279" y="36"/>
                </a:lnTo>
                <a:lnTo>
                  <a:pt x="249" y="36"/>
                </a:lnTo>
                <a:lnTo>
                  <a:pt x="244" y="27"/>
                </a:lnTo>
                <a:lnTo>
                  <a:pt x="237" y="20"/>
                </a:lnTo>
                <a:lnTo>
                  <a:pt x="230" y="14"/>
                </a:lnTo>
                <a:lnTo>
                  <a:pt x="221" y="9"/>
                </a:lnTo>
                <a:lnTo>
                  <a:pt x="212" y="5"/>
                </a:lnTo>
                <a:lnTo>
                  <a:pt x="203" y="1"/>
                </a:lnTo>
                <a:lnTo>
                  <a:pt x="193" y="0"/>
                </a:lnTo>
                <a:lnTo>
                  <a:pt x="183" y="0"/>
                </a:lnTo>
                <a:lnTo>
                  <a:pt x="172" y="2"/>
                </a:lnTo>
                <a:lnTo>
                  <a:pt x="163" y="6"/>
                </a:lnTo>
                <a:lnTo>
                  <a:pt x="153" y="10"/>
                </a:lnTo>
                <a:lnTo>
                  <a:pt x="144" y="15"/>
                </a:lnTo>
                <a:lnTo>
                  <a:pt x="137" y="23"/>
                </a:lnTo>
                <a:lnTo>
                  <a:pt x="131" y="30"/>
                </a:lnTo>
                <a:lnTo>
                  <a:pt x="126" y="40"/>
                </a:lnTo>
                <a:lnTo>
                  <a:pt x="123" y="50"/>
                </a:lnTo>
                <a:lnTo>
                  <a:pt x="104" y="54"/>
                </a:lnTo>
                <a:lnTo>
                  <a:pt x="88" y="60"/>
                </a:lnTo>
                <a:lnTo>
                  <a:pt x="73" y="66"/>
                </a:lnTo>
                <a:lnTo>
                  <a:pt x="59" y="74"/>
                </a:lnTo>
                <a:lnTo>
                  <a:pt x="46" y="81"/>
                </a:lnTo>
                <a:lnTo>
                  <a:pt x="35" y="90"/>
                </a:lnTo>
                <a:lnTo>
                  <a:pt x="24" y="100"/>
                </a:lnTo>
                <a:lnTo>
                  <a:pt x="17" y="109"/>
                </a:lnTo>
                <a:lnTo>
                  <a:pt x="11" y="118"/>
                </a:lnTo>
                <a:lnTo>
                  <a:pt x="7" y="127"/>
                </a:lnTo>
                <a:lnTo>
                  <a:pt x="4" y="135"/>
                </a:lnTo>
                <a:lnTo>
                  <a:pt x="1" y="145"/>
                </a:lnTo>
                <a:lnTo>
                  <a:pt x="0" y="155"/>
                </a:lnTo>
                <a:lnTo>
                  <a:pt x="0" y="164"/>
                </a:lnTo>
                <a:lnTo>
                  <a:pt x="0" y="175"/>
                </a:lnTo>
                <a:lnTo>
                  <a:pt x="2" y="186"/>
                </a:lnTo>
                <a:lnTo>
                  <a:pt x="4" y="197"/>
                </a:lnTo>
                <a:lnTo>
                  <a:pt x="7" y="208"/>
                </a:lnTo>
                <a:lnTo>
                  <a:pt x="11" y="219"/>
                </a:lnTo>
                <a:lnTo>
                  <a:pt x="17" y="231"/>
                </a:lnTo>
                <a:lnTo>
                  <a:pt x="22" y="243"/>
                </a:lnTo>
                <a:lnTo>
                  <a:pt x="30" y="255"/>
                </a:lnTo>
                <a:lnTo>
                  <a:pt x="37" y="267"/>
                </a:lnTo>
                <a:lnTo>
                  <a:pt x="46" y="280"/>
                </a:lnTo>
                <a:lnTo>
                  <a:pt x="56" y="292"/>
                </a:lnTo>
                <a:lnTo>
                  <a:pt x="67" y="305"/>
                </a:lnTo>
                <a:lnTo>
                  <a:pt x="77" y="318"/>
                </a:lnTo>
                <a:lnTo>
                  <a:pt x="90" y="331"/>
                </a:lnTo>
                <a:lnTo>
                  <a:pt x="117" y="357"/>
                </a:lnTo>
                <a:lnTo>
                  <a:pt x="146" y="384"/>
                </a:lnTo>
                <a:lnTo>
                  <a:pt x="180" y="410"/>
                </a:lnTo>
                <a:lnTo>
                  <a:pt x="217" y="437"/>
                </a:lnTo>
                <a:lnTo>
                  <a:pt x="257" y="462"/>
                </a:lnTo>
                <a:lnTo>
                  <a:pt x="299" y="489"/>
                </a:lnTo>
                <a:lnTo>
                  <a:pt x="303" y="495"/>
                </a:lnTo>
                <a:lnTo>
                  <a:pt x="306" y="502"/>
                </a:lnTo>
                <a:lnTo>
                  <a:pt x="311" y="519"/>
                </a:lnTo>
                <a:lnTo>
                  <a:pt x="316" y="534"/>
                </a:lnTo>
                <a:lnTo>
                  <a:pt x="321" y="550"/>
                </a:lnTo>
                <a:lnTo>
                  <a:pt x="328" y="565"/>
                </a:lnTo>
                <a:lnTo>
                  <a:pt x="334" y="579"/>
                </a:lnTo>
                <a:lnTo>
                  <a:pt x="342" y="594"/>
                </a:lnTo>
                <a:lnTo>
                  <a:pt x="349" y="607"/>
                </a:lnTo>
                <a:lnTo>
                  <a:pt x="358" y="621"/>
                </a:lnTo>
                <a:lnTo>
                  <a:pt x="368" y="634"/>
                </a:lnTo>
                <a:lnTo>
                  <a:pt x="378" y="647"/>
                </a:lnTo>
                <a:lnTo>
                  <a:pt x="388" y="659"/>
                </a:lnTo>
                <a:lnTo>
                  <a:pt x="399" y="671"/>
                </a:lnTo>
                <a:lnTo>
                  <a:pt x="410" y="683"/>
                </a:lnTo>
                <a:lnTo>
                  <a:pt x="422" y="694"/>
                </a:lnTo>
                <a:lnTo>
                  <a:pt x="434" y="703"/>
                </a:lnTo>
                <a:lnTo>
                  <a:pt x="447" y="713"/>
                </a:lnTo>
                <a:lnTo>
                  <a:pt x="460" y="723"/>
                </a:lnTo>
                <a:lnTo>
                  <a:pt x="473" y="731"/>
                </a:lnTo>
                <a:lnTo>
                  <a:pt x="487" y="739"/>
                </a:lnTo>
                <a:lnTo>
                  <a:pt x="501" y="746"/>
                </a:lnTo>
                <a:lnTo>
                  <a:pt x="516" y="753"/>
                </a:lnTo>
                <a:lnTo>
                  <a:pt x="531" y="759"/>
                </a:lnTo>
                <a:lnTo>
                  <a:pt x="546" y="765"/>
                </a:lnTo>
                <a:lnTo>
                  <a:pt x="561" y="769"/>
                </a:lnTo>
                <a:lnTo>
                  <a:pt x="576" y="773"/>
                </a:lnTo>
                <a:lnTo>
                  <a:pt x="592" y="778"/>
                </a:lnTo>
                <a:lnTo>
                  <a:pt x="609" y="780"/>
                </a:lnTo>
                <a:lnTo>
                  <a:pt x="625" y="782"/>
                </a:lnTo>
                <a:lnTo>
                  <a:pt x="642" y="783"/>
                </a:lnTo>
                <a:lnTo>
                  <a:pt x="658" y="784"/>
                </a:lnTo>
                <a:lnTo>
                  <a:pt x="676" y="784"/>
                </a:lnTo>
                <a:lnTo>
                  <a:pt x="693" y="783"/>
                </a:lnTo>
                <a:lnTo>
                  <a:pt x="710" y="781"/>
                </a:lnTo>
                <a:lnTo>
                  <a:pt x="726" y="779"/>
                </a:lnTo>
                <a:lnTo>
                  <a:pt x="744" y="776"/>
                </a:lnTo>
                <a:lnTo>
                  <a:pt x="760" y="771"/>
                </a:lnTo>
                <a:lnTo>
                  <a:pt x="775" y="767"/>
                </a:lnTo>
                <a:lnTo>
                  <a:pt x="791" y="762"/>
                </a:lnTo>
                <a:lnTo>
                  <a:pt x="806" y="755"/>
                </a:lnTo>
                <a:lnTo>
                  <a:pt x="821" y="749"/>
                </a:lnTo>
                <a:lnTo>
                  <a:pt x="824" y="746"/>
                </a:lnTo>
                <a:lnTo>
                  <a:pt x="825" y="745"/>
                </a:lnTo>
                <a:lnTo>
                  <a:pt x="826" y="743"/>
                </a:lnTo>
                <a:lnTo>
                  <a:pt x="826" y="740"/>
                </a:lnTo>
                <a:lnTo>
                  <a:pt x="826" y="738"/>
                </a:lnTo>
                <a:lnTo>
                  <a:pt x="825" y="736"/>
                </a:lnTo>
                <a:lnTo>
                  <a:pt x="824" y="735"/>
                </a:lnTo>
                <a:lnTo>
                  <a:pt x="821" y="734"/>
                </a:lnTo>
                <a:lnTo>
                  <a:pt x="784" y="724"/>
                </a:lnTo>
                <a:lnTo>
                  <a:pt x="745" y="713"/>
                </a:lnTo>
                <a:lnTo>
                  <a:pt x="706" y="701"/>
                </a:lnTo>
                <a:lnTo>
                  <a:pt x="666" y="687"/>
                </a:lnTo>
                <a:lnTo>
                  <a:pt x="626" y="672"/>
                </a:lnTo>
                <a:lnTo>
                  <a:pt x="585" y="654"/>
                </a:lnTo>
                <a:lnTo>
                  <a:pt x="564" y="644"/>
                </a:lnTo>
                <a:lnTo>
                  <a:pt x="544" y="633"/>
                </a:lnTo>
                <a:lnTo>
                  <a:pt x="522" y="621"/>
                </a:lnTo>
                <a:lnTo>
                  <a:pt x="502" y="609"/>
                </a:lnTo>
                <a:lnTo>
                  <a:pt x="496" y="606"/>
                </a:lnTo>
                <a:lnTo>
                  <a:pt x="493" y="603"/>
                </a:lnTo>
                <a:lnTo>
                  <a:pt x="492" y="600"/>
                </a:lnTo>
                <a:lnTo>
                  <a:pt x="492" y="596"/>
                </a:lnTo>
                <a:lnTo>
                  <a:pt x="493" y="594"/>
                </a:lnTo>
                <a:lnTo>
                  <a:pt x="495" y="592"/>
                </a:lnTo>
                <a:lnTo>
                  <a:pt x="500" y="592"/>
                </a:lnTo>
                <a:lnTo>
                  <a:pt x="505" y="594"/>
                </a:lnTo>
                <a:lnTo>
                  <a:pt x="543" y="610"/>
                </a:lnTo>
                <a:lnTo>
                  <a:pt x="581" y="626"/>
                </a:lnTo>
                <a:lnTo>
                  <a:pt x="618" y="640"/>
                </a:lnTo>
                <a:lnTo>
                  <a:pt x="656" y="653"/>
                </a:lnTo>
                <a:lnTo>
                  <a:pt x="694" y="665"/>
                </a:lnTo>
                <a:lnTo>
                  <a:pt x="732" y="677"/>
                </a:lnTo>
                <a:lnTo>
                  <a:pt x="769" y="688"/>
                </a:lnTo>
                <a:lnTo>
                  <a:pt x="806" y="698"/>
                </a:lnTo>
                <a:lnTo>
                  <a:pt x="842" y="707"/>
                </a:lnTo>
                <a:lnTo>
                  <a:pt x="879" y="715"/>
                </a:lnTo>
                <a:lnTo>
                  <a:pt x="913" y="722"/>
                </a:lnTo>
                <a:lnTo>
                  <a:pt x="948" y="728"/>
                </a:lnTo>
                <a:lnTo>
                  <a:pt x="982" y="734"/>
                </a:lnTo>
                <a:lnTo>
                  <a:pt x="1015" y="738"/>
                </a:lnTo>
                <a:lnTo>
                  <a:pt x="1047" y="741"/>
                </a:lnTo>
                <a:lnTo>
                  <a:pt x="1078" y="743"/>
                </a:lnTo>
                <a:lnTo>
                  <a:pt x="1087" y="755"/>
                </a:lnTo>
                <a:lnTo>
                  <a:pt x="1098" y="766"/>
                </a:lnTo>
                <a:lnTo>
                  <a:pt x="1110" y="775"/>
                </a:lnTo>
                <a:lnTo>
                  <a:pt x="1123" y="782"/>
                </a:lnTo>
                <a:lnTo>
                  <a:pt x="1137" y="789"/>
                </a:lnTo>
                <a:lnTo>
                  <a:pt x="1151" y="792"/>
                </a:lnTo>
                <a:lnTo>
                  <a:pt x="1158" y="794"/>
                </a:lnTo>
                <a:lnTo>
                  <a:pt x="1166" y="794"/>
                </a:lnTo>
                <a:lnTo>
                  <a:pt x="1175" y="794"/>
                </a:lnTo>
                <a:lnTo>
                  <a:pt x="1182" y="794"/>
                </a:lnTo>
                <a:lnTo>
                  <a:pt x="1191" y="793"/>
                </a:lnTo>
                <a:lnTo>
                  <a:pt x="1198" y="792"/>
                </a:lnTo>
                <a:lnTo>
                  <a:pt x="1206" y="790"/>
                </a:lnTo>
                <a:lnTo>
                  <a:pt x="1213" y="788"/>
                </a:lnTo>
                <a:lnTo>
                  <a:pt x="1228" y="781"/>
                </a:lnTo>
                <a:lnTo>
                  <a:pt x="1240" y="772"/>
                </a:lnTo>
                <a:lnTo>
                  <a:pt x="1252" y="763"/>
                </a:lnTo>
                <a:lnTo>
                  <a:pt x="1262" y="751"/>
                </a:lnTo>
                <a:lnTo>
                  <a:pt x="1271" y="738"/>
                </a:lnTo>
                <a:lnTo>
                  <a:pt x="1277" y="725"/>
                </a:lnTo>
                <a:lnTo>
                  <a:pt x="1293" y="718"/>
                </a:lnTo>
                <a:lnTo>
                  <a:pt x="1307" y="712"/>
                </a:lnTo>
                <a:lnTo>
                  <a:pt x="1321" y="705"/>
                </a:lnTo>
                <a:lnTo>
                  <a:pt x="1333" y="697"/>
                </a:lnTo>
                <a:lnTo>
                  <a:pt x="1344" y="688"/>
                </a:lnTo>
                <a:lnTo>
                  <a:pt x="1354" y="678"/>
                </a:lnTo>
                <a:lnTo>
                  <a:pt x="1363" y="669"/>
                </a:lnTo>
                <a:lnTo>
                  <a:pt x="1370" y="657"/>
                </a:lnTo>
                <a:lnTo>
                  <a:pt x="1374" y="646"/>
                </a:lnTo>
                <a:lnTo>
                  <a:pt x="1379" y="635"/>
                </a:lnTo>
                <a:lnTo>
                  <a:pt x="1381" y="624"/>
                </a:lnTo>
                <a:lnTo>
                  <a:pt x="1382" y="613"/>
                </a:lnTo>
                <a:lnTo>
                  <a:pt x="1381" y="601"/>
                </a:lnTo>
                <a:lnTo>
                  <a:pt x="1380" y="589"/>
                </a:lnTo>
                <a:lnTo>
                  <a:pt x="1377" y="576"/>
                </a:lnTo>
                <a:lnTo>
                  <a:pt x="1373" y="563"/>
                </a:lnTo>
                <a:lnTo>
                  <a:pt x="1368" y="550"/>
                </a:lnTo>
                <a:lnTo>
                  <a:pt x="1361" y="537"/>
                </a:lnTo>
                <a:lnTo>
                  <a:pt x="1354" y="524"/>
                </a:lnTo>
                <a:lnTo>
                  <a:pt x="1346" y="511"/>
                </a:lnTo>
                <a:lnTo>
                  <a:pt x="1337" y="497"/>
                </a:lnTo>
                <a:lnTo>
                  <a:pt x="1326" y="484"/>
                </a:lnTo>
                <a:lnTo>
                  <a:pt x="1314" y="470"/>
                </a:lnTo>
                <a:lnTo>
                  <a:pt x="1302" y="456"/>
                </a:lnTo>
                <a:lnTo>
                  <a:pt x="1288" y="442"/>
                </a:lnTo>
                <a:lnTo>
                  <a:pt x="1274" y="428"/>
                </a:lnTo>
                <a:lnTo>
                  <a:pt x="1259" y="414"/>
                </a:lnTo>
                <a:lnTo>
                  <a:pt x="1243" y="400"/>
                </a:lnTo>
                <a:lnTo>
                  <a:pt x="1207" y="373"/>
                </a:lnTo>
                <a:lnTo>
                  <a:pt x="1169" y="345"/>
                </a:lnTo>
                <a:lnTo>
                  <a:pt x="1128" y="317"/>
                </a:lnTo>
                <a:lnTo>
                  <a:pt x="1085" y="290"/>
                </a:lnTo>
                <a:lnTo>
                  <a:pt x="1039" y="263"/>
                </a:lnTo>
                <a:lnTo>
                  <a:pt x="990" y="237"/>
                </a:lnTo>
                <a:close/>
                <a:moveTo>
                  <a:pt x="277" y="405"/>
                </a:moveTo>
                <a:lnTo>
                  <a:pt x="247" y="385"/>
                </a:lnTo>
                <a:lnTo>
                  <a:pt x="218" y="365"/>
                </a:lnTo>
                <a:lnTo>
                  <a:pt x="191" y="346"/>
                </a:lnTo>
                <a:lnTo>
                  <a:pt x="167" y="326"/>
                </a:lnTo>
                <a:lnTo>
                  <a:pt x="145" y="308"/>
                </a:lnTo>
                <a:lnTo>
                  <a:pt x="126" y="290"/>
                </a:lnTo>
                <a:lnTo>
                  <a:pt x="109" y="272"/>
                </a:lnTo>
                <a:lnTo>
                  <a:pt x="95" y="255"/>
                </a:lnTo>
                <a:lnTo>
                  <a:pt x="84" y="239"/>
                </a:lnTo>
                <a:lnTo>
                  <a:pt x="74" y="222"/>
                </a:lnTo>
                <a:lnTo>
                  <a:pt x="71" y="214"/>
                </a:lnTo>
                <a:lnTo>
                  <a:pt x="68" y="206"/>
                </a:lnTo>
                <a:lnTo>
                  <a:pt x="65" y="199"/>
                </a:lnTo>
                <a:lnTo>
                  <a:pt x="64" y="191"/>
                </a:lnTo>
                <a:lnTo>
                  <a:pt x="63" y="184"/>
                </a:lnTo>
                <a:lnTo>
                  <a:pt x="63" y="176"/>
                </a:lnTo>
                <a:lnTo>
                  <a:pt x="64" y="169"/>
                </a:lnTo>
                <a:lnTo>
                  <a:pt x="65" y="161"/>
                </a:lnTo>
                <a:lnTo>
                  <a:pt x="68" y="155"/>
                </a:lnTo>
                <a:lnTo>
                  <a:pt x="71" y="148"/>
                </a:lnTo>
                <a:lnTo>
                  <a:pt x="74" y="141"/>
                </a:lnTo>
                <a:lnTo>
                  <a:pt x="78" y="134"/>
                </a:lnTo>
                <a:lnTo>
                  <a:pt x="83" y="129"/>
                </a:lnTo>
                <a:lnTo>
                  <a:pt x="88" y="123"/>
                </a:lnTo>
                <a:lnTo>
                  <a:pt x="92" y="119"/>
                </a:lnTo>
                <a:lnTo>
                  <a:pt x="99" y="115"/>
                </a:lnTo>
                <a:lnTo>
                  <a:pt x="112" y="106"/>
                </a:lnTo>
                <a:lnTo>
                  <a:pt x="126" y="98"/>
                </a:lnTo>
                <a:lnTo>
                  <a:pt x="131" y="107"/>
                </a:lnTo>
                <a:lnTo>
                  <a:pt x="138" y="116"/>
                </a:lnTo>
                <a:lnTo>
                  <a:pt x="145" y="122"/>
                </a:lnTo>
                <a:lnTo>
                  <a:pt x="154" y="129"/>
                </a:lnTo>
                <a:lnTo>
                  <a:pt x="163" y="133"/>
                </a:lnTo>
                <a:lnTo>
                  <a:pt x="172" y="136"/>
                </a:lnTo>
                <a:lnTo>
                  <a:pt x="183" y="137"/>
                </a:lnTo>
                <a:lnTo>
                  <a:pt x="194" y="137"/>
                </a:lnTo>
                <a:lnTo>
                  <a:pt x="200" y="137"/>
                </a:lnTo>
                <a:lnTo>
                  <a:pt x="206" y="135"/>
                </a:lnTo>
                <a:lnTo>
                  <a:pt x="212" y="134"/>
                </a:lnTo>
                <a:lnTo>
                  <a:pt x="218" y="132"/>
                </a:lnTo>
                <a:lnTo>
                  <a:pt x="227" y="125"/>
                </a:lnTo>
                <a:lnTo>
                  <a:pt x="237" y="118"/>
                </a:lnTo>
                <a:lnTo>
                  <a:pt x="245" y="109"/>
                </a:lnTo>
                <a:lnTo>
                  <a:pt x="250" y="98"/>
                </a:lnTo>
                <a:lnTo>
                  <a:pt x="254" y="88"/>
                </a:lnTo>
                <a:lnTo>
                  <a:pt x="257" y="76"/>
                </a:lnTo>
                <a:lnTo>
                  <a:pt x="280" y="76"/>
                </a:lnTo>
                <a:lnTo>
                  <a:pt x="305" y="77"/>
                </a:lnTo>
                <a:lnTo>
                  <a:pt x="330" y="78"/>
                </a:lnTo>
                <a:lnTo>
                  <a:pt x="357" y="80"/>
                </a:lnTo>
                <a:lnTo>
                  <a:pt x="384" y="84"/>
                </a:lnTo>
                <a:lnTo>
                  <a:pt x="412" y="88"/>
                </a:lnTo>
                <a:lnTo>
                  <a:pt x="441" y="93"/>
                </a:lnTo>
                <a:lnTo>
                  <a:pt x="472" y="98"/>
                </a:lnTo>
                <a:lnTo>
                  <a:pt x="473" y="100"/>
                </a:lnTo>
                <a:lnTo>
                  <a:pt x="474" y="101"/>
                </a:lnTo>
                <a:lnTo>
                  <a:pt x="474" y="103"/>
                </a:lnTo>
                <a:lnTo>
                  <a:pt x="473" y="104"/>
                </a:lnTo>
                <a:lnTo>
                  <a:pt x="453" y="116"/>
                </a:lnTo>
                <a:lnTo>
                  <a:pt x="435" y="130"/>
                </a:lnTo>
                <a:lnTo>
                  <a:pt x="416" y="144"/>
                </a:lnTo>
                <a:lnTo>
                  <a:pt x="400" y="159"/>
                </a:lnTo>
                <a:lnTo>
                  <a:pt x="384" y="175"/>
                </a:lnTo>
                <a:lnTo>
                  <a:pt x="370" y="192"/>
                </a:lnTo>
                <a:lnTo>
                  <a:pt x="357" y="210"/>
                </a:lnTo>
                <a:lnTo>
                  <a:pt x="345" y="228"/>
                </a:lnTo>
                <a:lnTo>
                  <a:pt x="334" y="248"/>
                </a:lnTo>
                <a:lnTo>
                  <a:pt x="325" y="267"/>
                </a:lnTo>
                <a:lnTo>
                  <a:pt x="316" y="289"/>
                </a:lnTo>
                <a:lnTo>
                  <a:pt x="310" y="309"/>
                </a:lnTo>
                <a:lnTo>
                  <a:pt x="304" y="332"/>
                </a:lnTo>
                <a:lnTo>
                  <a:pt x="301" y="354"/>
                </a:lnTo>
                <a:lnTo>
                  <a:pt x="299" y="378"/>
                </a:lnTo>
                <a:lnTo>
                  <a:pt x="298" y="402"/>
                </a:lnTo>
                <a:lnTo>
                  <a:pt x="297" y="406"/>
                </a:lnTo>
                <a:lnTo>
                  <a:pt x="295" y="407"/>
                </a:lnTo>
                <a:lnTo>
                  <a:pt x="292" y="408"/>
                </a:lnTo>
                <a:lnTo>
                  <a:pt x="289" y="408"/>
                </a:lnTo>
                <a:lnTo>
                  <a:pt x="283" y="407"/>
                </a:lnTo>
                <a:lnTo>
                  <a:pt x="277" y="405"/>
                </a:lnTo>
                <a:close/>
                <a:moveTo>
                  <a:pt x="955" y="659"/>
                </a:moveTo>
                <a:lnTo>
                  <a:pt x="953" y="658"/>
                </a:lnTo>
                <a:lnTo>
                  <a:pt x="951" y="657"/>
                </a:lnTo>
                <a:lnTo>
                  <a:pt x="949" y="656"/>
                </a:lnTo>
                <a:lnTo>
                  <a:pt x="949" y="654"/>
                </a:lnTo>
                <a:lnTo>
                  <a:pt x="948" y="650"/>
                </a:lnTo>
                <a:lnTo>
                  <a:pt x="949" y="647"/>
                </a:lnTo>
                <a:lnTo>
                  <a:pt x="960" y="633"/>
                </a:lnTo>
                <a:lnTo>
                  <a:pt x="970" y="620"/>
                </a:lnTo>
                <a:lnTo>
                  <a:pt x="979" y="605"/>
                </a:lnTo>
                <a:lnTo>
                  <a:pt x="988" y="591"/>
                </a:lnTo>
                <a:lnTo>
                  <a:pt x="996" y="576"/>
                </a:lnTo>
                <a:lnTo>
                  <a:pt x="1003" y="560"/>
                </a:lnTo>
                <a:lnTo>
                  <a:pt x="1009" y="545"/>
                </a:lnTo>
                <a:lnTo>
                  <a:pt x="1015" y="528"/>
                </a:lnTo>
                <a:lnTo>
                  <a:pt x="1019" y="512"/>
                </a:lnTo>
                <a:lnTo>
                  <a:pt x="1023" y="495"/>
                </a:lnTo>
                <a:lnTo>
                  <a:pt x="1027" y="478"/>
                </a:lnTo>
                <a:lnTo>
                  <a:pt x="1029" y="460"/>
                </a:lnTo>
                <a:lnTo>
                  <a:pt x="1030" y="443"/>
                </a:lnTo>
                <a:lnTo>
                  <a:pt x="1031" y="425"/>
                </a:lnTo>
                <a:lnTo>
                  <a:pt x="1031" y="406"/>
                </a:lnTo>
                <a:lnTo>
                  <a:pt x="1030" y="388"/>
                </a:lnTo>
                <a:lnTo>
                  <a:pt x="1028" y="368"/>
                </a:lnTo>
                <a:lnTo>
                  <a:pt x="1024" y="350"/>
                </a:lnTo>
                <a:lnTo>
                  <a:pt x="1021" y="333"/>
                </a:lnTo>
                <a:lnTo>
                  <a:pt x="1016" y="314"/>
                </a:lnTo>
                <a:lnTo>
                  <a:pt x="1016" y="313"/>
                </a:lnTo>
                <a:lnTo>
                  <a:pt x="1018" y="311"/>
                </a:lnTo>
                <a:lnTo>
                  <a:pt x="1019" y="311"/>
                </a:lnTo>
                <a:lnTo>
                  <a:pt x="1021" y="311"/>
                </a:lnTo>
                <a:lnTo>
                  <a:pt x="1054" y="332"/>
                </a:lnTo>
                <a:lnTo>
                  <a:pt x="1084" y="352"/>
                </a:lnTo>
                <a:lnTo>
                  <a:pt x="1112" y="373"/>
                </a:lnTo>
                <a:lnTo>
                  <a:pt x="1139" y="393"/>
                </a:lnTo>
                <a:lnTo>
                  <a:pt x="1163" y="414"/>
                </a:lnTo>
                <a:lnTo>
                  <a:pt x="1185" y="434"/>
                </a:lnTo>
                <a:lnTo>
                  <a:pt x="1206" y="455"/>
                </a:lnTo>
                <a:lnTo>
                  <a:pt x="1223" y="474"/>
                </a:lnTo>
                <a:lnTo>
                  <a:pt x="1238" y="494"/>
                </a:lnTo>
                <a:lnTo>
                  <a:pt x="1251" y="513"/>
                </a:lnTo>
                <a:lnTo>
                  <a:pt x="1256" y="523"/>
                </a:lnTo>
                <a:lnTo>
                  <a:pt x="1261" y="532"/>
                </a:lnTo>
                <a:lnTo>
                  <a:pt x="1264" y="540"/>
                </a:lnTo>
                <a:lnTo>
                  <a:pt x="1267" y="550"/>
                </a:lnTo>
                <a:lnTo>
                  <a:pt x="1271" y="559"/>
                </a:lnTo>
                <a:lnTo>
                  <a:pt x="1272" y="566"/>
                </a:lnTo>
                <a:lnTo>
                  <a:pt x="1273" y="575"/>
                </a:lnTo>
                <a:lnTo>
                  <a:pt x="1273" y="582"/>
                </a:lnTo>
                <a:lnTo>
                  <a:pt x="1273" y="591"/>
                </a:lnTo>
                <a:lnTo>
                  <a:pt x="1272" y="597"/>
                </a:lnTo>
                <a:lnTo>
                  <a:pt x="1270" y="605"/>
                </a:lnTo>
                <a:lnTo>
                  <a:pt x="1266" y="613"/>
                </a:lnTo>
                <a:lnTo>
                  <a:pt x="1265" y="614"/>
                </a:lnTo>
                <a:lnTo>
                  <a:pt x="1264" y="616"/>
                </a:lnTo>
                <a:lnTo>
                  <a:pt x="1256" y="605"/>
                </a:lnTo>
                <a:lnTo>
                  <a:pt x="1245" y="595"/>
                </a:lnTo>
                <a:lnTo>
                  <a:pt x="1234" y="587"/>
                </a:lnTo>
                <a:lnTo>
                  <a:pt x="1221" y="580"/>
                </a:lnTo>
                <a:lnTo>
                  <a:pt x="1208" y="575"/>
                </a:lnTo>
                <a:lnTo>
                  <a:pt x="1194" y="570"/>
                </a:lnTo>
                <a:lnTo>
                  <a:pt x="1179" y="569"/>
                </a:lnTo>
                <a:lnTo>
                  <a:pt x="1164" y="569"/>
                </a:lnTo>
                <a:lnTo>
                  <a:pt x="1154" y="570"/>
                </a:lnTo>
                <a:lnTo>
                  <a:pt x="1144" y="573"/>
                </a:lnTo>
                <a:lnTo>
                  <a:pt x="1135" y="576"/>
                </a:lnTo>
                <a:lnTo>
                  <a:pt x="1126" y="579"/>
                </a:lnTo>
                <a:lnTo>
                  <a:pt x="1117" y="584"/>
                </a:lnTo>
                <a:lnTo>
                  <a:pt x="1109" y="589"/>
                </a:lnTo>
                <a:lnTo>
                  <a:pt x="1101" y="595"/>
                </a:lnTo>
                <a:lnTo>
                  <a:pt x="1094" y="602"/>
                </a:lnTo>
                <a:lnTo>
                  <a:pt x="1087" y="608"/>
                </a:lnTo>
                <a:lnTo>
                  <a:pt x="1082" y="616"/>
                </a:lnTo>
                <a:lnTo>
                  <a:pt x="1076" y="624"/>
                </a:lnTo>
                <a:lnTo>
                  <a:pt x="1072" y="633"/>
                </a:lnTo>
                <a:lnTo>
                  <a:pt x="1068" y="642"/>
                </a:lnTo>
                <a:lnTo>
                  <a:pt x="1064" y="650"/>
                </a:lnTo>
                <a:lnTo>
                  <a:pt x="1062" y="660"/>
                </a:lnTo>
                <a:lnTo>
                  <a:pt x="1061" y="670"/>
                </a:lnTo>
                <a:lnTo>
                  <a:pt x="1033" y="669"/>
                </a:lnTo>
                <a:lnTo>
                  <a:pt x="1005" y="667"/>
                </a:lnTo>
                <a:lnTo>
                  <a:pt x="978" y="662"/>
                </a:lnTo>
                <a:lnTo>
                  <a:pt x="955" y="659"/>
                </a:lnTo>
                <a:close/>
                <a:moveTo>
                  <a:pt x="514" y="161"/>
                </a:moveTo>
                <a:lnTo>
                  <a:pt x="528" y="152"/>
                </a:lnTo>
                <a:lnTo>
                  <a:pt x="542" y="146"/>
                </a:lnTo>
                <a:lnTo>
                  <a:pt x="555" y="142"/>
                </a:lnTo>
                <a:lnTo>
                  <a:pt x="568" y="140"/>
                </a:lnTo>
                <a:lnTo>
                  <a:pt x="580" y="138"/>
                </a:lnTo>
                <a:lnTo>
                  <a:pt x="589" y="141"/>
                </a:lnTo>
                <a:lnTo>
                  <a:pt x="594" y="142"/>
                </a:lnTo>
                <a:lnTo>
                  <a:pt x="597" y="144"/>
                </a:lnTo>
                <a:lnTo>
                  <a:pt x="600" y="146"/>
                </a:lnTo>
                <a:lnTo>
                  <a:pt x="603" y="149"/>
                </a:lnTo>
                <a:lnTo>
                  <a:pt x="605" y="154"/>
                </a:lnTo>
                <a:lnTo>
                  <a:pt x="607" y="158"/>
                </a:lnTo>
                <a:lnTo>
                  <a:pt x="607" y="162"/>
                </a:lnTo>
                <a:lnTo>
                  <a:pt x="605" y="167"/>
                </a:lnTo>
                <a:lnTo>
                  <a:pt x="604" y="172"/>
                </a:lnTo>
                <a:lnTo>
                  <a:pt x="602" y="176"/>
                </a:lnTo>
                <a:lnTo>
                  <a:pt x="600" y="182"/>
                </a:lnTo>
                <a:lnTo>
                  <a:pt x="597" y="187"/>
                </a:lnTo>
                <a:lnTo>
                  <a:pt x="588" y="197"/>
                </a:lnTo>
                <a:lnTo>
                  <a:pt x="578" y="206"/>
                </a:lnTo>
                <a:lnTo>
                  <a:pt x="567" y="215"/>
                </a:lnTo>
                <a:lnTo>
                  <a:pt x="555" y="224"/>
                </a:lnTo>
                <a:lnTo>
                  <a:pt x="542" y="231"/>
                </a:lnTo>
                <a:lnTo>
                  <a:pt x="528" y="238"/>
                </a:lnTo>
                <a:lnTo>
                  <a:pt x="515" y="243"/>
                </a:lnTo>
                <a:lnTo>
                  <a:pt x="503" y="246"/>
                </a:lnTo>
                <a:lnTo>
                  <a:pt x="491" y="248"/>
                </a:lnTo>
                <a:lnTo>
                  <a:pt x="481" y="248"/>
                </a:lnTo>
                <a:lnTo>
                  <a:pt x="477" y="246"/>
                </a:lnTo>
                <a:lnTo>
                  <a:pt x="473" y="244"/>
                </a:lnTo>
                <a:lnTo>
                  <a:pt x="469" y="241"/>
                </a:lnTo>
                <a:lnTo>
                  <a:pt x="466" y="238"/>
                </a:lnTo>
                <a:lnTo>
                  <a:pt x="465" y="235"/>
                </a:lnTo>
                <a:lnTo>
                  <a:pt x="464" y="231"/>
                </a:lnTo>
                <a:lnTo>
                  <a:pt x="463" y="227"/>
                </a:lnTo>
                <a:lnTo>
                  <a:pt x="464" y="222"/>
                </a:lnTo>
                <a:lnTo>
                  <a:pt x="466" y="212"/>
                </a:lnTo>
                <a:lnTo>
                  <a:pt x="472" y="202"/>
                </a:lnTo>
                <a:lnTo>
                  <a:pt x="479" y="191"/>
                </a:lnTo>
                <a:lnTo>
                  <a:pt x="489" y="181"/>
                </a:lnTo>
                <a:lnTo>
                  <a:pt x="500" y="171"/>
                </a:lnTo>
                <a:lnTo>
                  <a:pt x="514" y="16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12" name="Freeform 49"/>
          <p:cNvSpPr>
            <a:spLocks/>
          </p:cNvSpPr>
          <p:nvPr/>
        </p:nvSpPr>
        <p:spPr bwMode="auto">
          <a:xfrm>
            <a:off x="6351588" y="1374775"/>
            <a:ext cx="619125" cy="674688"/>
          </a:xfrm>
          <a:custGeom>
            <a:avLst/>
            <a:gdLst>
              <a:gd name="T0" fmla="*/ 2147483646 w 1170"/>
              <a:gd name="T1" fmla="*/ 2147483646 h 1274"/>
              <a:gd name="T2" fmla="*/ 2147483646 w 1170"/>
              <a:gd name="T3" fmla="*/ 2147483646 h 1274"/>
              <a:gd name="T4" fmla="*/ 2147483646 w 1170"/>
              <a:gd name="T5" fmla="*/ 2147483646 h 1274"/>
              <a:gd name="T6" fmla="*/ 2147483646 w 1170"/>
              <a:gd name="T7" fmla="*/ 2147483646 h 1274"/>
              <a:gd name="T8" fmla="*/ 2147483646 w 1170"/>
              <a:gd name="T9" fmla="*/ 2147483646 h 1274"/>
              <a:gd name="T10" fmla="*/ 2147483646 w 1170"/>
              <a:gd name="T11" fmla="*/ 2147483646 h 1274"/>
              <a:gd name="T12" fmla="*/ 2147483646 w 1170"/>
              <a:gd name="T13" fmla="*/ 2147483646 h 1274"/>
              <a:gd name="T14" fmla="*/ 2147483646 w 1170"/>
              <a:gd name="T15" fmla="*/ 2147483646 h 1274"/>
              <a:gd name="T16" fmla="*/ 2147483646 w 1170"/>
              <a:gd name="T17" fmla="*/ 2147483646 h 1274"/>
              <a:gd name="T18" fmla="*/ 2147483646 w 1170"/>
              <a:gd name="T19" fmla="*/ 2147483646 h 1274"/>
              <a:gd name="T20" fmla="*/ 2147483646 w 1170"/>
              <a:gd name="T21" fmla="*/ 2147483646 h 1274"/>
              <a:gd name="T22" fmla="*/ 2147483646 w 1170"/>
              <a:gd name="T23" fmla="*/ 2147483646 h 1274"/>
              <a:gd name="T24" fmla="*/ 2147483646 w 1170"/>
              <a:gd name="T25" fmla="*/ 2147483646 h 1274"/>
              <a:gd name="T26" fmla="*/ 2147483646 w 1170"/>
              <a:gd name="T27" fmla="*/ 2147483646 h 1274"/>
              <a:gd name="T28" fmla="*/ 2147483646 w 1170"/>
              <a:gd name="T29" fmla="*/ 2147483646 h 1274"/>
              <a:gd name="T30" fmla="*/ 2147483646 w 1170"/>
              <a:gd name="T31" fmla="*/ 2147483646 h 1274"/>
              <a:gd name="T32" fmla="*/ 2147483646 w 1170"/>
              <a:gd name="T33" fmla="*/ 2147483646 h 1274"/>
              <a:gd name="T34" fmla="*/ 2147483646 w 1170"/>
              <a:gd name="T35" fmla="*/ 2147483646 h 1274"/>
              <a:gd name="T36" fmla="*/ 2147483646 w 1170"/>
              <a:gd name="T37" fmla="*/ 2147483646 h 1274"/>
              <a:gd name="T38" fmla="*/ 2147483646 w 1170"/>
              <a:gd name="T39" fmla="*/ 2147483646 h 1274"/>
              <a:gd name="T40" fmla="*/ 2147483646 w 1170"/>
              <a:gd name="T41" fmla="*/ 2147483646 h 1274"/>
              <a:gd name="T42" fmla="*/ 2147483646 w 1170"/>
              <a:gd name="T43" fmla="*/ 2147483646 h 1274"/>
              <a:gd name="T44" fmla="*/ 2147483646 w 1170"/>
              <a:gd name="T45" fmla="*/ 2147483646 h 1274"/>
              <a:gd name="T46" fmla="*/ 2147483646 w 1170"/>
              <a:gd name="T47" fmla="*/ 2147483646 h 1274"/>
              <a:gd name="T48" fmla="*/ 2147483646 w 1170"/>
              <a:gd name="T49" fmla="*/ 2147483646 h 1274"/>
              <a:gd name="T50" fmla="*/ 2147483646 w 1170"/>
              <a:gd name="T51" fmla="*/ 2147483646 h 1274"/>
              <a:gd name="T52" fmla="*/ 2147483646 w 1170"/>
              <a:gd name="T53" fmla="*/ 2147483646 h 1274"/>
              <a:gd name="T54" fmla="*/ 2147483646 w 1170"/>
              <a:gd name="T55" fmla="*/ 2147483646 h 1274"/>
              <a:gd name="T56" fmla="*/ 2147483646 w 1170"/>
              <a:gd name="T57" fmla="*/ 2147483646 h 1274"/>
              <a:gd name="T58" fmla="*/ 2147483646 w 1170"/>
              <a:gd name="T59" fmla="*/ 2147483646 h 1274"/>
              <a:gd name="T60" fmla="*/ 2147483646 w 1170"/>
              <a:gd name="T61" fmla="*/ 2147483646 h 1274"/>
              <a:gd name="T62" fmla="*/ 2147483646 w 1170"/>
              <a:gd name="T63" fmla="*/ 2147483646 h 1274"/>
              <a:gd name="T64" fmla="*/ 2147483646 w 1170"/>
              <a:gd name="T65" fmla="*/ 2147483646 h 1274"/>
              <a:gd name="T66" fmla="*/ 2147483646 w 1170"/>
              <a:gd name="T67" fmla="*/ 2147483646 h 1274"/>
              <a:gd name="T68" fmla="*/ 2147483646 w 1170"/>
              <a:gd name="T69" fmla="*/ 2147483646 h 1274"/>
              <a:gd name="T70" fmla="*/ 2147483646 w 1170"/>
              <a:gd name="T71" fmla="*/ 2147483646 h 1274"/>
              <a:gd name="T72" fmla="*/ 2147483646 w 1170"/>
              <a:gd name="T73" fmla="*/ 2147483646 h 1274"/>
              <a:gd name="T74" fmla="*/ 2147483646 w 1170"/>
              <a:gd name="T75" fmla="*/ 2147483646 h 1274"/>
              <a:gd name="T76" fmla="*/ 2147483646 w 1170"/>
              <a:gd name="T77" fmla="*/ 2147483646 h 1274"/>
              <a:gd name="T78" fmla="*/ 2147483646 w 1170"/>
              <a:gd name="T79" fmla="*/ 2147483646 h 1274"/>
              <a:gd name="T80" fmla="*/ 2147483646 w 1170"/>
              <a:gd name="T81" fmla="*/ 2147483646 h 1274"/>
              <a:gd name="T82" fmla="*/ 2147483646 w 1170"/>
              <a:gd name="T83" fmla="*/ 2147483646 h 1274"/>
              <a:gd name="T84" fmla="*/ 2147483646 w 1170"/>
              <a:gd name="T85" fmla="*/ 2147483646 h 1274"/>
              <a:gd name="T86" fmla="*/ 2147483646 w 1170"/>
              <a:gd name="T87" fmla="*/ 2147483646 h 1274"/>
              <a:gd name="T88" fmla="*/ 2147483646 w 1170"/>
              <a:gd name="T89" fmla="*/ 2147483646 h 1274"/>
              <a:gd name="T90" fmla="*/ 2147483646 w 1170"/>
              <a:gd name="T91" fmla="*/ 2147483646 h 1274"/>
              <a:gd name="T92" fmla="*/ 2147483646 w 1170"/>
              <a:gd name="T93" fmla="*/ 2147483646 h 1274"/>
              <a:gd name="T94" fmla="*/ 2147483646 w 1170"/>
              <a:gd name="T95" fmla="*/ 2147483646 h 1274"/>
              <a:gd name="T96" fmla="*/ 2147483646 w 1170"/>
              <a:gd name="T97" fmla="*/ 2147483646 h 1274"/>
              <a:gd name="T98" fmla="*/ 2147483646 w 1170"/>
              <a:gd name="T99" fmla="*/ 2147483646 h 1274"/>
              <a:gd name="T100" fmla="*/ 2147483646 w 1170"/>
              <a:gd name="T101" fmla="*/ 2147483646 h 1274"/>
              <a:gd name="T102" fmla="*/ 2147483646 w 1170"/>
              <a:gd name="T103" fmla="*/ 2147483646 h 1274"/>
              <a:gd name="T104" fmla="*/ 2147483646 w 1170"/>
              <a:gd name="T105" fmla="*/ 2147483646 h 1274"/>
              <a:gd name="T106" fmla="*/ 2147483646 w 1170"/>
              <a:gd name="T107" fmla="*/ 2147483646 h 1274"/>
              <a:gd name="T108" fmla="*/ 2147483646 w 1170"/>
              <a:gd name="T109" fmla="*/ 2147483646 h 1274"/>
              <a:gd name="T110" fmla="*/ 2147483646 w 1170"/>
              <a:gd name="T111" fmla="*/ 2147483646 h 1274"/>
              <a:gd name="T112" fmla="*/ 2147483646 w 1170"/>
              <a:gd name="T113" fmla="*/ 2147483646 h 1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0"/>
              <a:gd name="T172" fmla="*/ 0 h 1274"/>
              <a:gd name="T173" fmla="*/ 1170 w 1170"/>
              <a:gd name="T174" fmla="*/ 1274 h 12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0" h="1274">
                <a:moveTo>
                  <a:pt x="396" y="1274"/>
                </a:moveTo>
                <a:lnTo>
                  <a:pt x="381" y="1273"/>
                </a:lnTo>
                <a:lnTo>
                  <a:pt x="367" y="1269"/>
                </a:lnTo>
                <a:lnTo>
                  <a:pt x="353" y="1265"/>
                </a:lnTo>
                <a:lnTo>
                  <a:pt x="339" y="1259"/>
                </a:lnTo>
                <a:lnTo>
                  <a:pt x="326" y="1251"/>
                </a:lnTo>
                <a:lnTo>
                  <a:pt x="314" y="1241"/>
                </a:lnTo>
                <a:lnTo>
                  <a:pt x="303" y="1230"/>
                </a:lnTo>
                <a:lnTo>
                  <a:pt x="292" y="1217"/>
                </a:lnTo>
                <a:lnTo>
                  <a:pt x="284" y="1206"/>
                </a:lnTo>
                <a:lnTo>
                  <a:pt x="278" y="1196"/>
                </a:lnTo>
                <a:lnTo>
                  <a:pt x="272" y="1185"/>
                </a:lnTo>
                <a:lnTo>
                  <a:pt x="268" y="1176"/>
                </a:lnTo>
                <a:lnTo>
                  <a:pt x="260" y="1156"/>
                </a:lnTo>
                <a:lnTo>
                  <a:pt x="255" y="1140"/>
                </a:lnTo>
                <a:lnTo>
                  <a:pt x="252" y="1127"/>
                </a:lnTo>
                <a:lnTo>
                  <a:pt x="249" y="1119"/>
                </a:lnTo>
                <a:lnTo>
                  <a:pt x="245" y="1114"/>
                </a:lnTo>
                <a:lnTo>
                  <a:pt x="242" y="1111"/>
                </a:lnTo>
                <a:lnTo>
                  <a:pt x="229" y="1100"/>
                </a:lnTo>
                <a:lnTo>
                  <a:pt x="215" y="1090"/>
                </a:lnTo>
                <a:lnTo>
                  <a:pt x="199" y="1082"/>
                </a:lnTo>
                <a:lnTo>
                  <a:pt x="180" y="1072"/>
                </a:lnTo>
                <a:lnTo>
                  <a:pt x="176" y="1070"/>
                </a:lnTo>
                <a:lnTo>
                  <a:pt x="165" y="1063"/>
                </a:lnTo>
                <a:lnTo>
                  <a:pt x="151" y="1055"/>
                </a:lnTo>
                <a:lnTo>
                  <a:pt x="144" y="1050"/>
                </a:lnTo>
                <a:lnTo>
                  <a:pt x="135" y="1044"/>
                </a:lnTo>
                <a:lnTo>
                  <a:pt x="128" y="1036"/>
                </a:lnTo>
                <a:lnTo>
                  <a:pt x="120" y="1029"/>
                </a:lnTo>
                <a:lnTo>
                  <a:pt x="110" y="1016"/>
                </a:lnTo>
                <a:lnTo>
                  <a:pt x="102" y="1004"/>
                </a:lnTo>
                <a:lnTo>
                  <a:pt x="94" y="991"/>
                </a:lnTo>
                <a:lnTo>
                  <a:pt x="88" y="978"/>
                </a:lnTo>
                <a:lnTo>
                  <a:pt x="82" y="965"/>
                </a:lnTo>
                <a:lnTo>
                  <a:pt x="77" y="951"/>
                </a:lnTo>
                <a:lnTo>
                  <a:pt x="74" y="938"/>
                </a:lnTo>
                <a:lnTo>
                  <a:pt x="70" y="924"/>
                </a:lnTo>
                <a:lnTo>
                  <a:pt x="65" y="896"/>
                </a:lnTo>
                <a:lnTo>
                  <a:pt x="63" y="867"/>
                </a:lnTo>
                <a:lnTo>
                  <a:pt x="61" y="837"/>
                </a:lnTo>
                <a:lnTo>
                  <a:pt x="60" y="807"/>
                </a:lnTo>
                <a:lnTo>
                  <a:pt x="50" y="801"/>
                </a:lnTo>
                <a:lnTo>
                  <a:pt x="40" y="792"/>
                </a:lnTo>
                <a:lnTo>
                  <a:pt x="29" y="779"/>
                </a:lnTo>
                <a:lnTo>
                  <a:pt x="20" y="766"/>
                </a:lnTo>
                <a:lnTo>
                  <a:pt x="12" y="751"/>
                </a:lnTo>
                <a:lnTo>
                  <a:pt x="7" y="736"/>
                </a:lnTo>
                <a:lnTo>
                  <a:pt x="2" y="720"/>
                </a:lnTo>
                <a:lnTo>
                  <a:pt x="0" y="702"/>
                </a:lnTo>
                <a:lnTo>
                  <a:pt x="0" y="685"/>
                </a:lnTo>
                <a:lnTo>
                  <a:pt x="2" y="667"/>
                </a:lnTo>
                <a:lnTo>
                  <a:pt x="6" y="648"/>
                </a:lnTo>
                <a:lnTo>
                  <a:pt x="11" y="629"/>
                </a:lnTo>
                <a:lnTo>
                  <a:pt x="18" y="610"/>
                </a:lnTo>
                <a:lnTo>
                  <a:pt x="27" y="589"/>
                </a:lnTo>
                <a:lnTo>
                  <a:pt x="38" y="569"/>
                </a:lnTo>
                <a:lnTo>
                  <a:pt x="51" y="548"/>
                </a:lnTo>
                <a:lnTo>
                  <a:pt x="65" y="526"/>
                </a:lnTo>
                <a:lnTo>
                  <a:pt x="81" y="506"/>
                </a:lnTo>
                <a:lnTo>
                  <a:pt x="92" y="494"/>
                </a:lnTo>
                <a:lnTo>
                  <a:pt x="102" y="483"/>
                </a:lnTo>
                <a:lnTo>
                  <a:pt x="110" y="472"/>
                </a:lnTo>
                <a:lnTo>
                  <a:pt x="112" y="468"/>
                </a:lnTo>
                <a:lnTo>
                  <a:pt x="117" y="453"/>
                </a:lnTo>
                <a:lnTo>
                  <a:pt x="121" y="440"/>
                </a:lnTo>
                <a:lnTo>
                  <a:pt x="126" y="428"/>
                </a:lnTo>
                <a:lnTo>
                  <a:pt x="132" y="417"/>
                </a:lnTo>
                <a:lnTo>
                  <a:pt x="137" y="404"/>
                </a:lnTo>
                <a:lnTo>
                  <a:pt x="141" y="395"/>
                </a:lnTo>
                <a:lnTo>
                  <a:pt x="139" y="382"/>
                </a:lnTo>
                <a:lnTo>
                  <a:pt x="136" y="369"/>
                </a:lnTo>
                <a:lnTo>
                  <a:pt x="132" y="354"/>
                </a:lnTo>
                <a:lnTo>
                  <a:pt x="126" y="339"/>
                </a:lnTo>
                <a:lnTo>
                  <a:pt x="119" y="319"/>
                </a:lnTo>
                <a:lnTo>
                  <a:pt x="114" y="299"/>
                </a:lnTo>
                <a:lnTo>
                  <a:pt x="108" y="276"/>
                </a:lnTo>
                <a:lnTo>
                  <a:pt x="104" y="252"/>
                </a:lnTo>
                <a:lnTo>
                  <a:pt x="103" y="229"/>
                </a:lnTo>
                <a:lnTo>
                  <a:pt x="104" y="208"/>
                </a:lnTo>
                <a:lnTo>
                  <a:pt x="105" y="197"/>
                </a:lnTo>
                <a:lnTo>
                  <a:pt x="107" y="186"/>
                </a:lnTo>
                <a:lnTo>
                  <a:pt x="109" y="175"/>
                </a:lnTo>
                <a:lnTo>
                  <a:pt x="111" y="166"/>
                </a:lnTo>
                <a:lnTo>
                  <a:pt x="116" y="156"/>
                </a:lnTo>
                <a:lnTo>
                  <a:pt x="119" y="146"/>
                </a:lnTo>
                <a:lnTo>
                  <a:pt x="123" y="137"/>
                </a:lnTo>
                <a:lnTo>
                  <a:pt x="129" y="127"/>
                </a:lnTo>
                <a:lnTo>
                  <a:pt x="134" y="118"/>
                </a:lnTo>
                <a:lnTo>
                  <a:pt x="139" y="110"/>
                </a:lnTo>
                <a:lnTo>
                  <a:pt x="146" y="101"/>
                </a:lnTo>
                <a:lnTo>
                  <a:pt x="152" y="92"/>
                </a:lnTo>
                <a:lnTo>
                  <a:pt x="166" y="78"/>
                </a:lnTo>
                <a:lnTo>
                  <a:pt x="182" y="66"/>
                </a:lnTo>
                <a:lnTo>
                  <a:pt x="198" y="54"/>
                </a:lnTo>
                <a:lnTo>
                  <a:pt x="214" y="45"/>
                </a:lnTo>
                <a:lnTo>
                  <a:pt x="231" y="36"/>
                </a:lnTo>
                <a:lnTo>
                  <a:pt x="247" y="29"/>
                </a:lnTo>
                <a:lnTo>
                  <a:pt x="265" y="22"/>
                </a:lnTo>
                <a:lnTo>
                  <a:pt x="282" y="17"/>
                </a:lnTo>
                <a:lnTo>
                  <a:pt x="299" y="12"/>
                </a:lnTo>
                <a:lnTo>
                  <a:pt x="315" y="9"/>
                </a:lnTo>
                <a:lnTo>
                  <a:pt x="332" y="6"/>
                </a:lnTo>
                <a:lnTo>
                  <a:pt x="347" y="4"/>
                </a:lnTo>
                <a:lnTo>
                  <a:pt x="374" y="2"/>
                </a:lnTo>
                <a:lnTo>
                  <a:pt x="395" y="0"/>
                </a:lnTo>
                <a:lnTo>
                  <a:pt x="408" y="0"/>
                </a:lnTo>
                <a:lnTo>
                  <a:pt x="422" y="0"/>
                </a:lnTo>
                <a:lnTo>
                  <a:pt x="435" y="0"/>
                </a:lnTo>
                <a:lnTo>
                  <a:pt x="449" y="0"/>
                </a:lnTo>
                <a:lnTo>
                  <a:pt x="480" y="0"/>
                </a:lnTo>
                <a:lnTo>
                  <a:pt x="510" y="2"/>
                </a:lnTo>
                <a:lnTo>
                  <a:pt x="541" y="3"/>
                </a:lnTo>
                <a:lnTo>
                  <a:pt x="573" y="5"/>
                </a:lnTo>
                <a:lnTo>
                  <a:pt x="604" y="8"/>
                </a:lnTo>
                <a:lnTo>
                  <a:pt x="635" y="12"/>
                </a:lnTo>
                <a:lnTo>
                  <a:pt x="665" y="18"/>
                </a:lnTo>
                <a:lnTo>
                  <a:pt x="697" y="24"/>
                </a:lnTo>
                <a:lnTo>
                  <a:pt x="727" y="32"/>
                </a:lnTo>
                <a:lnTo>
                  <a:pt x="756" y="42"/>
                </a:lnTo>
                <a:lnTo>
                  <a:pt x="786" y="53"/>
                </a:lnTo>
                <a:lnTo>
                  <a:pt x="814" y="66"/>
                </a:lnTo>
                <a:lnTo>
                  <a:pt x="828" y="74"/>
                </a:lnTo>
                <a:lnTo>
                  <a:pt x="843" y="81"/>
                </a:lnTo>
                <a:lnTo>
                  <a:pt x="855" y="90"/>
                </a:lnTo>
                <a:lnTo>
                  <a:pt x="868" y="99"/>
                </a:lnTo>
                <a:lnTo>
                  <a:pt x="882" y="108"/>
                </a:lnTo>
                <a:lnTo>
                  <a:pt x="894" y="118"/>
                </a:lnTo>
                <a:lnTo>
                  <a:pt x="907" y="129"/>
                </a:lnTo>
                <a:lnTo>
                  <a:pt x="919" y="141"/>
                </a:lnTo>
                <a:lnTo>
                  <a:pt x="944" y="166"/>
                </a:lnTo>
                <a:lnTo>
                  <a:pt x="969" y="194"/>
                </a:lnTo>
                <a:lnTo>
                  <a:pt x="994" y="223"/>
                </a:lnTo>
                <a:lnTo>
                  <a:pt x="1017" y="254"/>
                </a:lnTo>
                <a:lnTo>
                  <a:pt x="1040" y="288"/>
                </a:lnTo>
                <a:lnTo>
                  <a:pt x="1062" y="322"/>
                </a:lnTo>
                <a:lnTo>
                  <a:pt x="1082" y="359"/>
                </a:lnTo>
                <a:lnTo>
                  <a:pt x="1101" y="396"/>
                </a:lnTo>
                <a:lnTo>
                  <a:pt x="1118" y="435"/>
                </a:lnTo>
                <a:lnTo>
                  <a:pt x="1133" y="474"/>
                </a:lnTo>
                <a:lnTo>
                  <a:pt x="1140" y="493"/>
                </a:lnTo>
                <a:lnTo>
                  <a:pt x="1146" y="512"/>
                </a:lnTo>
                <a:lnTo>
                  <a:pt x="1151" y="533"/>
                </a:lnTo>
                <a:lnTo>
                  <a:pt x="1156" y="552"/>
                </a:lnTo>
                <a:lnTo>
                  <a:pt x="1160" y="573"/>
                </a:lnTo>
                <a:lnTo>
                  <a:pt x="1163" y="592"/>
                </a:lnTo>
                <a:lnTo>
                  <a:pt x="1167" y="613"/>
                </a:lnTo>
                <a:lnTo>
                  <a:pt x="1169" y="633"/>
                </a:lnTo>
                <a:lnTo>
                  <a:pt x="1170" y="653"/>
                </a:lnTo>
                <a:lnTo>
                  <a:pt x="1170" y="672"/>
                </a:lnTo>
                <a:lnTo>
                  <a:pt x="1170" y="693"/>
                </a:lnTo>
                <a:lnTo>
                  <a:pt x="1168" y="712"/>
                </a:lnTo>
                <a:lnTo>
                  <a:pt x="1164" y="742"/>
                </a:lnTo>
                <a:lnTo>
                  <a:pt x="1160" y="773"/>
                </a:lnTo>
                <a:lnTo>
                  <a:pt x="1154" y="801"/>
                </a:lnTo>
                <a:lnTo>
                  <a:pt x="1147" y="829"/>
                </a:lnTo>
                <a:lnTo>
                  <a:pt x="1138" y="856"/>
                </a:lnTo>
                <a:lnTo>
                  <a:pt x="1129" y="881"/>
                </a:lnTo>
                <a:lnTo>
                  <a:pt x="1119" y="906"/>
                </a:lnTo>
                <a:lnTo>
                  <a:pt x="1107" y="929"/>
                </a:lnTo>
                <a:lnTo>
                  <a:pt x="1094" y="952"/>
                </a:lnTo>
                <a:lnTo>
                  <a:pt x="1081" y="974"/>
                </a:lnTo>
                <a:lnTo>
                  <a:pt x="1066" y="994"/>
                </a:lnTo>
                <a:lnTo>
                  <a:pt x="1050" y="1012"/>
                </a:lnTo>
                <a:lnTo>
                  <a:pt x="1034" y="1031"/>
                </a:lnTo>
                <a:lnTo>
                  <a:pt x="1015" y="1047"/>
                </a:lnTo>
                <a:lnTo>
                  <a:pt x="997" y="1062"/>
                </a:lnTo>
                <a:lnTo>
                  <a:pt x="978" y="1076"/>
                </a:lnTo>
                <a:lnTo>
                  <a:pt x="959" y="1087"/>
                </a:lnTo>
                <a:lnTo>
                  <a:pt x="940" y="1096"/>
                </a:lnTo>
                <a:lnTo>
                  <a:pt x="919" y="1104"/>
                </a:lnTo>
                <a:lnTo>
                  <a:pt x="898" y="1111"/>
                </a:lnTo>
                <a:lnTo>
                  <a:pt x="875" y="1116"/>
                </a:lnTo>
                <a:lnTo>
                  <a:pt x="852" y="1119"/>
                </a:lnTo>
                <a:lnTo>
                  <a:pt x="827" y="1122"/>
                </a:lnTo>
                <a:lnTo>
                  <a:pt x="804" y="1123"/>
                </a:lnTo>
                <a:lnTo>
                  <a:pt x="776" y="1122"/>
                </a:lnTo>
                <a:lnTo>
                  <a:pt x="747" y="1118"/>
                </a:lnTo>
                <a:lnTo>
                  <a:pt x="720" y="1114"/>
                </a:lnTo>
                <a:lnTo>
                  <a:pt x="695" y="1106"/>
                </a:lnTo>
                <a:lnTo>
                  <a:pt x="671" y="1099"/>
                </a:lnTo>
                <a:lnTo>
                  <a:pt x="647" y="1088"/>
                </a:lnTo>
                <a:lnTo>
                  <a:pt x="636" y="1083"/>
                </a:lnTo>
                <a:lnTo>
                  <a:pt x="625" y="1076"/>
                </a:lnTo>
                <a:lnTo>
                  <a:pt x="616" y="1070"/>
                </a:lnTo>
                <a:lnTo>
                  <a:pt x="606" y="1063"/>
                </a:lnTo>
                <a:lnTo>
                  <a:pt x="595" y="1053"/>
                </a:lnTo>
                <a:lnTo>
                  <a:pt x="582" y="1041"/>
                </a:lnTo>
                <a:lnTo>
                  <a:pt x="570" y="1026"/>
                </a:lnTo>
                <a:lnTo>
                  <a:pt x="558" y="1009"/>
                </a:lnTo>
                <a:lnTo>
                  <a:pt x="553" y="1001"/>
                </a:lnTo>
                <a:lnTo>
                  <a:pt x="549" y="991"/>
                </a:lnTo>
                <a:lnTo>
                  <a:pt x="544" y="980"/>
                </a:lnTo>
                <a:lnTo>
                  <a:pt x="541" y="970"/>
                </a:lnTo>
                <a:lnTo>
                  <a:pt x="538" y="960"/>
                </a:lnTo>
                <a:lnTo>
                  <a:pt x="537" y="949"/>
                </a:lnTo>
                <a:lnTo>
                  <a:pt x="536" y="937"/>
                </a:lnTo>
                <a:lnTo>
                  <a:pt x="537" y="926"/>
                </a:lnTo>
                <a:lnTo>
                  <a:pt x="538" y="912"/>
                </a:lnTo>
                <a:lnTo>
                  <a:pt x="542" y="900"/>
                </a:lnTo>
                <a:lnTo>
                  <a:pt x="547" y="887"/>
                </a:lnTo>
                <a:lnTo>
                  <a:pt x="554" y="876"/>
                </a:lnTo>
                <a:lnTo>
                  <a:pt x="562" y="866"/>
                </a:lnTo>
                <a:lnTo>
                  <a:pt x="571" y="856"/>
                </a:lnTo>
                <a:lnTo>
                  <a:pt x="582" y="847"/>
                </a:lnTo>
                <a:lnTo>
                  <a:pt x="594" y="841"/>
                </a:lnTo>
                <a:lnTo>
                  <a:pt x="606" y="835"/>
                </a:lnTo>
                <a:lnTo>
                  <a:pt x="618" y="831"/>
                </a:lnTo>
                <a:lnTo>
                  <a:pt x="631" y="829"/>
                </a:lnTo>
                <a:lnTo>
                  <a:pt x="644" y="828"/>
                </a:lnTo>
                <a:lnTo>
                  <a:pt x="652" y="828"/>
                </a:lnTo>
                <a:lnTo>
                  <a:pt x="662" y="830"/>
                </a:lnTo>
                <a:lnTo>
                  <a:pt x="671" y="831"/>
                </a:lnTo>
                <a:lnTo>
                  <a:pt x="679" y="834"/>
                </a:lnTo>
                <a:lnTo>
                  <a:pt x="688" y="837"/>
                </a:lnTo>
                <a:lnTo>
                  <a:pt x="696" y="842"/>
                </a:lnTo>
                <a:lnTo>
                  <a:pt x="704" y="846"/>
                </a:lnTo>
                <a:lnTo>
                  <a:pt x="712" y="850"/>
                </a:lnTo>
                <a:lnTo>
                  <a:pt x="723" y="860"/>
                </a:lnTo>
                <a:lnTo>
                  <a:pt x="733" y="869"/>
                </a:lnTo>
                <a:lnTo>
                  <a:pt x="740" y="872"/>
                </a:lnTo>
                <a:lnTo>
                  <a:pt x="745" y="875"/>
                </a:lnTo>
                <a:lnTo>
                  <a:pt x="753" y="877"/>
                </a:lnTo>
                <a:lnTo>
                  <a:pt x="759" y="877"/>
                </a:lnTo>
                <a:lnTo>
                  <a:pt x="767" y="876"/>
                </a:lnTo>
                <a:lnTo>
                  <a:pt x="774" y="875"/>
                </a:lnTo>
                <a:lnTo>
                  <a:pt x="781" y="873"/>
                </a:lnTo>
                <a:lnTo>
                  <a:pt x="787" y="870"/>
                </a:lnTo>
                <a:lnTo>
                  <a:pt x="800" y="861"/>
                </a:lnTo>
                <a:lnTo>
                  <a:pt x="811" y="853"/>
                </a:lnTo>
                <a:lnTo>
                  <a:pt x="824" y="840"/>
                </a:lnTo>
                <a:lnTo>
                  <a:pt x="837" y="825"/>
                </a:lnTo>
                <a:lnTo>
                  <a:pt x="847" y="808"/>
                </a:lnTo>
                <a:lnTo>
                  <a:pt x="857" y="792"/>
                </a:lnTo>
                <a:lnTo>
                  <a:pt x="865" y="775"/>
                </a:lnTo>
                <a:lnTo>
                  <a:pt x="872" y="756"/>
                </a:lnTo>
                <a:lnTo>
                  <a:pt x="877" y="738"/>
                </a:lnTo>
                <a:lnTo>
                  <a:pt x="881" y="720"/>
                </a:lnTo>
                <a:lnTo>
                  <a:pt x="885" y="704"/>
                </a:lnTo>
                <a:lnTo>
                  <a:pt x="887" y="688"/>
                </a:lnTo>
                <a:lnTo>
                  <a:pt x="888" y="672"/>
                </a:lnTo>
                <a:lnTo>
                  <a:pt x="889" y="656"/>
                </a:lnTo>
                <a:lnTo>
                  <a:pt x="889" y="640"/>
                </a:lnTo>
                <a:lnTo>
                  <a:pt x="888" y="624"/>
                </a:lnTo>
                <a:lnTo>
                  <a:pt x="886" y="607"/>
                </a:lnTo>
                <a:lnTo>
                  <a:pt x="884" y="591"/>
                </a:lnTo>
                <a:lnTo>
                  <a:pt x="880" y="574"/>
                </a:lnTo>
                <a:lnTo>
                  <a:pt x="877" y="558"/>
                </a:lnTo>
                <a:lnTo>
                  <a:pt x="872" y="540"/>
                </a:lnTo>
                <a:lnTo>
                  <a:pt x="866" y="523"/>
                </a:lnTo>
                <a:lnTo>
                  <a:pt x="861" y="506"/>
                </a:lnTo>
                <a:lnTo>
                  <a:pt x="853" y="488"/>
                </a:lnTo>
                <a:lnTo>
                  <a:pt x="846" y="469"/>
                </a:lnTo>
                <a:lnTo>
                  <a:pt x="837" y="451"/>
                </a:lnTo>
                <a:lnTo>
                  <a:pt x="826" y="428"/>
                </a:lnTo>
                <a:lnTo>
                  <a:pt x="814" y="408"/>
                </a:lnTo>
                <a:lnTo>
                  <a:pt x="801" y="387"/>
                </a:lnTo>
                <a:lnTo>
                  <a:pt x="787" y="367"/>
                </a:lnTo>
                <a:lnTo>
                  <a:pt x="772" y="348"/>
                </a:lnTo>
                <a:lnTo>
                  <a:pt x="757" y="330"/>
                </a:lnTo>
                <a:lnTo>
                  <a:pt x="741" y="313"/>
                </a:lnTo>
                <a:lnTo>
                  <a:pt x="724" y="295"/>
                </a:lnTo>
                <a:lnTo>
                  <a:pt x="716" y="289"/>
                </a:lnTo>
                <a:lnTo>
                  <a:pt x="708" y="283"/>
                </a:lnTo>
                <a:lnTo>
                  <a:pt x="699" y="278"/>
                </a:lnTo>
                <a:lnTo>
                  <a:pt x="689" y="273"/>
                </a:lnTo>
                <a:lnTo>
                  <a:pt x="670" y="265"/>
                </a:lnTo>
                <a:lnTo>
                  <a:pt x="649" y="259"/>
                </a:lnTo>
                <a:lnTo>
                  <a:pt x="628" y="253"/>
                </a:lnTo>
                <a:lnTo>
                  <a:pt x="607" y="250"/>
                </a:lnTo>
                <a:lnTo>
                  <a:pt x="585" y="248"/>
                </a:lnTo>
                <a:lnTo>
                  <a:pt x="565" y="246"/>
                </a:lnTo>
                <a:lnTo>
                  <a:pt x="543" y="243"/>
                </a:lnTo>
                <a:lnTo>
                  <a:pt x="523" y="242"/>
                </a:lnTo>
                <a:lnTo>
                  <a:pt x="501" y="241"/>
                </a:lnTo>
                <a:lnTo>
                  <a:pt x="480" y="240"/>
                </a:lnTo>
                <a:lnTo>
                  <a:pt x="458" y="239"/>
                </a:lnTo>
                <a:lnTo>
                  <a:pt x="436" y="239"/>
                </a:lnTo>
                <a:lnTo>
                  <a:pt x="415" y="238"/>
                </a:lnTo>
                <a:lnTo>
                  <a:pt x="394" y="238"/>
                </a:lnTo>
                <a:lnTo>
                  <a:pt x="390" y="238"/>
                </a:lnTo>
                <a:lnTo>
                  <a:pt x="380" y="238"/>
                </a:lnTo>
                <a:lnTo>
                  <a:pt x="369" y="238"/>
                </a:lnTo>
                <a:lnTo>
                  <a:pt x="364" y="238"/>
                </a:lnTo>
                <a:lnTo>
                  <a:pt x="360" y="239"/>
                </a:lnTo>
                <a:lnTo>
                  <a:pt x="354" y="240"/>
                </a:lnTo>
                <a:lnTo>
                  <a:pt x="350" y="242"/>
                </a:lnTo>
                <a:lnTo>
                  <a:pt x="347" y="245"/>
                </a:lnTo>
                <a:lnTo>
                  <a:pt x="344" y="248"/>
                </a:lnTo>
                <a:lnTo>
                  <a:pt x="341" y="252"/>
                </a:lnTo>
                <a:lnTo>
                  <a:pt x="340" y="256"/>
                </a:lnTo>
                <a:lnTo>
                  <a:pt x="340" y="266"/>
                </a:lnTo>
                <a:lnTo>
                  <a:pt x="342" y="277"/>
                </a:lnTo>
                <a:lnTo>
                  <a:pt x="346" y="288"/>
                </a:lnTo>
                <a:lnTo>
                  <a:pt x="350" y="299"/>
                </a:lnTo>
                <a:lnTo>
                  <a:pt x="354" y="308"/>
                </a:lnTo>
                <a:lnTo>
                  <a:pt x="358" y="315"/>
                </a:lnTo>
                <a:lnTo>
                  <a:pt x="365" y="327"/>
                </a:lnTo>
                <a:lnTo>
                  <a:pt x="372" y="340"/>
                </a:lnTo>
                <a:lnTo>
                  <a:pt x="378" y="351"/>
                </a:lnTo>
                <a:lnTo>
                  <a:pt x="382" y="363"/>
                </a:lnTo>
                <a:lnTo>
                  <a:pt x="386" y="375"/>
                </a:lnTo>
                <a:lnTo>
                  <a:pt x="387" y="388"/>
                </a:lnTo>
                <a:lnTo>
                  <a:pt x="387" y="395"/>
                </a:lnTo>
                <a:lnTo>
                  <a:pt x="386" y="402"/>
                </a:lnTo>
                <a:lnTo>
                  <a:pt x="385" y="409"/>
                </a:lnTo>
                <a:lnTo>
                  <a:pt x="382" y="416"/>
                </a:lnTo>
                <a:lnTo>
                  <a:pt x="380" y="425"/>
                </a:lnTo>
                <a:lnTo>
                  <a:pt x="372" y="445"/>
                </a:lnTo>
                <a:lnTo>
                  <a:pt x="363" y="466"/>
                </a:lnTo>
                <a:lnTo>
                  <a:pt x="354" y="486"/>
                </a:lnTo>
                <a:lnTo>
                  <a:pt x="347" y="507"/>
                </a:lnTo>
                <a:lnTo>
                  <a:pt x="347" y="510"/>
                </a:lnTo>
                <a:lnTo>
                  <a:pt x="347" y="513"/>
                </a:lnTo>
                <a:lnTo>
                  <a:pt x="346" y="521"/>
                </a:lnTo>
                <a:lnTo>
                  <a:pt x="346" y="530"/>
                </a:lnTo>
                <a:lnTo>
                  <a:pt x="345" y="538"/>
                </a:lnTo>
                <a:lnTo>
                  <a:pt x="342" y="548"/>
                </a:lnTo>
                <a:lnTo>
                  <a:pt x="339" y="559"/>
                </a:lnTo>
                <a:lnTo>
                  <a:pt x="335" y="570"/>
                </a:lnTo>
                <a:lnTo>
                  <a:pt x="330" y="580"/>
                </a:lnTo>
                <a:lnTo>
                  <a:pt x="323" y="589"/>
                </a:lnTo>
                <a:lnTo>
                  <a:pt x="315" y="599"/>
                </a:lnTo>
                <a:lnTo>
                  <a:pt x="308" y="606"/>
                </a:lnTo>
                <a:lnTo>
                  <a:pt x="298" y="614"/>
                </a:lnTo>
                <a:lnTo>
                  <a:pt x="290" y="620"/>
                </a:lnTo>
                <a:lnTo>
                  <a:pt x="284" y="624"/>
                </a:lnTo>
                <a:lnTo>
                  <a:pt x="280" y="627"/>
                </a:lnTo>
                <a:lnTo>
                  <a:pt x="276" y="631"/>
                </a:lnTo>
                <a:lnTo>
                  <a:pt x="273" y="634"/>
                </a:lnTo>
                <a:lnTo>
                  <a:pt x="271" y="639"/>
                </a:lnTo>
                <a:lnTo>
                  <a:pt x="270" y="642"/>
                </a:lnTo>
                <a:lnTo>
                  <a:pt x="270" y="645"/>
                </a:lnTo>
                <a:lnTo>
                  <a:pt x="270" y="650"/>
                </a:lnTo>
                <a:lnTo>
                  <a:pt x="272" y="657"/>
                </a:lnTo>
                <a:lnTo>
                  <a:pt x="277" y="666"/>
                </a:lnTo>
                <a:lnTo>
                  <a:pt x="282" y="674"/>
                </a:lnTo>
                <a:lnTo>
                  <a:pt x="288" y="683"/>
                </a:lnTo>
                <a:lnTo>
                  <a:pt x="294" y="692"/>
                </a:lnTo>
                <a:lnTo>
                  <a:pt x="297" y="701"/>
                </a:lnTo>
                <a:lnTo>
                  <a:pt x="299" y="711"/>
                </a:lnTo>
                <a:lnTo>
                  <a:pt x="300" y="720"/>
                </a:lnTo>
                <a:lnTo>
                  <a:pt x="301" y="731"/>
                </a:lnTo>
                <a:lnTo>
                  <a:pt x="300" y="742"/>
                </a:lnTo>
                <a:lnTo>
                  <a:pt x="296" y="754"/>
                </a:lnTo>
                <a:lnTo>
                  <a:pt x="294" y="766"/>
                </a:lnTo>
                <a:lnTo>
                  <a:pt x="296" y="776"/>
                </a:lnTo>
                <a:lnTo>
                  <a:pt x="296" y="785"/>
                </a:lnTo>
                <a:lnTo>
                  <a:pt x="296" y="794"/>
                </a:lnTo>
                <a:lnTo>
                  <a:pt x="295" y="803"/>
                </a:lnTo>
                <a:lnTo>
                  <a:pt x="298" y="812"/>
                </a:lnTo>
                <a:lnTo>
                  <a:pt x="301" y="820"/>
                </a:lnTo>
                <a:lnTo>
                  <a:pt x="303" y="830"/>
                </a:lnTo>
                <a:lnTo>
                  <a:pt x="304" y="839"/>
                </a:lnTo>
                <a:lnTo>
                  <a:pt x="304" y="850"/>
                </a:lnTo>
                <a:lnTo>
                  <a:pt x="303" y="863"/>
                </a:lnTo>
                <a:lnTo>
                  <a:pt x="303" y="869"/>
                </a:lnTo>
                <a:lnTo>
                  <a:pt x="305" y="874"/>
                </a:lnTo>
                <a:lnTo>
                  <a:pt x="308" y="879"/>
                </a:lnTo>
                <a:lnTo>
                  <a:pt x="313" y="883"/>
                </a:lnTo>
                <a:lnTo>
                  <a:pt x="326" y="885"/>
                </a:lnTo>
                <a:lnTo>
                  <a:pt x="341" y="885"/>
                </a:lnTo>
                <a:lnTo>
                  <a:pt x="351" y="886"/>
                </a:lnTo>
                <a:lnTo>
                  <a:pt x="361" y="888"/>
                </a:lnTo>
                <a:lnTo>
                  <a:pt x="371" y="891"/>
                </a:lnTo>
                <a:lnTo>
                  <a:pt x="379" y="895"/>
                </a:lnTo>
                <a:lnTo>
                  <a:pt x="394" y="900"/>
                </a:lnTo>
                <a:lnTo>
                  <a:pt x="407" y="907"/>
                </a:lnTo>
                <a:lnTo>
                  <a:pt x="418" y="915"/>
                </a:lnTo>
                <a:lnTo>
                  <a:pt x="429" y="923"/>
                </a:lnTo>
                <a:lnTo>
                  <a:pt x="439" y="933"/>
                </a:lnTo>
                <a:lnTo>
                  <a:pt x="446" y="942"/>
                </a:lnTo>
                <a:lnTo>
                  <a:pt x="454" y="952"/>
                </a:lnTo>
                <a:lnTo>
                  <a:pt x="460" y="962"/>
                </a:lnTo>
                <a:lnTo>
                  <a:pt x="466" y="972"/>
                </a:lnTo>
                <a:lnTo>
                  <a:pt x="471" y="983"/>
                </a:lnTo>
                <a:lnTo>
                  <a:pt x="475" y="994"/>
                </a:lnTo>
                <a:lnTo>
                  <a:pt x="480" y="1004"/>
                </a:lnTo>
                <a:lnTo>
                  <a:pt x="486" y="1024"/>
                </a:lnTo>
                <a:lnTo>
                  <a:pt x="490" y="1044"/>
                </a:lnTo>
                <a:lnTo>
                  <a:pt x="496" y="1060"/>
                </a:lnTo>
                <a:lnTo>
                  <a:pt x="500" y="1075"/>
                </a:lnTo>
                <a:lnTo>
                  <a:pt x="506" y="1091"/>
                </a:lnTo>
                <a:lnTo>
                  <a:pt x="512" y="1111"/>
                </a:lnTo>
                <a:lnTo>
                  <a:pt x="514" y="1123"/>
                </a:lnTo>
                <a:lnTo>
                  <a:pt x="515" y="1133"/>
                </a:lnTo>
                <a:lnTo>
                  <a:pt x="516" y="1145"/>
                </a:lnTo>
                <a:lnTo>
                  <a:pt x="515" y="1158"/>
                </a:lnTo>
                <a:lnTo>
                  <a:pt x="514" y="1170"/>
                </a:lnTo>
                <a:lnTo>
                  <a:pt x="512" y="1182"/>
                </a:lnTo>
                <a:lnTo>
                  <a:pt x="509" y="1193"/>
                </a:lnTo>
                <a:lnTo>
                  <a:pt x="503" y="1204"/>
                </a:lnTo>
                <a:lnTo>
                  <a:pt x="499" y="1213"/>
                </a:lnTo>
                <a:lnTo>
                  <a:pt x="493" y="1223"/>
                </a:lnTo>
                <a:lnTo>
                  <a:pt x="485" y="1232"/>
                </a:lnTo>
                <a:lnTo>
                  <a:pt x="477" y="1240"/>
                </a:lnTo>
                <a:lnTo>
                  <a:pt x="469" y="1248"/>
                </a:lnTo>
                <a:lnTo>
                  <a:pt x="460" y="1254"/>
                </a:lnTo>
                <a:lnTo>
                  <a:pt x="450" y="1260"/>
                </a:lnTo>
                <a:lnTo>
                  <a:pt x="441" y="1264"/>
                </a:lnTo>
                <a:lnTo>
                  <a:pt x="430" y="1268"/>
                </a:lnTo>
                <a:lnTo>
                  <a:pt x="419" y="1272"/>
                </a:lnTo>
                <a:lnTo>
                  <a:pt x="408" y="1273"/>
                </a:lnTo>
                <a:lnTo>
                  <a:pt x="396" y="1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4113" name="Freeform 50"/>
          <p:cNvSpPr>
            <a:spLocks noEditPoints="1"/>
          </p:cNvSpPr>
          <p:nvPr/>
        </p:nvSpPr>
        <p:spPr bwMode="auto">
          <a:xfrm>
            <a:off x="6392863" y="1416050"/>
            <a:ext cx="536575" cy="592138"/>
          </a:xfrm>
          <a:custGeom>
            <a:avLst/>
            <a:gdLst>
              <a:gd name="T0" fmla="*/ 2147483646 w 1016"/>
              <a:gd name="T1" fmla="*/ 2147483646 h 1119"/>
              <a:gd name="T2" fmla="*/ 2147483646 w 1016"/>
              <a:gd name="T3" fmla="*/ 2147483646 h 1119"/>
              <a:gd name="T4" fmla="*/ 2147483646 w 1016"/>
              <a:gd name="T5" fmla="*/ 2147483646 h 1119"/>
              <a:gd name="T6" fmla="*/ 2147483646 w 1016"/>
              <a:gd name="T7" fmla="*/ 2147483646 h 1119"/>
              <a:gd name="T8" fmla="*/ 2147483646 w 1016"/>
              <a:gd name="T9" fmla="*/ 2147483646 h 1119"/>
              <a:gd name="T10" fmla="*/ 2147483646 w 1016"/>
              <a:gd name="T11" fmla="*/ 2147483646 h 1119"/>
              <a:gd name="T12" fmla="*/ 2147483646 w 1016"/>
              <a:gd name="T13" fmla="*/ 2147483646 h 1119"/>
              <a:gd name="T14" fmla="*/ 2147483646 w 1016"/>
              <a:gd name="T15" fmla="*/ 2147483646 h 1119"/>
              <a:gd name="T16" fmla="*/ 2147483646 w 1016"/>
              <a:gd name="T17" fmla="*/ 2147483646 h 1119"/>
              <a:gd name="T18" fmla="*/ 2147483646 w 1016"/>
              <a:gd name="T19" fmla="*/ 2147483646 h 1119"/>
              <a:gd name="T20" fmla="*/ 2147483646 w 1016"/>
              <a:gd name="T21" fmla="*/ 2147483646 h 1119"/>
              <a:gd name="T22" fmla="*/ 2147483646 w 1016"/>
              <a:gd name="T23" fmla="*/ 2147483646 h 1119"/>
              <a:gd name="T24" fmla="*/ 2147483646 w 1016"/>
              <a:gd name="T25" fmla="*/ 2147483646 h 1119"/>
              <a:gd name="T26" fmla="*/ 2147483646 w 1016"/>
              <a:gd name="T27" fmla="*/ 2147483646 h 1119"/>
              <a:gd name="T28" fmla="*/ 2147483646 w 1016"/>
              <a:gd name="T29" fmla="*/ 2147483646 h 1119"/>
              <a:gd name="T30" fmla="*/ 2147483646 w 1016"/>
              <a:gd name="T31" fmla="*/ 2147483646 h 1119"/>
              <a:gd name="T32" fmla="*/ 2147483646 w 1016"/>
              <a:gd name="T33" fmla="*/ 2147483646 h 1119"/>
              <a:gd name="T34" fmla="*/ 2147483646 w 1016"/>
              <a:gd name="T35" fmla="*/ 2147483646 h 1119"/>
              <a:gd name="T36" fmla="*/ 2147483646 w 1016"/>
              <a:gd name="T37" fmla="*/ 2147483646 h 1119"/>
              <a:gd name="T38" fmla="*/ 2147483646 w 1016"/>
              <a:gd name="T39" fmla="*/ 2147483646 h 1119"/>
              <a:gd name="T40" fmla="*/ 2147483646 w 1016"/>
              <a:gd name="T41" fmla="*/ 2147483646 h 1119"/>
              <a:gd name="T42" fmla="*/ 2147483646 w 1016"/>
              <a:gd name="T43" fmla="*/ 2147483646 h 1119"/>
              <a:gd name="T44" fmla="*/ 2147483646 w 1016"/>
              <a:gd name="T45" fmla="*/ 2147483646 h 1119"/>
              <a:gd name="T46" fmla="*/ 2147483646 w 1016"/>
              <a:gd name="T47" fmla="*/ 2147483646 h 1119"/>
              <a:gd name="T48" fmla="*/ 2147483646 w 1016"/>
              <a:gd name="T49" fmla="*/ 2147483646 h 1119"/>
              <a:gd name="T50" fmla="*/ 2147483646 w 1016"/>
              <a:gd name="T51" fmla="*/ 2147483646 h 1119"/>
              <a:gd name="T52" fmla="*/ 2147483646 w 1016"/>
              <a:gd name="T53" fmla="*/ 2147483646 h 1119"/>
              <a:gd name="T54" fmla="*/ 2147483646 w 1016"/>
              <a:gd name="T55" fmla="*/ 2147483646 h 1119"/>
              <a:gd name="T56" fmla="*/ 2147483646 w 1016"/>
              <a:gd name="T57" fmla="*/ 2147483646 h 1119"/>
              <a:gd name="T58" fmla="*/ 2147483646 w 1016"/>
              <a:gd name="T59" fmla="*/ 2147483646 h 1119"/>
              <a:gd name="T60" fmla="*/ 2147483646 w 1016"/>
              <a:gd name="T61" fmla="*/ 2147483646 h 1119"/>
              <a:gd name="T62" fmla="*/ 2147483646 w 1016"/>
              <a:gd name="T63" fmla="*/ 2147483646 h 1119"/>
              <a:gd name="T64" fmla="*/ 2147483646 w 1016"/>
              <a:gd name="T65" fmla="*/ 2147483646 h 1119"/>
              <a:gd name="T66" fmla="*/ 2147483646 w 1016"/>
              <a:gd name="T67" fmla="*/ 2147483646 h 1119"/>
              <a:gd name="T68" fmla="*/ 2147483646 w 1016"/>
              <a:gd name="T69" fmla="*/ 2147483646 h 1119"/>
              <a:gd name="T70" fmla="*/ 2147483646 w 1016"/>
              <a:gd name="T71" fmla="*/ 2147483646 h 1119"/>
              <a:gd name="T72" fmla="*/ 2147483646 w 1016"/>
              <a:gd name="T73" fmla="*/ 2147483646 h 1119"/>
              <a:gd name="T74" fmla="*/ 2147483646 w 1016"/>
              <a:gd name="T75" fmla="*/ 2147483646 h 1119"/>
              <a:gd name="T76" fmla="*/ 2147483646 w 1016"/>
              <a:gd name="T77" fmla="*/ 2147483646 h 1119"/>
              <a:gd name="T78" fmla="*/ 2147483646 w 1016"/>
              <a:gd name="T79" fmla="*/ 2147483646 h 1119"/>
              <a:gd name="T80" fmla="*/ 2147483646 w 1016"/>
              <a:gd name="T81" fmla="*/ 2147483646 h 1119"/>
              <a:gd name="T82" fmla="*/ 2147483646 w 1016"/>
              <a:gd name="T83" fmla="*/ 2147483646 h 1119"/>
              <a:gd name="T84" fmla="*/ 2147483646 w 1016"/>
              <a:gd name="T85" fmla="*/ 2147483646 h 1119"/>
              <a:gd name="T86" fmla="*/ 2147483646 w 1016"/>
              <a:gd name="T87" fmla="*/ 2147483646 h 1119"/>
              <a:gd name="T88" fmla="*/ 2147483646 w 1016"/>
              <a:gd name="T89" fmla="*/ 2147483646 h 1119"/>
              <a:gd name="T90" fmla="*/ 2147483646 w 1016"/>
              <a:gd name="T91" fmla="*/ 2147483646 h 1119"/>
              <a:gd name="T92" fmla="*/ 2147483646 w 1016"/>
              <a:gd name="T93" fmla="*/ 2147483646 h 1119"/>
              <a:gd name="T94" fmla="*/ 2147483646 w 1016"/>
              <a:gd name="T95" fmla="*/ 2147483646 h 1119"/>
              <a:gd name="T96" fmla="*/ 2147483646 w 1016"/>
              <a:gd name="T97" fmla="*/ 2147483646 h 1119"/>
              <a:gd name="T98" fmla="*/ 2147483646 w 1016"/>
              <a:gd name="T99" fmla="*/ 2147483646 h 1119"/>
              <a:gd name="T100" fmla="*/ 2147483646 w 1016"/>
              <a:gd name="T101" fmla="*/ 2147483646 h 1119"/>
              <a:gd name="T102" fmla="*/ 2147483646 w 1016"/>
              <a:gd name="T103" fmla="*/ 2147483646 h 1119"/>
              <a:gd name="T104" fmla="*/ 2147483646 w 1016"/>
              <a:gd name="T105" fmla="*/ 2147483646 h 1119"/>
              <a:gd name="T106" fmla="*/ 2147483646 w 1016"/>
              <a:gd name="T107" fmla="*/ 2147483646 h 1119"/>
              <a:gd name="T108" fmla="*/ 2147483646 w 1016"/>
              <a:gd name="T109" fmla="*/ 2147483646 h 1119"/>
              <a:gd name="T110" fmla="*/ 2147483646 w 1016"/>
              <a:gd name="T111" fmla="*/ 2147483646 h 1119"/>
              <a:gd name="T112" fmla="*/ 2147483646 w 1016"/>
              <a:gd name="T113" fmla="*/ 2147483646 h 1119"/>
              <a:gd name="T114" fmla="*/ 2147483646 w 1016"/>
              <a:gd name="T115" fmla="*/ 2147483646 h 1119"/>
              <a:gd name="T116" fmla="*/ 2147483646 w 1016"/>
              <a:gd name="T117" fmla="*/ 2147483646 h 1119"/>
              <a:gd name="T118" fmla="*/ 2147483646 w 1016"/>
              <a:gd name="T119" fmla="*/ 2147483646 h 1119"/>
              <a:gd name="T120" fmla="*/ 2147483646 w 1016"/>
              <a:gd name="T121" fmla="*/ 2147483646 h 1119"/>
              <a:gd name="T122" fmla="*/ 2147483646 w 1016"/>
              <a:gd name="T123" fmla="*/ 2147483646 h 1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6"/>
              <a:gd name="T187" fmla="*/ 0 h 1119"/>
              <a:gd name="T188" fmla="*/ 1016 w 1016"/>
              <a:gd name="T189" fmla="*/ 1119 h 11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6" h="1119">
                <a:moveTo>
                  <a:pt x="362" y="1076"/>
                </a:moveTo>
                <a:lnTo>
                  <a:pt x="362" y="1063"/>
                </a:lnTo>
                <a:lnTo>
                  <a:pt x="359" y="1050"/>
                </a:lnTo>
                <a:lnTo>
                  <a:pt x="355" y="1037"/>
                </a:lnTo>
                <a:lnTo>
                  <a:pt x="351" y="1025"/>
                </a:lnTo>
                <a:lnTo>
                  <a:pt x="339" y="985"/>
                </a:lnTo>
                <a:lnTo>
                  <a:pt x="327" y="946"/>
                </a:lnTo>
                <a:lnTo>
                  <a:pt x="324" y="937"/>
                </a:lnTo>
                <a:lnTo>
                  <a:pt x="319" y="928"/>
                </a:lnTo>
                <a:lnTo>
                  <a:pt x="314" y="920"/>
                </a:lnTo>
                <a:lnTo>
                  <a:pt x="309" y="913"/>
                </a:lnTo>
                <a:lnTo>
                  <a:pt x="302" y="905"/>
                </a:lnTo>
                <a:lnTo>
                  <a:pt x="295" y="900"/>
                </a:lnTo>
                <a:lnTo>
                  <a:pt x="286" y="894"/>
                </a:lnTo>
                <a:lnTo>
                  <a:pt x="276" y="890"/>
                </a:lnTo>
                <a:lnTo>
                  <a:pt x="264" y="887"/>
                </a:lnTo>
                <a:lnTo>
                  <a:pt x="253" y="885"/>
                </a:lnTo>
                <a:lnTo>
                  <a:pt x="240" y="883"/>
                </a:lnTo>
                <a:lnTo>
                  <a:pt x="228" y="881"/>
                </a:lnTo>
                <a:lnTo>
                  <a:pt x="215" y="880"/>
                </a:lnTo>
                <a:lnTo>
                  <a:pt x="203" y="879"/>
                </a:lnTo>
                <a:lnTo>
                  <a:pt x="191" y="876"/>
                </a:lnTo>
                <a:lnTo>
                  <a:pt x="179" y="871"/>
                </a:lnTo>
                <a:lnTo>
                  <a:pt x="173" y="866"/>
                </a:lnTo>
                <a:lnTo>
                  <a:pt x="165" y="863"/>
                </a:lnTo>
                <a:lnTo>
                  <a:pt x="159" y="858"/>
                </a:lnTo>
                <a:lnTo>
                  <a:pt x="152" y="852"/>
                </a:lnTo>
                <a:lnTo>
                  <a:pt x="147" y="845"/>
                </a:lnTo>
                <a:lnTo>
                  <a:pt x="143" y="837"/>
                </a:lnTo>
                <a:lnTo>
                  <a:pt x="140" y="831"/>
                </a:lnTo>
                <a:lnTo>
                  <a:pt x="138" y="825"/>
                </a:lnTo>
                <a:lnTo>
                  <a:pt x="137" y="820"/>
                </a:lnTo>
                <a:lnTo>
                  <a:pt x="137" y="812"/>
                </a:lnTo>
                <a:lnTo>
                  <a:pt x="137" y="806"/>
                </a:lnTo>
                <a:lnTo>
                  <a:pt x="137" y="799"/>
                </a:lnTo>
                <a:lnTo>
                  <a:pt x="138" y="793"/>
                </a:lnTo>
                <a:lnTo>
                  <a:pt x="140" y="787"/>
                </a:lnTo>
                <a:lnTo>
                  <a:pt x="143" y="782"/>
                </a:lnTo>
                <a:lnTo>
                  <a:pt x="147" y="778"/>
                </a:lnTo>
                <a:lnTo>
                  <a:pt x="149" y="772"/>
                </a:lnTo>
                <a:lnTo>
                  <a:pt x="150" y="767"/>
                </a:lnTo>
                <a:lnTo>
                  <a:pt x="149" y="760"/>
                </a:lnTo>
                <a:lnTo>
                  <a:pt x="146" y="754"/>
                </a:lnTo>
                <a:lnTo>
                  <a:pt x="141" y="749"/>
                </a:lnTo>
                <a:lnTo>
                  <a:pt x="136" y="744"/>
                </a:lnTo>
                <a:lnTo>
                  <a:pt x="134" y="741"/>
                </a:lnTo>
                <a:lnTo>
                  <a:pt x="133" y="738"/>
                </a:lnTo>
                <a:lnTo>
                  <a:pt x="133" y="733"/>
                </a:lnTo>
                <a:lnTo>
                  <a:pt x="133" y="729"/>
                </a:lnTo>
                <a:lnTo>
                  <a:pt x="133" y="726"/>
                </a:lnTo>
                <a:lnTo>
                  <a:pt x="134" y="722"/>
                </a:lnTo>
                <a:lnTo>
                  <a:pt x="136" y="718"/>
                </a:lnTo>
                <a:lnTo>
                  <a:pt x="138" y="716"/>
                </a:lnTo>
                <a:lnTo>
                  <a:pt x="140" y="713"/>
                </a:lnTo>
                <a:lnTo>
                  <a:pt x="142" y="711"/>
                </a:lnTo>
                <a:lnTo>
                  <a:pt x="142" y="709"/>
                </a:lnTo>
                <a:lnTo>
                  <a:pt x="141" y="703"/>
                </a:lnTo>
                <a:lnTo>
                  <a:pt x="137" y="697"/>
                </a:lnTo>
                <a:lnTo>
                  <a:pt x="135" y="689"/>
                </a:lnTo>
                <a:lnTo>
                  <a:pt x="136" y="683"/>
                </a:lnTo>
                <a:lnTo>
                  <a:pt x="138" y="677"/>
                </a:lnTo>
                <a:lnTo>
                  <a:pt x="141" y="671"/>
                </a:lnTo>
                <a:lnTo>
                  <a:pt x="145" y="665"/>
                </a:lnTo>
                <a:lnTo>
                  <a:pt x="147" y="660"/>
                </a:lnTo>
                <a:lnTo>
                  <a:pt x="147" y="654"/>
                </a:lnTo>
                <a:lnTo>
                  <a:pt x="147" y="650"/>
                </a:lnTo>
                <a:lnTo>
                  <a:pt x="146" y="647"/>
                </a:lnTo>
                <a:lnTo>
                  <a:pt x="145" y="644"/>
                </a:lnTo>
                <a:lnTo>
                  <a:pt x="142" y="641"/>
                </a:lnTo>
                <a:lnTo>
                  <a:pt x="137" y="635"/>
                </a:lnTo>
                <a:lnTo>
                  <a:pt x="130" y="631"/>
                </a:lnTo>
                <a:lnTo>
                  <a:pt x="123" y="629"/>
                </a:lnTo>
                <a:lnTo>
                  <a:pt x="115" y="629"/>
                </a:lnTo>
                <a:lnTo>
                  <a:pt x="108" y="629"/>
                </a:lnTo>
                <a:lnTo>
                  <a:pt x="100" y="628"/>
                </a:lnTo>
                <a:lnTo>
                  <a:pt x="97" y="628"/>
                </a:lnTo>
                <a:lnTo>
                  <a:pt x="93" y="627"/>
                </a:lnTo>
                <a:lnTo>
                  <a:pt x="91" y="625"/>
                </a:lnTo>
                <a:lnTo>
                  <a:pt x="87" y="623"/>
                </a:lnTo>
                <a:lnTo>
                  <a:pt x="83" y="618"/>
                </a:lnTo>
                <a:lnTo>
                  <a:pt x="81" y="613"/>
                </a:lnTo>
                <a:lnTo>
                  <a:pt x="80" y="606"/>
                </a:lnTo>
                <a:lnTo>
                  <a:pt x="81" y="600"/>
                </a:lnTo>
                <a:lnTo>
                  <a:pt x="82" y="592"/>
                </a:lnTo>
                <a:lnTo>
                  <a:pt x="85" y="584"/>
                </a:lnTo>
                <a:lnTo>
                  <a:pt x="88" y="578"/>
                </a:lnTo>
                <a:lnTo>
                  <a:pt x="93" y="570"/>
                </a:lnTo>
                <a:lnTo>
                  <a:pt x="112" y="542"/>
                </a:lnTo>
                <a:lnTo>
                  <a:pt x="127" y="521"/>
                </a:lnTo>
                <a:lnTo>
                  <a:pt x="134" y="511"/>
                </a:lnTo>
                <a:lnTo>
                  <a:pt x="141" y="501"/>
                </a:lnTo>
                <a:lnTo>
                  <a:pt x="150" y="493"/>
                </a:lnTo>
                <a:lnTo>
                  <a:pt x="161" y="484"/>
                </a:lnTo>
                <a:lnTo>
                  <a:pt x="169" y="479"/>
                </a:lnTo>
                <a:lnTo>
                  <a:pt x="178" y="473"/>
                </a:lnTo>
                <a:lnTo>
                  <a:pt x="182" y="469"/>
                </a:lnTo>
                <a:lnTo>
                  <a:pt x="186" y="465"/>
                </a:lnTo>
                <a:lnTo>
                  <a:pt x="189" y="460"/>
                </a:lnTo>
                <a:lnTo>
                  <a:pt x="190" y="455"/>
                </a:lnTo>
                <a:lnTo>
                  <a:pt x="191" y="447"/>
                </a:lnTo>
                <a:lnTo>
                  <a:pt x="192" y="439"/>
                </a:lnTo>
                <a:lnTo>
                  <a:pt x="192" y="430"/>
                </a:lnTo>
                <a:lnTo>
                  <a:pt x="193" y="421"/>
                </a:lnTo>
                <a:lnTo>
                  <a:pt x="195" y="408"/>
                </a:lnTo>
                <a:lnTo>
                  <a:pt x="201" y="395"/>
                </a:lnTo>
                <a:lnTo>
                  <a:pt x="206" y="384"/>
                </a:lnTo>
                <a:lnTo>
                  <a:pt x="213" y="371"/>
                </a:lnTo>
                <a:lnTo>
                  <a:pt x="218" y="358"/>
                </a:lnTo>
                <a:lnTo>
                  <a:pt x="223" y="344"/>
                </a:lnTo>
                <a:lnTo>
                  <a:pt x="228" y="331"/>
                </a:lnTo>
                <a:lnTo>
                  <a:pt x="232" y="317"/>
                </a:lnTo>
                <a:lnTo>
                  <a:pt x="233" y="311"/>
                </a:lnTo>
                <a:lnTo>
                  <a:pt x="233" y="306"/>
                </a:lnTo>
                <a:lnTo>
                  <a:pt x="231" y="301"/>
                </a:lnTo>
                <a:lnTo>
                  <a:pt x="229" y="297"/>
                </a:lnTo>
                <a:lnTo>
                  <a:pt x="222" y="291"/>
                </a:lnTo>
                <a:lnTo>
                  <a:pt x="216" y="283"/>
                </a:lnTo>
                <a:lnTo>
                  <a:pt x="213" y="277"/>
                </a:lnTo>
                <a:lnTo>
                  <a:pt x="208" y="271"/>
                </a:lnTo>
                <a:lnTo>
                  <a:pt x="206" y="265"/>
                </a:lnTo>
                <a:lnTo>
                  <a:pt x="204" y="258"/>
                </a:lnTo>
                <a:lnTo>
                  <a:pt x="200" y="245"/>
                </a:lnTo>
                <a:lnTo>
                  <a:pt x="196" y="231"/>
                </a:lnTo>
                <a:lnTo>
                  <a:pt x="194" y="223"/>
                </a:lnTo>
                <a:lnTo>
                  <a:pt x="193" y="213"/>
                </a:lnTo>
                <a:lnTo>
                  <a:pt x="191" y="203"/>
                </a:lnTo>
                <a:lnTo>
                  <a:pt x="190" y="195"/>
                </a:lnTo>
                <a:lnTo>
                  <a:pt x="189" y="179"/>
                </a:lnTo>
                <a:lnTo>
                  <a:pt x="188" y="164"/>
                </a:lnTo>
                <a:lnTo>
                  <a:pt x="189" y="150"/>
                </a:lnTo>
                <a:lnTo>
                  <a:pt x="191" y="138"/>
                </a:lnTo>
                <a:lnTo>
                  <a:pt x="192" y="132"/>
                </a:lnTo>
                <a:lnTo>
                  <a:pt x="195" y="127"/>
                </a:lnTo>
                <a:lnTo>
                  <a:pt x="199" y="121"/>
                </a:lnTo>
                <a:lnTo>
                  <a:pt x="202" y="116"/>
                </a:lnTo>
                <a:lnTo>
                  <a:pt x="207" y="110"/>
                </a:lnTo>
                <a:lnTo>
                  <a:pt x="213" y="106"/>
                </a:lnTo>
                <a:lnTo>
                  <a:pt x="219" y="102"/>
                </a:lnTo>
                <a:lnTo>
                  <a:pt x="227" y="97"/>
                </a:lnTo>
                <a:lnTo>
                  <a:pt x="237" y="93"/>
                </a:lnTo>
                <a:lnTo>
                  <a:pt x="248" y="90"/>
                </a:lnTo>
                <a:lnTo>
                  <a:pt x="260" y="88"/>
                </a:lnTo>
                <a:lnTo>
                  <a:pt x="271" y="87"/>
                </a:lnTo>
                <a:lnTo>
                  <a:pt x="295" y="84"/>
                </a:lnTo>
                <a:lnTo>
                  <a:pt x="317" y="84"/>
                </a:lnTo>
                <a:lnTo>
                  <a:pt x="344" y="84"/>
                </a:lnTo>
                <a:lnTo>
                  <a:pt x="371" y="85"/>
                </a:lnTo>
                <a:lnTo>
                  <a:pt x="399" y="87"/>
                </a:lnTo>
                <a:lnTo>
                  <a:pt x="426" y="88"/>
                </a:lnTo>
                <a:lnTo>
                  <a:pt x="444" y="89"/>
                </a:lnTo>
                <a:lnTo>
                  <a:pt x="460" y="90"/>
                </a:lnTo>
                <a:lnTo>
                  <a:pt x="477" y="91"/>
                </a:lnTo>
                <a:lnTo>
                  <a:pt x="494" y="92"/>
                </a:lnTo>
                <a:lnTo>
                  <a:pt x="521" y="94"/>
                </a:lnTo>
                <a:lnTo>
                  <a:pt x="550" y="98"/>
                </a:lnTo>
                <a:lnTo>
                  <a:pt x="577" y="103"/>
                </a:lnTo>
                <a:lnTo>
                  <a:pt x="604" y="110"/>
                </a:lnTo>
                <a:lnTo>
                  <a:pt x="616" y="115"/>
                </a:lnTo>
                <a:lnTo>
                  <a:pt x="628" y="119"/>
                </a:lnTo>
                <a:lnTo>
                  <a:pt x="641" y="124"/>
                </a:lnTo>
                <a:lnTo>
                  <a:pt x="653" y="131"/>
                </a:lnTo>
                <a:lnTo>
                  <a:pt x="665" y="137"/>
                </a:lnTo>
                <a:lnTo>
                  <a:pt x="677" y="145"/>
                </a:lnTo>
                <a:lnTo>
                  <a:pt x="688" y="152"/>
                </a:lnTo>
                <a:lnTo>
                  <a:pt x="699" y="162"/>
                </a:lnTo>
                <a:lnTo>
                  <a:pt x="719" y="182"/>
                </a:lnTo>
                <a:lnTo>
                  <a:pt x="739" y="202"/>
                </a:lnTo>
                <a:lnTo>
                  <a:pt x="756" y="223"/>
                </a:lnTo>
                <a:lnTo>
                  <a:pt x="773" y="245"/>
                </a:lnTo>
                <a:lnTo>
                  <a:pt x="789" y="268"/>
                </a:lnTo>
                <a:lnTo>
                  <a:pt x="803" y="291"/>
                </a:lnTo>
                <a:lnTo>
                  <a:pt x="817" y="316"/>
                </a:lnTo>
                <a:lnTo>
                  <a:pt x="830" y="340"/>
                </a:lnTo>
                <a:lnTo>
                  <a:pt x="839" y="360"/>
                </a:lnTo>
                <a:lnTo>
                  <a:pt x="848" y="379"/>
                </a:lnTo>
                <a:lnTo>
                  <a:pt x="855" y="399"/>
                </a:lnTo>
                <a:lnTo>
                  <a:pt x="862" y="418"/>
                </a:lnTo>
                <a:lnTo>
                  <a:pt x="868" y="436"/>
                </a:lnTo>
                <a:lnTo>
                  <a:pt x="874" y="456"/>
                </a:lnTo>
                <a:lnTo>
                  <a:pt x="878" y="475"/>
                </a:lnTo>
                <a:lnTo>
                  <a:pt x="882" y="496"/>
                </a:lnTo>
                <a:lnTo>
                  <a:pt x="884" y="515"/>
                </a:lnTo>
                <a:lnTo>
                  <a:pt x="886" y="535"/>
                </a:lnTo>
                <a:lnTo>
                  <a:pt x="889" y="555"/>
                </a:lnTo>
                <a:lnTo>
                  <a:pt x="889" y="576"/>
                </a:lnTo>
                <a:lnTo>
                  <a:pt x="888" y="595"/>
                </a:lnTo>
                <a:lnTo>
                  <a:pt x="886" y="617"/>
                </a:lnTo>
                <a:lnTo>
                  <a:pt x="883" y="637"/>
                </a:lnTo>
                <a:lnTo>
                  <a:pt x="880" y="658"/>
                </a:lnTo>
                <a:lnTo>
                  <a:pt x="876" y="678"/>
                </a:lnTo>
                <a:lnTo>
                  <a:pt x="869" y="700"/>
                </a:lnTo>
                <a:lnTo>
                  <a:pt x="861" y="721"/>
                </a:lnTo>
                <a:lnTo>
                  <a:pt x="852" y="742"/>
                </a:lnTo>
                <a:lnTo>
                  <a:pt x="841" y="763"/>
                </a:lnTo>
                <a:lnTo>
                  <a:pt x="828" y="783"/>
                </a:lnTo>
                <a:lnTo>
                  <a:pt x="815" y="802"/>
                </a:lnTo>
                <a:lnTo>
                  <a:pt x="800" y="820"/>
                </a:lnTo>
                <a:lnTo>
                  <a:pt x="791" y="827"/>
                </a:lnTo>
                <a:lnTo>
                  <a:pt x="784" y="835"/>
                </a:lnTo>
                <a:lnTo>
                  <a:pt x="775" y="843"/>
                </a:lnTo>
                <a:lnTo>
                  <a:pt x="766" y="849"/>
                </a:lnTo>
                <a:lnTo>
                  <a:pt x="757" y="856"/>
                </a:lnTo>
                <a:lnTo>
                  <a:pt x="747" y="861"/>
                </a:lnTo>
                <a:lnTo>
                  <a:pt x="737" y="865"/>
                </a:lnTo>
                <a:lnTo>
                  <a:pt x="728" y="870"/>
                </a:lnTo>
                <a:lnTo>
                  <a:pt x="717" y="873"/>
                </a:lnTo>
                <a:lnTo>
                  <a:pt x="706" y="875"/>
                </a:lnTo>
                <a:lnTo>
                  <a:pt x="695" y="876"/>
                </a:lnTo>
                <a:lnTo>
                  <a:pt x="685" y="877"/>
                </a:lnTo>
                <a:lnTo>
                  <a:pt x="673" y="877"/>
                </a:lnTo>
                <a:lnTo>
                  <a:pt x="661" y="876"/>
                </a:lnTo>
                <a:lnTo>
                  <a:pt x="649" y="874"/>
                </a:lnTo>
                <a:lnTo>
                  <a:pt x="637" y="871"/>
                </a:lnTo>
                <a:lnTo>
                  <a:pt x="627" y="865"/>
                </a:lnTo>
                <a:lnTo>
                  <a:pt x="618" y="859"/>
                </a:lnTo>
                <a:lnTo>
                  <a:pt x="607" y="850"/>
                </a:lnTo>
                <a:lnTo>
                  <a:pt x="597" y="841"/>
                </a:lnTo>
                <a:lnTo>
                  <a:pt x="586" y="834"/>
                </a:lnTo>
                <a:lnTo>
                  <a:pt x="575" y="830"/>
                </a:lnTo>
                <a:lnTo>
                  <a:pt x="570" y="829"/>
                </a:lnTo>
                <a:lnTo>
                  <a:pt x="565" y="829"/>
                </a:lnTo>
                <a:lnTo>
                  <a:pt x="559" y="830"/>
                </a:lnTo>
                <a:lnTo>
                  <a:pt x="553" y="832"/>
                </a:lnTo>
                <a:lnTo>
                  <a:pt x="546" y="836"/>
                </a:lnTo>
                <a:lnTo>
                  <a:pt x="542" y="840"/>
                </a:lnTo>
                <a:lnTo>
                  <a:pt x="539" y="847"/>
                </a:lnTo>
                <a:lnTo>
                  <a:pt x="537" y="852"/>
                </a:lnTo>
                <a:lnTo>
                  <a:pt x="537" y="859"/>
                </a:lnTo>
                <a:lnTo>
                  <a:pt x="537" y="865"/>
                </a:lnTo>
                <a:lnTo>
                  <a:pt x="539" y="873"/>
                </a:lnTo>
                <a:lnTo>
                  <a:pt x="541" y="879"/>
                </a:lnTo>
                <a:lnTo>
                  <a:pt x="548" y="893"/>
                </a:lnTo>
                <a:lnTo>
                  <a:pt x="557" y="905"/>
                </a:lnTo>
                <a:lnTo>
                  <a:pt x="567" y="916"/>
                </a:lnTo>
                <a:lnTo>
                  <a:pt x="577" y="925"/>
                </a:lnTo>
                <a:lnTo>
                  <a:pt x="591" y="934"/>
                </a:lnTo>
                <a:lnTo>
                  <a:pt x="606" y="943"/>
                </a:lnTo>
                <a:lnTo>
                  <a:pt x="623" y="949"/>
                </a:lnTo>
                <a:lnTo>
                  <a:pt x="640" y="956"/>
                </a:lnTo>
                <a:lnTo>
                  <a:pt x="659" y="961"/>
                </a:lnTo>
                <a:lnTo>
                  <a:pt x="677" y="965"/>
                </a:lnTo>
                <a:lnTo>
                  <a:pt x="696" y="967"/>
                </a:lnTo>
                <a:lnTo>
                  <a:pt x="716" y="968"/>
                </a:lnTo>
                <a:lnTo>
                  <a:pt x="735" y="968"/>
                </a:lnTo>
                <a:lnTo>
                  <a:pt x="755" y="967"/>
                </a:lnTo>
                <a:lnTo>
                  <a:pt x="774" y="965"/>
                </a:lnTo>
                <a:lnTo>
                  <a:pt x="793" y="961"/>
                </a:lnTo>
                <a:lnTo>
                  <a:pt x="811" y="956"/>
                </a:lnTo>
                <a:lnTo>
                  <a:pt x="828" y="951"/>
                </a:lnTo>
                <a:lnTo>
                  <a:pt x="843" y="943"/>
                </a:lnTo>
                <a:lnTo>
                  <a:pt x="858" y="934"/>
                </a:lnTo>
                <a:lnTo>
                  <a:pt x="877" y="921"/>
                </a:lnTo>
                <a:lnTo>
                  <a:pt x="894" y="907"/>
                </a:lnTo>
                <a:lnTo>
                  <a:pt x="909" y="891"/>
                </a:lnTo>
                <a:lnTo>
                  <a:pt x="924" y="875"/>
                </a:lnTo>
                <a:lnTo>
                  <a:pt x="937" y="857"/>
                </a:lnTo>
                <a:lnTo>
                  <a:pt x="949" y="838"/>
                </a:lnTo>
                <a:lnTo>
                  <a:pt x="960" y="820"/>
                </a:lnTo>
                <a:lnTo>
                  <a:pt x="971" y="799"/>
                </a:lnTo>
                <a:lnTo>
                  <a:pt x="979" y="779"/>
                </a:lnTo>
                <a:lnTo>
                  <a:pt x="987" y="758"/>
                </a:lnTo>
                <a:lnTo>
                  <a:pt x="993" y="737"/>
                </a:lnTo>
                <a:lnTo>
                  <a:pt x="1000" y="715"/>
                </a:lnTo>
                <a:lnTo>
                  <a:pt x="1004" y="694"/>
                </a:lnTo>
                <a:lnTo>
                  <a:pt x="1009" y="672"/>
                </a:lnTo>
                <a:lnTo>
                  <a:pt x="1012" y="649"/>
                </a:lnTo>
                <a:lnTo>
                  <a:pt x="1014" y="628"/>
                </a:lnTo>
                <a:lnTo>
                  <a:pt x="1015" y="611"/>
                </a:lnTo>
                <a:lnTo>
                  <a:pt x="1016" y="594"/>
                </a:lnTo>
                <a:lnTo>
                  <a:pt x="1015" y="577"/>
                </a:lnTo>
                <a:lnTo>
                  <a:pt x="1014" y="559"/>
                </a:lnTo>
                <a:lnTo>
                  <a:pt x="1012" y="541"/>
                </a:lnTo>
                <a:lnTo>
                  <a:pt x="1010" y="524"/>
                </a:lnTo>
                <a:lnTo>
                  <a:pt x="1006" y="507"/>
                </a:lnTo>
                <a:lnTo>
                  <a:pt x="1003" y="488"/>
                </a:lnTo>
                <a:lnTo>
                  <a:pt x="998" y="471"/>
                </a:lnTo>
                <a:lnTo>
                  <a:pt x="993" y="453"/>
                </a:lnTo>
                <a:lnTo>
                  <a:pt x="988" y="435"/>
                </a:lnTo>
                <a:lnTo>
                  <a:pt x="982" y="418"/>
                </a:lnTo>
                <a:lnTo>
                  <a:pt x="967" y="382"/>
                </a:lnTo>
                <a:lnTo>
                  <a:pt x="952" y="349"/>
                </a:lnTo>
                <a:lnTo>
                  <a:pt x="935" y="316"/>
                </a:lnTo>
                <a:lnTo>
                  <a:pt x="917" y="282"/>
                </a:lnTo>
                <a:lnTo>
                  <a:pt x="897" y="251"/>
                </a:lnTo>
                <a:lnTo>
                  <a:pt x="877" y="222"/>
                </a:lnTo>
                <a:lnTo>
                  <a:pt x="855" y="192"/>
                </a:lnTo>
                <a:lnTo>
                  <a:pt x="834" y="166"/>
                </a:lnTo>
                <a:lnTo>
                  <a:pt x="811" y="142"/>
                </a:lnTo>
                <a:lnTo>
                  <a:pt x="789" y="119"/>
                </a:lnTo>
                <a:lnTo>
                  <a:pt x="777" y="108"/>
                </a:lnTo>
                <a:lnTo>
                  <a:pt x="767" y="98"/>
                </a:lnTo>
                <a:lnTo>
                  <a:pt x="755" y="90"/>
                </a:lnTo>
                <a:lnTo>
                  <a:pt x="742" y="81"/>
                </a:lnTo>
                <a:lnTo>
                  <a:pt x="730" y="74"/>
                </a:lnTo>
                <a:lnTo>
                  <a:pt x="717" y="66"/>
                </a:lnTo>
                <a:lnTo>
                  <a:pt x="704" y="58"/>
                </a:lnTo>
                <a:lnTo>
                  <a:pt x="690" y="52"/>
                </a:lnTo>
                <a:lnTo>
                  <a:pt x="663" y="41"/>
                </a:lnTo>
                <a:lnTo>
                  <a:pt x="634" y="31"/>
                </a:lnTo>
                <a:lnTo>
                  <a:pt x="605" y="23"/>
                </a:lnTo>
                <a:lnTo>
                  <a:pt x="575" y="16"/>
                </a:lnTo>
                <a:lnTo>
                  <a:pt x="544" y="11"/>
                </a:lnTo>
                <a:lnTo>
                  <a:pt x="513" y="7"/>
                </a:lnTo>
                <a:lnTo>
                  <a:pt x="481" y="4"/>
                </a:lnTo>
                <a:lnTo>
                  <a:pt x="449" y="2"/>
                </a:lnTo>
                <a:lnTo>
                  <a:pt x="384" y="0"/>
                </a:lnTo>
                <a:lnTo>
                  <a:pt x="319" y="1"/>
                </a:lnTo>
                <a:lnTo>
                  <a:pt x="300" y="1"/>
                </a:lnTo>
                <a:lnTo>
                  <a:pt x="281" y="3"/>
                </a:lnTo>
                <a:lnTo>
                  <a:pt x="261" y="7"/>
                </a:lnTo>
                <a:lnTo>
                  <a:pt x="241" y="10"/>
                </a:lnTo>
                <a:lnTo>
                  <a:pt x="222" y="15"/>
                </a:lnTo>
                <a:lnTo>
                  <a:pt x="203" y="22"/>
                </a:lnTo>
                <a:lnTo>
                  <a:pt x="186" y="29"/>
                </a:lnTo>
                <a:lnTo>
                  <a:pt x="168" y="38"/>
                </a:lnTo>
                <a:lnTo>
                  <a:pt x="153" y="49"/>
                </a:lnTo>
                <a:lnTo>
                  <a:pt x="139" y="61"/>
                </a:lnTo>
                <a:lnTo>
                  <a:pt x="134" y="67"/>
                </a:lnTo>
                <a:lnTo>
                  <a:pt x="127" y="74"/>
                </a:lnTo>
                <a:lnTo>
                  <a:pt x="123" y="81"/>
                </a:lnTo>
                <a:lnTo>
                  <a:pt x="118" y="89"/>
                </a:lnTo>
                <a:lnTo>
                  <a:pt x="113" y="97"/>
                </a:lnTo>
                <a:lnTo>
                  <a:pt x="110" y="106"/>
                </a:lnTo>
                <a:lnTo>
                  <a:pt x="108" y="115"/>
                </a:lnTo>
                <a:lnTo>
                  <a:pt x="106" y="124"/>
                </a:lnTo>
                <a:lnTo>
                  <a:pt x="103" y="134"/>
                </a:lnTo>
                <a:lnTo>
                  <a:pt x="102" y="145"/>
                </a:lnTo>
                <a:lnTo>
                  <a:pt x="102" y="156"/>
                </a:lnTo>
                <a:lnTo>
                  <a:pt x="103" y="168"/>
                </a:lnTo>
                <a:lnTo>
                  <a:pt x="107" y="187"/>
                </a:lnTo>
                <a:lnTo>
                  <a:pt x="112" y="205"/>
                </a:lnTo>
                <a:lnTo>
                  <a:pt x="118" y="225"/>
                </a:lnTo>
                <a:lnTo>
                  <a:pt x="124" y="242"/>
                </a:lnTo>
                <a:lnTo>
                  <a:pt x="130" y="260"/>
                </a:lnTo>
                <a:lnTo>
                  <a:pt x="136" y="280"/>
                </a:lnTo>
                <a:lnTo>
                  <a:pt x="137" y="289"/>
                </a:lnTo>
                <a:lnTo>
                  <a:pt x="139" y="298"/>
                </a:lnTo>
                <a:lnTo>
                  <a:pt x="140" y="308"/>
                </a:lnTo>
                <a:lnTo>
                  <a:pt x="140" y="319"/>
                </a:lnTo>
                <a:lnTo>
                  <a:pt x="139" y="331"/>
                </a:lnTo>
                <a:lnTo>
                  <a:pt x="137" y="343"/>
                </a:lnTo>
                <a:lnTo>
                  <a:pt x="133" y="353"/>
                </a:lnTo>
                <a:lnTo>
                  <a:pt x="128" y="364"/>
                </a:lnTo>
                <a:lnTo>
                  <a:pt x="123" y="375"/>
                </a:lnTo>
                <a:lnTo>
                  <a:pt x="119" y="386"/>
                </a:lnTo>
                <a:lnTo>
                  <a:pt x="114" y="398"/>
                </a:lnTo>
                <a:lnTo>
                  <a:pt x="110" y="409"/>
                </a:lnTo>
                <a:lnTo>
                  <a:pt x="107" y="420"/>
                </a:lnTo>
                <a:lnTo>
                  <a:pt x="102" y="430"/>
                </a:lnTo>
                <a:lnTo>
                  <a:pt x="97" y="439"/>
                </a:lnTo>
                <a:lnTo>
                  <a:pt x="92" y="446"/>
                </a:lnTo>
                <a:lnTo>
                  <a:pt x="79" y="460"/>
                </a:lnTo>
                <a:lnTo>
                  <a:pt x="65" y="476"/>
                </a:lnTo>
                <a:lnTo>
                  <a:pt x="52" y="494"/>
                </a:lnTo>
                <a:lnTo>
                  <a:pt x="38" y="515"/>
                </a:lnTo>
                <a:lnTo>
                  <a:pt x="30" y="527"/>
                </a:lnTo>
                <a:lnTo>
                  <a:pt x="24" y="539"/>
                </a:lnTo>
                <a:lnTo>
                  <a:pt x="17" y="552"/>
                </a:lnTo>
                <a:lnTo>
                  <a:pt x="11" y="565"/>
                </a:lnTo>
                <a:lnTo>
                  <a:pt x="6" y="578"/>
                </a:lnTo>
                <a:lnTo>
                  <a:pt x="3" y="591"/>
                </a:lnTo>
                <a:lnTo>
                  <a:pt x="1" y="604"/>
                </a:lnTo>
                <a:lnTo>
                  <a:pt x="0" y="617"/>
                </a:lnTo>
                <a:lnTo>
                  <a:pt x="1" y="629"/>
                </a:lnTo>
                <a:lnTo>
                  <a:pt x="4" y="640"/>
                </a:lnTo>
                <a:lnTo>
                  <a:pt x="6" y="645"/>
                </a:lnTo>
                <a:lnTo>
                  <a:pt x="10" y="650"/>
                </a:lnTo>
                <a:lnTo>
                  <a:pt x="13" y="656"/>
                </a:lnTo>
                <a:lnTo>
                  <a:pt x="17" y="660"/>
                </a:lnTo>
                <a:lnTo>
                  <a:pt x="26" y="667"/>
                </a:lnTo>
                <a:lnTo>
                  <a:pt x="34" y="672"/>
                </a:lnTo>
                <a:lnTo>
                  <a:pt x="38" y="674"/>
                </a:lnTo>
                <a:lnTo>
                  <a:pt x="42" y="677"/>
                </a:lnTo>
                <a:lnTo>
                  <a:pt x="45" y="681"/>
                </a:lnTo>
                <a:lnTo>
                  <a:pt x="48" y="685"/>
                </a:lnTo>
                <a:lnTo>
                  <a:pt x="54" y="695"/>
                </a:lnTo>
                <a:lnTo>
                  <a:pt x="57" y="704"/>
                </a:lnTo>
                <a:lnTo>
                  <a:pt x="58" y="715"/>
                </a:lnTo>
                <a:lnTo>
                  <a:pt x="59" y="727"/>
                </a:lnTo>
                <a:lnTo>
                  <a:pt x="60" y="750"/>
                </a:lnTo>
                <a:lnTo>
                  <a:pt x="60" y="771"/>
                </a:lnTo>
                <a:lnTo>
                  <a:pt x="60" y="787"/>
                </a:lnTo>
                <a:lnTo>
                  <a:pt x="62" y="805"/>
                </a:lnTo>
                <a:lnTo>
                  <a:pt x="65" y="822"/>
                </a:lnTo>
                <a:lnTo>
                  <a:pt x="69" y="839"/>
                </a:lnTo>
                <a:lnTo>
                  <a:pt x="74" y="856"/>
                </a:lnTo>
                <a:lnTo>
                  <a:pt x="81" y="871"/>
                </a:lnTo>
                <a:lnTo>
                  <a:pt x="85" y="878"/>
                </a:lnTo>
                <a:lnTo>
                  <a:pt x="89" y="886"/>
                </a:lnTo>
                <a:lnTo>
                  <a:pt x="95" y="893"/>
                </a:lnTo>
                <a:lnTo>
                  <a:pt x="101" y="900"/>
                </a:lnTo>
                <a:lnTo>
                  <a:pt x="109" y="908"/>
                </a:lnTo>
                <a:lnTo>
                  <a:pt x="119" y="915"/>
                </a:lnTo>
                <a:lnTo>
                  <a:pt x="127" y="920"/>
                </a:lnTo>
                <a:lnTo>
                  <a:pt x="135" y="925"/>
                </a:lnTo>
                <a:lnTo>
                  <a:pt x="139" y="927"/>
                </a:lnTo>
                <a:lnTo>
                  <a:pt x="161" y="938"/>
                </a:lnTo>
                <a:lnTo>
                  <a:pt x="179" y="948"/>
                </a:lnTo>
                <a:lnTo>
                  <a:pt x="197" y="961"/>
                </a:lnTo>
                <a:lnTo>
                  <a:pt x="217" y="975"/>
                </a:lnTo>
                <a:lnTo>
                  <a:pt x="223" y="983"/>
                </a:lnTo>
                <a:lnTo>
                  <a:pt x="229" y="989"/>
                </a:lnTo>
                <a:lnTo>
                  <a:pt x="234" y="996"/>
                </a:lnTo>
                <a:lnTo>
                  <a:pt x="238" y="1003"/>
                </a:lnTo>
                <a:lnTo>
                  <a:pt x="245" y="1018"/>
                </a:lnTo>
                <a:lnTo>
                  <a:pt x="250" y="1033"/>
                </a:lnTo>
                <a:lnTo>
                  <a:pt x="255" y="1048"/>
                </a:lnTo>
                <a:lnTo>
                  <a:pt x="260" y="1063"/>
                </a:lnTo>
                <a:lnTo>
                  <a:pt x="263" y="1070"/>
                </a:lnTo>
                <a:lnTo>
                  <a:pt x="267" y="1078"/>
                </a:lnTo>
                <a:lnTo>
                  <a:pt x="271" y="1086"/>
                </a:lnTo>
                <a:lnTo>
                  <a:pt x="276" y="1093"/>
                </a:lnTo>
                <a:lnTo>
                  <a:pt x="283" y="1102"/>
                </a:lnTo>
                <a:lnTo>
                  <a:pt x="290" y="1108"/>
                </a:lnTo>
                <a:lnTo>
                  <a:pt x="298" y="1114"/>
                </a:lnTo>
                <a:lnTo>
                  <a:pt x="305" y="1117"/>
                </a:lnTo>
                <a:lnTo>
                  <a:pt x="312" y="1119"/>
                </a:lnTo>
                <a:lnTo>
                  <a:pt x="319" y="1119"/>
                </a:lnTo>
                <a:lnTo>
                  <a:pt x="326" y="1119"/>
                </a:lnTo>
                <a:lnTo>
                  <a:pt x="332" y="1117"/>
                </a:lnTo>
                <a:lnTo>
                  <a:pt x="338" y="1115"/>
                </a:lnTo>
                <a:lnTo>
                  <a:pt x="343" y="1111"/>
                </a:lnTo>
                <a:lnTo>
                  <a:pt x="349" y="1106"/>
                </a:lnTo>
                <a:lnTo>
                  <a:pt x="353" y="1102"/>
                </a:lnTo>
                <a:lnTo>
                  <a:pt x="356" y="1095"/>
                </a:lnTo>
                <a:lnTo>
                  <a:pt x="358" y="1089"/>
                </a:lnTo>
                <a:lnTo>
                  <a:pt x="361" y="1082"/>
                </a:lnTo>
                <a:lnTo>
                  <a:pt x="362" y="1076"/>
                </a:lnTo>
                <a:close/>
                <a:moveTo>
                  <a:pt x="355" y="1053"/>
                </a:moveTo>
                <a:lnTo>
                  <a:pt x="355" y="10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 name="pole tekstowe 1"/>
          <p:cNvSpPr txBox="1"/>
          <p:nvPr/>
        </p:nvSpPr>
        <p:spPr>
          <a:xfrm>
            <a:off x="1232372" y="2204864"/>
            <a:ext cx="6796012" cy="1077218"/>
          </a:xfrm>
          <a:prstGeom prst="rect">
            <a:avLst/>
          </a:prstGeom>
          <a:noFill/>
        </p:spPr>
        <p:txBody>
          <a:bodyPr wrap="square" rtlCol="0">
            <a:spAutoFit/>
          </a:bodyPr>
          <a:lstStyle/>
          <a:p>
            <a:pPr algn="ctr"/>
            <a:r>
              <a:rPr lang="pl-PL" sz="3200" b="1" dirty="0" smtClean="0"/>
              <a:t>PRZYGOTOWANIE I REALIZACJA PROJEKTÓW WSPÓŁPRACY</a:t>
            </a:r>
            <a:endParaRPr lang="pl-PL" sz="3200" b="1" dirty="0"/>
          </a:p>
        </p:txBody>
      </p:sp>
    </p:spTree>
    <p:extLst>
      <p:ext uri="{BB962C8B-B14F-4D97-AF65-F5344CB8AC3E}">
        <p14:creationId xmlns:p14="http://schemas.microsoft.com/office/powerpoint/2010/main" val="150026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0" name="Symbol zastępczy zawartości 2"/>
          <p:cNvSpPr txBox="1">
            <a:spLocks/>
          </p:cNvSpPr>
          <p:nvPr/>
        </p:nvSpPr>
        <p:spPr>
          <a:xfrm>
            <a:off x="294307" y="952451"/>
            <a:ext cx="8511556" cy="5616624"/>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l-PL" sz="2900" b="1" u="sng" dirty="0" smtClean="0"/>
              <a:t>Zakres wsparcia:</a:t>
            </a:r>
            <a:r>
              <a:rPr lang="pl-PL" sz="2900" b="1" dirty="0" smtClean="0"/>
              <a:t> </a:t>
            </a:r>
            <a:r>
              <a:rPr lang="pl-PL" sz="2900" dirty="0" smtClean="0"/>
              <a:t>Przygotowanie projektu współpracy i realizacja projektu współpracy. Projekty współpracy mogą dotyczyć współpracy </a:t>
            </a:r>
            <a:r>
              <a:rPr lang="pl-PL" sz="2900" dirty="0" err="1" smtClean="0"/>
              <a:t>międzyterytorialnej</a:t>
            </a:r>
            <a:r>
              <a:rPr lang="pl-PL" sz="2900" dirty="0" smtClean="0"/>
              <a:t> (pomiędzy LGD w ramach jednego województwa lub z różnych województw) lub międzynarodowej.</a:t>
            </a:r>
          </a:p>
          <a:p>
            <a:pPr algn="just"/>
            <a:endParaRPr lang="pl-PL" sz="2900" dirty="0" smtClean="0"/>
          </a:p>
          <a:p>
            <a:pPr algn="just"/>
            <a:r>
              <a:rPr lang="pl-PL" sz="2900" b="1" u="sng" dirty="0" smtClean="0"/>
              <a:t>Beneficjenci:</a:t>
            </a:r>
            <a:r>
              <a:rPr lang="pl-PL" sz="2900" b="1" dirty="0" smtClean="0"/>
              <a:t> </a:t>
            </a:r>
            <a:r>
              <a:rPr lang="pl-PL" sz="2900" dirty="0" smtClean="0"/>
              <a:t>LGD, których LSR zostały wybrane do realizacji i finansowania ze środków Programu.</a:t>
            </a:r>
          </a:p>
          <a:p>
            <a:pPr algn="just"/>
            <a:endParaRPr lang="pl-PL" sz="2900" dirty="0" smtClean="0"/>
          </a:p>
          <a:p>
            <a:pPr algn="just"/>
            <a:r>
              <a:rPr lang="pl-PL" sz="2900" b="1" u="sng" dirty="0" smtClean="0"/>
              <a:t>Kryteria wyboru:</a:t>
            </a:r>
            <a:r>
              <a:rPr lang="pl-PL" sz="2900" b="1" dirty="0" smtClean="0"/>
              <a:t> </a:t>
            </a:r>
            <a:r>
              <a:rPr lang="pl-PL" sz="2900" dirty="0" smtClean="0"/>
              <a:t>Każda operacja będzie oceniana pod kątem spełniania kryteriów wyboru. Projekty wybrane do dofinansowania muszą osiągnąć minimum 60% punktów w ramach oceny prowadzonej zgodnie z kryteriami wyboru (jednolitymi dla całego kraju, skonsultowanymi z Komitetem Monitorującym). Kryteria wyboru będą dotyczyć w szczególności innowacyjności oraz działań przyczyniających się do tworzenia miejsc pracy. Przy wyborze premiowane będą projekty współpracy międzynarodowej.</a:t>
            </a:r>
          </a:p>
          <a:p>
            <a:pPr algn="just"/>
            <a:endParaRPr lang="pl-PL" sz="2900" dirty="0" smtClean="0"/>
          </a:p>
          <a:p>
            <a:pPr algn="just"/>
            <a:r>
              <a:rPr lang="pl-PL" sz="2900" b="1" u="sng" dirty="0" smtClean="0"/>
              <a:t>Stawka pomocy:</a:t>
            </a:r>
            <a:r>
              <a:rPr lang="pl-PL" sz="2900" b="1" dirty="0" smtClean="0"/>
              <a:t> </a:t>
            </a:r>
            <a:r>
              <a:rPr lang="pl-PL" sz="2900" dirty="0" smtClean="0"/>
              <a:t>Całkowity planowany koszt jednego projektu </a:t>
            </a:r>
            <a:r>
              <a:rPr lang="pl-PL" sz="2900" dirty="0" err="1" smtClean="0"/>
              <a:t>międzyterytorialnego</a:t>
            </a:r>
            <a:r>
              <a:rPr lang="pl-PL" sz="2900" dirty="0" smtClean="0"/>
              <a:t> wynosi minimum 50 000 zł.</a:t>
            </a:r>
          </a:p>
          <a:p>
            <a:pPr algn="just"/>
            <a:r>
              <a:rPr lang="pl-PL" sz="2900" dirty="0" smtClean="0"/>
              <a:t>Intensywność pomocy wynosi do 100% kosztów kwalifikowanych operacji.</a:t>
            </a:r>
          </a:p>
          <a:p>
            <a:pPr algn="just"/>
            <a:r>
              <a:rPr lang="pl-PL" sz="2900" b="1" u="sng" dirty="0" smtClean="0"/>
              <a:t>Limit pomocy na LGD:</a:t>
            </a:r>
            <a:r>
              <a:rPr lang="pl-PL" sz="2900" b="1" dirty="0" smtClean="0"/>
              <a:t> </a:t>
            </a:r>
            <a:r>
              <a:rPr lang="pl-PL" sz="2900" dirty="0" smtClean="0"/>
              <a:t>do 5% wsparcia kierowanego z Programu na daną LSR w ramach poddziałań „Wsparcie na wdrażanie operacji…”, oraz „Wsparcie na rzecz kosztów bieżących…”</a:t>
            </a:r>
          </a:p>
          <a:p>
            <a:endParaRPr lang="pl-PL" dirty="0"/>
          </a:p>
        </p:txBody>
      </p:sp>
    </p:spTree>
    <p:extLst>
      <p:ext uri="{BB962C8B-B14F-4D97-AF65-F5344CB8AC3E}">
        <p14:creationId xmlns:p14="http://schemas.microsoft.com/office/powerpoint/2010/main" val="330945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0" name="Symbol zastępczy zawartości 2"/>
          <p:cNvSpPr txBox="1">
            <a:spLocks/>
          </p:cNvSpPr>
          <p:nvPr/>
        </p:nvSpPr>
        <p:spPr>
          <a:xfrm>
            <a:off x="539552" y="330164"/>
            <a:ext cx="8352928" cy="650564"/>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b="1" dirty="0" smtClean="0"/>
              <a:t>Pomoc jest przyznawana na operacje polegające na przygotowaniu lub realizacji projektu współpracy w zakresie:</a:t>
            </a:r>
          </a:p>
        </p:txBody>
      </p:sp>
      <p:sp>
        <p:nvSpPr>
          <p:cNvPr id="21" name="Prostokąt 20"/>
          <p:cNvSpPr/>
          <p:nvPr/>
        </p:nvSpPr>
        <p:spPr>
          <a:xfrm>
            <a:off x="316649" y="1124744"/>
            <a:ext cx="8563436" cy="4616648"/>
          </a:xfrm>
          <a:prstGeom prst="rect">
            <a:avLst/>
          </a:prstGeom>
        </p:spPr>
        <p:txBody>
          <a:bodyPr wrap="square">
            <a:spAutoFit/>
          </a:bodyPr>
          <a:lstStyle/>
          <a:p>
            <a:pPr marL="342900" indent="-342900">
              <a:lnSpc>
                <a:spcPct val="150000"/>
              </a:lnSpc>
              <a:buFont typeface="Arial" panose="020B0604020202020204" pitchFamily="34" charset="0"/>
              <a:buChar char="•"/>
            </a:pPr>
            <a:r>
              <a:rPr lang="pl-PL" sz="1400" dirty="0" smtClean="0"/>
              <a:t>wzmocnienia kapitału społecznego, w tym przez podnoszenie wiedzy społeczności lokalnej w zakresie ochrony środowiska i zmian klimatycznych, także z wykorzystaniem rozwiązań innowacyjnych;</a:t>
            </a:r>
          </a:p>
          <a:p>
            <a:pPr marL="342900" indent="-342900">
              <a:lnSpc>
                <a:spcPct val="150000"/>
              </a:lnSpc>
              <a:buFont typeface="Arial" panose="020B0604020202020204" pitchFamily="34" charset="0"/>
              <a:buChar char="•"/>
            </a:pPr>
            <a:r>
              <a:rPr lang="pl-PL" sz="1400" dirty="0" smtClean="0"/>
              <a:t>rozwoju rynków zbytu produktów i usług lokalnych, z wyłączeniem operacji polegających na budowie lub modernizacji targowisk objętych zakresem wsparcia w ramach działania, o którym mowa w art. 3 ust. 1 pkt 7 ustawy z dnia 20 lutego 2015 r. o wspieraniu rozwoju obszarów wiejskich z udziałem środków Europejskiego Funduszu Rolnego na rzecz Rozwoju Obszarów Wiejskich w ramach Programu Rozwoju Obszarów Wiejskich na lata 2014–2020, zwanej dalej „ustawą”;</a:t>
            </a:r>
          </a:p>
          <a:p>
            <a:pPr marL="342900" indent="-342900">
              <a:lnSpc>
                <a:spcPct val="150000"/>
              </a:lnSpc>
              <a:buFont typeface="Arial" panose="020B0604020202020204" pitchFamily="34" charset="0"/>
              <a:buChar char="•"/>
            </a:pPr>
            <a:r>
              <a:rPr lang="pl-PL" sz="1400" dirty="0" smtClean="0"/>
              <a:t>zachowania dziedzictwa lokalnego;</a:t>
            </a:r>
          </a:p>
          <a:p>
            <a:pPr marL="342900" indent="-342900">
              <a:lnSpc>
                <a:spcPct val="150000"/>
              </a:lnSpc>
              <a:buFont typeface="Arial" panose="020B0604020202020204" pitchFamily="34" charset="0"/>
              <a:buChar char="•"/>
            </a:pPr>
            <a:r>
              <a:rPr lang="pl-PL" sz="1400" dirty="0" smtClean="0"/>
              <a:t>budowy lub przebudowy ogólnodostępnej i niekomercyjnej infrastruktury turystycznej lub rekreacyjnej, lub kulturalnej;</a:t>
            </a:r>
          </a:p>
          <a:p>
            <a:pPr marL="342900" indent="-342900">
              <a:lnSpc>
                <a:spcPct val="150000"/>
              </a:lnSpc>
              <a:buFont typeface="Arial" panose="020B0604020202020204" pitchFamily="34" charset="0"/>
              <a:buChar char="•"/>
            </a:pPr>
            <a:r>
              <a:rPr lang="pl-PL" sz="1400" dirty="0" smtClean="0"/>
              <a:t>promowania obszaru objętego strategią rozwoju lokalnego kierowanego przez społeczność w rozumieniu art. 2 pkt 19 rozporządzenia nr 1303/2013, zwaną dalej „LSR”, w tym produktów lub usług lokalnych oraz lokalnej przedsiębiorczości;</a:t>
            </a:r>
          </a:p>
          <a:p>
            <a:pPr marL="342900" indent="-342900">
              <a:lnSpc>
                <a:spcPct val="150000"/>
              </a:lnSpc>
              <a:buFont typeface="Arial" panose="020B0604020202020204" pitchFamily="34" charset="0"/>
              <a:buChar char="•"/>
            </a:pPr>
            <a:r>
              <a:rPr lang="pl-PL" sz="1400" dirty="0" smtClean="0"/>
              <a:t>stworzenia warunków do rozwoju przedsiębiorczości na obszarze objętym LSR.</a:t>
            </a:r>
            <a:endParaRPr lang="pl-PL" sz="1400" dirty="0"/>
          </a:p>
        </p:txBody>
      </p:sp>
    </p:spTree>
    <p:extLst>
      <p:ext uri="{BB962C8B-B14F-4D97-AF65-F5344CB8AC3E}">
        <p14:creationId xmlns:p14="http://schemas.microsoft.com/office/powerpoint/2010/main" val="3410231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 name="pole tekstowe 1"/>
          <p:cNvSpPr txBox="1"/>
          <p:nvPr/>
        </p:nvSpPr>
        <p:spPr>
          <a:xfrm>
            <a:off x="1661773" y="2548715"/>
            <a:ext cx="5616624" cy="584775"/>
          </a:xfrm>
          <a:prstGeom prst="rect">
            <a:avLst/>
          </a:prstGeom>
          <a:noFill/>
        </p:spPr>
        <p:txBody>
          <a:bodyPr wrap="square" rtlCol="0">
            <a:spAutoFit/>
          </a:bodyPr>
          <a:lstStyle/>
          <a:p>
            <a:pPr algn="ctr"/>
            <a:r>
              <a:rPr lang="pl-PL" sz="3200" b="1" dirty="0" smtClean="0"/>
              <a:t>WARUNKI WSPARCIA</a:t>
            </a:r>
            <a:endParaRPr lang="pl-PL" sz="3200" b="1" dirty="0"/>
          </a:p>
        </p:txBody>
      </p:sp>
    </p:spTree>
    <p:extLst>
      <p:ext uri="{BB962C8B-B14F-4D97-AF65-F5344CB8AC3E}">
        <p14:creationId xmlns:p14="http://schemas.microsoft.com/office/powerpoint/2010/main" val="4184967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ela 19"/>
          <p:cNvGraphicFramePr>
            <a:graphicFrameLocks noGrp="1"/>
          </p:cNvGraphicFramePr>
          <p:nvPr>
            <p:extLst>
              <p:ext uri="{D42A27DB-BD31-4B8C-83A1-F6EECF244321}">
                <p14:modId xmlns:p14="http://schemas.microsoft.com/office/powerpoint/2010/main" val="2086865154"/>
              </p:ext>
            </p:extLst>
          </p:nvPr>
        </p:nvGraphicFramePr>
        <p:xfrm>
          <a:off x="0" y="14514"/>
          <a:ext cx="9144000" cy="6843489"/>
        </p:xfrm>
        <a:graphic>
          <a:graphicData uri="http://schemas.openxmlformats.org/drawingml/2006/table">
            <a:tbl>
              <a:tblPr firstRow="1" bandRow="1">
                <a:tableStyleId>{5C22544A-7EE6-4342-B048-85BDC9FD1C3A}</a:tableStyleId>
              </a:tblPr>
              <a:tblGrid>
                <a:gridCol w="2286000"/>
                <a:gridCol w="2286000"/>
                <a:gridCol w="2286000"/>
                <a:gridCol w="2286000"/>
              </a:tblGrid>
              <a:tr h="1215801">
                <a:tc>
                  <a:txBody>
                    <a:bodyPr/>
                    <a:lstStyle/>
                    <a:p>
                      <a:pPr algn="ctr"/>
                      <a:r>
                        <a:rPr lang="pl-PL" dirty="0" smtClean="0"/>
                        <a:t>PROJEKT WSPÓŁPRACY</a:t>
                      </a:r>
                      <a:r>
                        <a:rPr lang="pl-PL" baseline="0" dirty="0" smtClean="0"/>
                        <a:t> – WARUNEK WSPARCIA</a:t>
                      </a:r>
                      <a:endParaRPr lang="pl-PL" dirty="0"/>
                    </a:p>
                  </a:txBody>
                  <a:tcPr/>
                </a:tc>
                <a:tc>
                  <a:txBody>
                    <a:bodyPr/>
                    <a:lstStyle/>
                    <a:p>
                      <a:pPr algn="ctr"/>
                      <a:r>
                        <a:rPr lang="pl-PL" dirty="0" smtClean="0"/>
                        <a:t>przygotowanie</a:t>
                      </a:r>
                      <a:endParaRPr lang="pl-PL" dirty="0"/>
                    </a:p>
                  </a:txBody>
                  <a:tcPr/>
                </a:tc>
                <a:tc>
                  <a:txBody>
                    <a:bodyPr/>
                    <a:lstStyle/>
                    <a:p>
                      <a:pPr algn="ctr"/>
                      <a:r>
                        <a:rPr lang="pl-PL" dirty="0" smtClean="0"/>
                        <a:t>realizacja</a:t>
                      </a:r>
                      <a:endParaRPr lang="pl-PL" dirty="0"/>
                    </a:p>
                  </a:txBody>
                  <a:tcPr/>
                </a:tc>
                <a:tc>
                  <a:txBody>
                    <a:bodyPr/>
                    <a:lstStyle/>
                    <a:p>
                      <a:pPr algn="ctr"/>
                      <a:r>
                        <a:rPr lang="pl-PL" dirty="0" smtClean="0"/>
                        <a:t>przygotowanie</a:t>
                      </a:r>
                      <a:r>
                        <a:rPr lang="pl-PL" baseline="0" dirty="0" smtClean="0"/>
                        <a:t> i realizacja</a:t>
                      </a:r>
                      <a:endParaRPr lang="pl-PL" dirty="0"/>
                    </a:p>
                  </a:txBody>
                  <a:tcPr/>
                </a:tc>
              </a:tr>
              <a:tr h="1215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Współfinansowanie z innych środków publicznych</a:t>
                      </a:r>
                    </a:p>
                    <a:p>
                      <a:endParaRPr lang="pl-PL" dirty="0"/>
                    </a:p>
                  </a:txBody>
                  <a:tcPr/>
                </a:tc>
                <a:tc gridSpan="3">
                  <a:txBody>
                    <a:bodyPr/>
                    <a:lstStyle/>
                    <a:p>
                      <a:pPr algn="ctr"/>
                      <a:r>
                        <a:rPr lang="pl-PL" dirty="0" smtClean="0"/>
                        <a:t>NIEDOZWOLONE</a:t>
                      </a:r>
                      <a:endParaRPr lang="pl-PL" dirty="0"/>
                    </a:p>
                  </a:txBody>
                  <a:tcPr/>
                </a:tc>
                <a:tc hMerge="1">
                  <a:txBody>
                    <a:bodyPr/>
                    <a:lstStyle/>
                    <a:p>
                      <a:endParaRPr lang="pl-PL" dirty="0"/>
                    </a:p>
                  </a:txBody>
                  <a:tcPr/>
                </a:tc>
                <a:tc hMerge="1">
                  <a:txBody>
                    <a:bodyPr/>
                    <a:lstStyle/>
                    <a:p>
                      <a:endParaRPr lang="pl-PL" dirty="0"/>
                    </a:p>
                  </a:txBody>
                  <a:tcPr/>
                </a:tc>
              </a:tr>
              <a:tr h="65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Efekt</a:t>
                      </a:r>
                      <a:r>
                        <a:rPr lang="pl-PL" baseline="0" dirty="0" smtClean="0"/>
                        <a:t> </a:t>
                      </a:r>
                      <a:r>
                        <a:rPr lang="pl-PL" baseline="0" dirty="0" err="1" smtClean="0"/>
                        <a:t>deathway</a:t>
                      </a:r>
                      <a:endParaRPr lang="pl-PL" dirty="0" smtClean="0"/>
                    </a:p>
                    <a:p>
                      <a:endParaRPr lang="pl-PL" dirty="0"/>
                    </a:p>
                  </a:txBody>
                  <a:tcPr/>
                </a:tc>
                <a:tc gridSpan="3">
                  <a:txBody>
                    <a:bodyPr/>
                    <a:lstStyle/>
                    <a:p>
                      <a:pPr algn="ctr"/>
                      <a:r>
                        <a:rPr lang="pl-PL" dirty="0" smtClean="0"/>
                        <a:t>Realizacja nie jest możliwa bez udziału środków publicznych</a:t>
                      </a:r>
                    </a:p>
                    <a:p>
                      <a:pPr algn="ctr"/>
                      <a:endParaRPr lang="pl-PL" dirty="0"/>
                    </a:p>
                  </a:txBody>
                  <a:tcPr/>
                </a:tc>
                <a:tc hMerge="1">
                  <a:txBody>
                    <a:bodyPr/>
                    <a:lstStyle/>
                    <a:p>
                      <a:endParaRPr lang="pl-PL"/>
                    </a:p>
                  </a:txBody>
                  <a:tcPr/>
                </a:tc>
                <a:tc hMerge="1">
                  <a:txBody>
                    <a:bodyPr/>
                    <a:lstStyle/>
                    <a:p>
                      <a:endParaRPr lang="pl-PL" dirty="0"/>
                    </a:p>
                  </a:txBody>
                  <a:tcPr/>
                </a:tc>
              </a:tr>
              <a:tr h="935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Zgodność z LSR</a:t>
                      </a:r>
                    </a:p>
                    <a:p>
                      <a:endParaRPr lang="pl-PL" dirty="0"/>
                    </a:p>
                  </a:txBody>
                  <a:tcPr/>
                </a:tc>
                <a:tc gridSpan="3">
                  <a:txBody>
                    <a:bodyPr/>
                    <a:lstStyle/>
                    <a:p>
                      <a:pPr algn="ctr"/>
                      <a:r>
                        <a:rPr lang="pl-PL" dirty="0" smtClean="0"/>
                        <a:t>Zgodny z wszystkimi LSR LGD realizujących projekt</a:t>
                      </a:r>
                    </a:p>
                    <a:p>
                      <a:pPr algn="ctr"/>
                      <a:r>
                        <a:rPr lang="pl-PL" dirty="0" smtClean="0"/>
                        <a:t>Realizacja min. 1 celu szczegółowego każdej LSR</a:t>
                      </a:r>
                    </a:p>
                    <a:p>
                      <a:pPr algn="ctr"/>
                      <a:endParaRPr lang="pl-PL" dirty="0"/>
                    </a:p>
                  </a:txBody>
                  <a:tcPr/>
                </a:tc>
                <a:tc hMerge="1">
                  <a:txBody>
                    <a:bodyPr/>
                    <a:lstStyle/>
                    <a:p>
                      <a:endParaRPr lang="pl-PL"/>
                    </a:p>
                  </a:txBody>
                  <a:tcPr/>
                </a:tc>
                <a:tc hMerge="1">
                  <a:txBody>
                    <a:bodyPr/>
                    <a:lstStyle/>
                    <a:p>
                      <a:endParaRPr lang="pl-PL" dirty="0"/>
                    </a:p>
                  </a:txBody>
                  <a:tcPr/>
                </a:tc>
              </a:tr>
              <a:tr h="654663">
                <a:tc>
                  <a:txBody>
                    <a:bodyPr/>
                    <a:lstStyle/>
                    <a:p>
                      <a:r>
                        <a:rPr lang="pl-PL" dirty="0" smtClean="0"/>
                        <a:t>Etapy realizacji</a:t>
                      </a:r>
                      <a:r>
                        <a:rPr lang="pl-PL" baseline="0" dirty="0" smtClean="0"/>
                        <a:t> operacji</a:t>
                      </a:r>
                      <a:endParaRPr lang="pl-PL" dirty="0"/>
                    </a:p>
                  </a:txBody>
                  <a:tcPr/>
                </a:tc>
                <a:tc>
                  <a:txBody>
                    <a:bodyPr/>
                    <a:lstStyle/>
                    <a:p>
                      <a:pPr algn="ctr"/>
                      <a:r>
                        <a:rPr lang="pl-PL" dirty="0" smtClean="0"/>
                        <a:t>brak</a:t>
                      </a:r>
                      <a:endParaRPr lang="pl-PL" dirty="0"/>
                    </a:p>
                  </a:txBody>
                  <a:tcPr/>
                </a:tc>
                <a:tc>
                  <a:txBody>
                    <a:bodyPr/>
                    <a:lstStyle/>
                    <a:p>
                      <a:pPr algn="ctr"/>
                      <a:r>
                        <a:rPr lang="pl-PL" dirty="0" smtClean="0"/>
                        <a:t>max 4</a:t>
                      </a:r>
                      <a:endParaRPr lang="pl-PL" dirty="0"/>
                    </a:p>
                  </a:txBody>
                  <a:tcPr/>
                </a:tc>
                <a:tc>
                  <a:txBody>
                    <a:bodyPr/>
                    <a:lstStyle/>
                    <a:p>
                      <a:pPr algn="ctr"/>
                      <a:r>
                        <a:rPr lang="pl-PL" dirty="0" smtClean="0"/>
                        <a:t>max 5</a:t>
                      </a:r>
                      <a:endParaRPr lang="pl-PL" dirty="0"/>
                    </a:p>
                  </a:txBody>
                  <a:tcPr/>
                </a:tc>
              </a:tr>
              <a:tr h="577434">
                <a:tc rowSpan="2">
                  <a:txBody>
                    <a:bodyPr/>
                    <a:lstStyle/>
                    <a:p>
                      <a:r>
                        <a:rPr lang="pl-PL" dirty="0" smtClean="0"/>
                        <a:t>Czas realizacji operacji</a:t>
                      </a:r>
                      <a:endParaRPr lang="pl-PL" dirty="0"/>
                    </a:p>
                  </a:txBody>
                  <a:tcPr/>
                </a:tc>
                <a:tc>
                  <a:txBody>
                    <a:bodyPr/>
                    <a:lstStyle/>
                    <a:p>
                      <a:pPr algn="ctr"/>
                      <a:r>
                        <a:rPr lang="pl-PL" dirty="0" smtClean="0"/>
                        <a:t>12 miesięcy</a:t>
                      </a:r>
                      <a:endParaRPr lang="pl-PL" dirty="0"/>
                    </a:p>
                  </a:txBody>
                  <a:tcPr/>
                </a:tc>
                <a:tc>
                  <a:txBody>
                    <a:bodyPr/>
                    <a:lstStyle/>
                    <a:p>
                      <a:pPr algn="ctr"/>
                      <a:r>
                        <a:rPr lang="pl-PL" dirty="0" smtClean="0"/>
                        <a:t>30 miesięcy</a:t>
                      </a:r>
                      <a:endParaRPr lang="pl-PL" dirty="0"/>
                    </a:p>
                  </a:txBody>
                  <a:tcPr/>
                </a:tc>
                <a:tc>
                  <a:txBody>
                    <a:bodyPr/>
                    <a:lstStyle/>
                    <a:p>
                      <a:pPr algn="ctr"/>
                      <a:r>
                        <a:rPr lang="pl-PL" dirty="0" smtClean="0"/>
                        <a:t>36 miesięcy</a:t>
                      </a:r>
                      <a:endParaRPr lang="pl-PL" dirty="0"/>
                    </a:p>
                  </a:txBody>
                  <a:tcPr/>
                </a:tc>
              </a:tr>
              <a:tr h="654663">
                <a:tc vMerge="1">
                  <a:txBody>
                    <a:bodyPr/>
                    <a:lstStyle/>
                    <a:p>
                      <a:endParaRPr lang="pl-PL" dirty="0"/>
                    </a:p>
                  </a:txBody>
                  <a:tcPr/>
                </a:tc>
                <a:tc>
                  <a:txBody>
                    <a:bodyPr/>
                    <a:lstStyle/>
                    <a:p>
                      <a:pPr algn="ctr"/>
                      <a:r>
                        <a:rPr lang="pl-PL" dirty="0" smtClean="0"/>
                        <a:t>Najpóźniej</a:t>
                      </a:r>
                      <a:r>
                        <a:rPr lang="pl-PL" baseline="0" dirty="0" smtClean="0"/>
                        <a:t> do 31 grudnia 2021 r.</a:t>
                      </a:r>
                      <a:endParaRPr lang="pl-PL" dirty="0"/>
                    </a:p>
                  </a:txBody>
                  <a:tcPr/>
                </a:tc>
                <a:tc>
                  <a:txBody>
                    <a:bodyPr/>
                    <a:lstStyle/>
                    <a:p>
                      <a:pPr algn="ctr"/>
                      <a:r>
                        <a:rPr lang="pl-PL" dirty="0" smtClean="0"/>
                        <a:t>Najpóźniej do 31 grudnia 2022 r.</a:t>
                      </a:r>
                    </a:p>
                  </a:txBody>
                  <a:tcPr/>
                </a:tc>
                <a:tc>
                  <a:txBody>
                    <a:bodyPr/>
                    <a:lstStyle/>
                    <a:p>
                      <a:pPr algn="ctr"/>
                      <a:r>
                        <a:rPr lang="pl-PL" dirty="0" smtClean="0"/>
                        <a:t>Najpóźniej do 31 grudnia 2022 r.</a:t>
                      </a:r>
                    </a:p>
                  </a:txBody>
                  <a:tcPr/>
                </a:tc>
              </a:tr>
              <a:tr h="935232">
                <a:tc>
                  <a:txBody>
                    <a:bodyPr/>
                    <a:lstStyle/>
                    <a:p>
                      <a:r>
                        <a:rPr lang="pl-PL" dirty="0" smtClean="0"/>
                        <a:t>Tytuł</a:t>
                      </a:r>
                      <a:r>
                        <a:rPr lang="pl-PL" baseline="0" dirty="0" smtClean="0"/>
                        <a:t> prawny do nieruchomości dot. inwestycji</a:t>
                      </a:r>
                      <a:endParaRPr lang="pl-PL" dirty="0"/>
                    </a:p>
                  </a:txBody>
                  <a:tcPr/>
                </a:tc>
                <a:tc>
                  <a:txBody>
                    <a:bodyPr/>
                    <a:lstStyle/>
                    <a:p>
                      <a:pPr algn="ctr"/>
                      <a:r>
                        <a:rPr lang="pl-PL" dirty="0" smtClean="0"/>
                        <a:t>ND</a:t>
                      </a:r>
                      <a:endParaRPr lang="pl-PL" dirty="0"/>
                    </a:p>
                  </a:txBody>
                  <a:tcPr/>
                </a:tc>
                <a:tc>
                  <a:txBody>
                    <a:bodyPr/>
                    <a:lstStyle/>
                    <a:p>
                      <a:pPr algn="ctr"/>
                      <a:r>
                        <a:rPr lang="pl-PL" dirty="0" smtClean="0"/>
                        <a:t>TAK</a:t>
                      </a:r>
                      <a:endParaRPr lang="pl-PL" dirty="0"/>
                    </a:p>
                  </a:txBody>
                  <a:tcPr/>
                </a:tc>
                <a:tc>
                  <a:txBody>
                    <a:bodyPr/>
                    <a:lstStyle/>
                    <a:p>
                      <a:pPr algn="ctr"/>
                      <a:r>
                        <a:rPr lang="pl-PL" dirty="0" smtClean="0"/>
                        <a:t>TAK</a:t>
                      </a:r>
                      <a:endParaRPr lang="pl-PL" dirty="0"/>
                    </a:p>
                  </a:txBody>
                  <a:tcPr/>
                </a:tc>
              </a:tr>
            </a:tbl>
          </a:graphicData>
        </a:graphic>
      </p:graphicFrame>
    </p:spTree>
    <p:extLst>
      <p:ext uri="{BB962C8B-B14F-4D97-AF65-F5344CB8AC3E}">
        <p14:creationId xmlns:p14="http://schemas.microsoft.com/office/powerpoint/2010/main" val="309540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ytuł 1"/>
          <p:cNvSpPr txBox="1">
            <a:spLocks/>
          </p:cNvSpPr>
          <p:nvPr/>
        </p:nvSpPr>
        <p:spPr>
          <a:xfrm>
            <a:off x="-11698" y="-3561"/>
            <a:ext cx="9155697" cy="696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1600" b="1"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Pomoc na realizację projektu w współpracy przyznawana jest, jeżeli operacja uzyska co najmniej 21 punktów w ramach oceny dokonanej wg następujących kryteriów wyboru</a:t>
            </a:r>
            <a:endParaRPr kumimoji="0" lang="pl-PL" sz="16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21" name="Tabela 20"/>
          <p:cNvGraphicFramePr>
            <a:graphicFrameLocks noGrp="1"/>
          </p:cNvGraphicFramePr>
          <p:nvPr>
            <p:extLst>
              <p:ext uri="{D42A27DB-BD31-4B8C-83A1-F6EECF244321}">
                <p14:modId xmlns:p14="http://schemas.microsoft.com/office/powerpoint/2010/main" val="724655071"/>
              </p:ext>
            </p:extLst>
          </p:nvPr>
        </p:nvGraphicFramePr>
        <p:xfrm>
          <a:off x="-11698" y="718862"/>
          <a:ext cx="9155696" cy="6139138"/>
        </p:xfrm>
        <a:graphic>
          <a:graphicData uri="http://schemas.openxmlformats.org/drawingml/2006/table">
            <a:tbl>
              <a:tblPr firstRow="1" bandRow="1">
                <a:tableStyleId>{69CF1AB2-1976-4502-BF36-3FF5EA218861}</a:tableStyleId>
              </a:tblPr>
              <a:tblGrid>
                <a:gridCol w="8328114"/>
                <a:gridCol w="827582"/>
              </a:tblGrid>
              <a:tr h="621899">
                <a:tc>
                  <a:txBody>
                    <a:bodyPr/>
                    <a:lstStyle/>
                    <a:p>
                      <a:r>
                        <a:rPr lang="pl-PL" sz="1400" b="1" dirty="0" smtClean="0"/>
                        <a:t>cele projektu współpracy są zgodne</a:t>
                      </a:r>
                      <a:r>
                        <a:rPr lang="pl-PL" sz="1400" b="1" baseline="0" dirty="0" smtClean="0"/>
                        <a:t> z więcej niż jednym celem szczegółowym LSR wszystkich LGD uczestniczących w realizacji tego projektu współpracy</a:t>
                      </a:r>
                      <a:endParaRPr lang="pl-PL" sz="1400" b="1" dirty="0"/>
                    </a:p>
                  </a:txBody>
                  <a:tcPr/>
                </a:tc>
                <a:tc>
                  <a:txBody>
                    <a:bodyPr/>
                    <a:lstStyle/>
                    <a:p>
                      <a:r>
                        <a:rPr lang="pl-PL" sz="1400" b="1" dirty="0" smtClean="0"/>
                        <a:t>4 pkt</a:t>
                      </a:r>
                      <a:endParaRPr lang="pl-PL" sz="1400" b="1" dirty="0"/>
                    </a:p>
                  </a:txBody>
                  <a:tcPr/>
                </a:tc>
              </a:tr>
              <a:tr h="749034">
                <a:tc>
                  <a:txBody>
                    <a:bodyPr/>
                    <a:lstStyle/>
                    <a:p>
                      <a:r>
                        <a:rPr lang="pl-PL" sz="1400" b="1" dirty="0" smtClean="0"/>
                        <a:t>projekt współpracy ma innowacyjny charakter rozumiany jako wdrożenie nowych na danym obszarze lub znacząco</a:t>
                      </a:r>
                      <a:r>
                        <a:rPr lang="pl-PL" sz="1400" b="1" baseline="0" dirty="0" smtClean="0"/>
                        <a:t> </a:t>
                      </a:r>
                      <a:r>
                        <a:rPr lang="pl-PL" sz="1400" b="1" dirty="0" smtClean="0"/>
                        <a:t>udoskonalonych produktów, usług, procesów lub organizacji lub nowego sposobu wykorzystania</a:t>
                      </a:r>
                      <a:r>
                        <a:rPr lang="pl-PL" sz="1400" b="1" baseline="0" dirty="0" smtClean="0"/>
                        <a:t> </a:t>
                      </a:r>
                      <a:r>
                        <a:rPr lang="pl-PL" sz="1400" b="1" dirty="0" smtClean="0"/>
                        <a:t>lokalnych zasobów</a:t>
                      </a:r>
                      <a:r>
                        <a:rPr lang="pl-PL" sz="1400" b="1" baseline="0" dirty="0" smtClean="0"/>
                        <a:t> </a:t>
                      </a:r>
                      <a:r>
                        <a:rPr lang="pl-PL" sz="1400" b="1" dirty="0" smtClean="0"/>
                        <a:t>przyrodniczych, historycznych, kulturowych lub społecznych</a:t>
                      </a:r>
                      <a:endParaRPr lang="pl-PL" sz="1400" b="1" dirty="0"/>
                    </a:p>
                  </a:txBody>
                  <a:tcPr/>
                </a:tc>
                <a:tc>
                  <a:txBody>
                    <a:bodyPr/>
                    <a:lstStyle/>
                    <a:p>
                      <a:r>
                        <a:rPr lang="pl-PL" sz="1400" b="1" dirty="0" smtClean="0"/>
                        <a:t>6 pkt</a:t>
                      </a:r>
                      <a:endParaRPr lang="pl-PL" sz="1400" b="1" dirty="0"/>
                    </a:p>
                  </a:txBody>
                  <a:tcPr/>
                </a:tc>
              </a:tr>
              <a:tr h="621899">
                <a:tc>
                  <a:txBody>
                    <a:bodyPr/>
                    <a:lstStyle/>
                    <a:p>
                      <a:r>
                        <a:rPr lang="pl-PL" sz="1400" b="1" dirty="0" smtClean="0"/>
                        <a:t>projekt współpracy zakłada, że w wyniku jego realizacji zostanie utworzone przynajmniej jedno miejsce pracy</a:t>
                      </a:r>
                      <a:endParaRPr lang="pl-PL" sz="1400" b="1" dirty="0"/>
                    </a:p>
                  </a:txBody>
                  <a:tcPr/>
                </a:tc>
                <a:tc>
                  <a:txBody>
                    <a:bodyPr/>
                    <a:lstStyle/>
                    <a:p>
                      <a:r>
                        <a:rPr lang="pl-PL" sz="1400" b="1" dirty="0" smtClean="0"/>
                        <a:t>6 pkt</a:t>
                      </a:r>
                      <a:endParaRPr lang="pl-PL" sz="1400" b="1" dirty="0"/>
                    </a:p>
                  </a:txBody>
                  <a:tcPr/>
                </a:tc>
              </a:tr>
              <a:tr h="967503">
                <a:tc>
                  <a:txBody>
                    <a:bodyPr/>
                    <a:lstStyle/>
                    <a:p>
                      <a:r>
                        <a:rPr lang="pl-PL" sz="1400" b="1" dirty="0" smtClean="0"/>
                        <a:t>udokumentowane doświadczenie LGD uczestniczących w realizacji projektu współpracy w realizacji co najmniej:</a:t>
                      </a:r>
                    </a:p>
                    <a:p>
                      <a:pPr marL="285750" indent="-285750">
                        <a:buFontTx/>
                        <a:buChar char="-"/>
                      </a:pPr>
                      <a:r>
                        <a:rPr lang="pl-PL" sz="1400" b="1" baseline="0" dirty="0" smtClean="0"/>
                        <a:t>trzech projektów o zakresie podobnym do zakresu tego projektu współpracy</a:t>
                      </a:r>
                    </a:p>
                    <a:p>
                      <a:pPr marL="285750" indent="-285750">
                        <a:buFontTx/>
                        <a:buChar char="-"/>
                      </a:pPr>
                      <a:r>
                        <a:rPr lang="pl-PL" sz="1400" b="1" dirty="0" smtClean="0"/>
                        <a:t>jednego, lecz nie więcej niż dwóch projektów o zakresie podobnym do zakresu tego projektu współpracy</a:t>
                      </a:r>
                      <a:endParaRPr lang="pl-PL" sz="1400" b="1" dirty="0"/>
                    </a:p>
                  </a:txBody>
                  <a:tcPr/>
                </a:tc>
                <a:tc>
                  <a:txBody>
                    <a:bodyPr/>
                    <a:lstStyle/>
                    <a:p>
                      <a:endParaRPr lang="pl-PL" sz="1400" b="1" dirty="0" smtClean="0"/>
                    </a:p>
                    <a:p>
                      <a:r>
                        <a:rPr lang="pl-PL" sz="1400" b="1" dirty="0" smtClean="0"/>
                        <a:t>4 pkt</a:t>
                      </a:r>
                    </a:p>
                    <a:p>
                      <a:r>
                        <a:rPr lang="pl-PL" sz="1400" b="1" dirty="0" smtClean="0"/>
                        <a:t>2 pkt</a:t>
                      </a:r>
                      <a:endParaRPr lang="pl-PL" sz="1400" b="1" dirty="0"/>
                    </a:p>
                  </a:txBody>
                  <a:tcPr/>
                </a:tc>
              </a:tr>
              <a:tr h="749034">
                <a:tc>
                  <a:txBody>
                    <a:bodyPr/>
                    <a:lstStyle/>
                    <a:p>
                      <a:r>
                        <a:rPr lang="pl-PL" sz="1400" b="1" dirty="0" smtClean="0"/>
                        <a:t>budżet projektu współpracy zakłada proporcjonalny i racjonalny podział wydatków między LGD uczestniczącymi</a:t>
                      </a:r>
                      <a:r>
                        <a:rPr lang="pl-PL" sz="1400" b="1" baseline="0" dirty="0" smtClean="0"/>
                        <a:t> </a:t>
                      </a:r>
                      <a:r>
                        <a:rPr lang="pl-PL" sz="1400" b="1" dirty="0" smtClean="0"/>
                        <a:t>w realizacji projektu współpracy oraz pozostałymi partnerami, o których mowa w art. 44</a:t>
                      </a:r>
                      <a:r>
                        <a:rPr lang="pl-PL" sz="1400" b="1" baseline="0" dirty="0" smtClean="0"/>
                        <a:t> </a:t>
                      </a:r>
                      <a:r>
                        <a:rPr lang="pl-PL" sz="1400" b="1" dirty="0" smtClean="0"/>
                        <a:t>ust. 2 rozporządzenia</a:t>
                      </a:r>
                      <a:r>
                        <a:rPr lang="pl-PL" sz="1400" b="1" baseline="0" dirty="0" smtClean="0"/>
                        <a:t> </a:t>
                      </a:r>
                      <a:r>
                        <a:rPr lang="pl-PL" sz="1400" b="1" dirty="0" smtClean="0"/>
                        <a:t>nr 1305/2013, zwanymi dalej „partnerami”</a:t>
                      </a:r>
                      <a:endParaRPr lang="pl-PL" sz="1400" b="1" dirty="0"/>
                    </a:p>
                  </a:txBody>
                  <a:tcPr/>
                </a:tc>
                <a:tc>
                  <a:txBody>
                    <a:bodyPr/>
                    <a:lstStyle/>
                    <a:p>
                      <a:r>
                        <a:rPr lang="pl-PL" sz="1400" b="1" dirty="0" smtClean="0"/>
                        <a:t>3 pkt</a:t>
                      </a:r>
                      <a:endParaRPr lang="pl-PL" sz="1400" b="1" dirty="0"/>
                    </a:p>
                  </a:txBody>
                  <a:tcPr/>
                </a:tc>
              </a:tr>
              <a:tr h="621899">
                <a:tc>
                  <a:txBody>
                    <a:bodyPr/>
                    <a:lstStyle/>
                    <a:p>
                      <a:r>
                        <a:rPr lang="pl-PL" sz="1400" b="1" dirty="0" smtClean="0"/>
                        <a:t>w realizację projektu współpracy zaangażowany jest co najmniej jeden partner zagraniczny</a:t>
                      </a:r>
                      <a:endParaRPr lang="pl-PL" sz="1400" b="1" dirty="0"/>
                    </a:p>
                  </a:txBody>
                  <a:tcPr/>
                </a:tc>
                <a:tc>
                  <a:txBody>
                    <a:bodyPr/>
                    <a:lstStyle/>
                    <a:p>
                      <a:r>
                        <a:rPr lang="pl-PL" sz="1400" b="1" dirty="0" smtClean="0"/>
                        <a:t>8 pkt</a:t>
                      </a:r>
                      <a:endParaRPr lang="pl-PL" sz="1400" b="1" dirty="0"/>
                    </a:p>
                  </a:txBody>
                  <a:tcPr/>
                </a:tc>
              </a:tr>
              <a:tr h="1185971">
                <a:tc>
                  <a:txBody>
                    <a:bodyPr/>
                    <a:lstStyle/>
                    <a:p>
                      <a:r>
                        <a:rPr lang="pl-PL" sz="1400" b="1" dirty="0" smtClean="0"/>
                        <a:t>projekt współpracy jest projektem:</a:t>
                      </a:r>
                    </a:p>
                    <a:p>
                      <a:pPr marL="285750" indent="-285750">
                        <a:buFontTx/>
                        <a:buChar char="-"/>
                      </a:pPr>
                      <a:r>
                        <a:rPr lang="pl-PL" sz="1400" b="1" dirty="0" smtClean="0"/>
                        <a:t>zintegrowanym, w którym co najmniej jedno zadanie realizowane przez każdego z partnerów jest odmienne</a:t>
                      </a:r>
                      <a:r>
                        <a:rPr lang="pl-PL" sz="1400" b="1" baseline="0" dirty="0" smtClean="0"/>
                        <a:t> </a:t>
                      </a:r>
                      <a:r>
                        <a:rPr lang="pl-PL" sz="1400" b="1" dirty="0" smtClean="0"/>
                        <a:t>w swym zakresie od zadań realizowanych przez pozostałych partnerów</a:t>
                      </a:r>
                    </a:p>
                    <a:p>
                      <a:pPr marL="285750" indent="-285750">
                        <a:buFontTx/>
                        <a:buChar char="-"/>
                      </a:pPr>
                      <a:r>
                        <a:rPr lang="pl-PL" sz="1400" b="1" dirty="0" smtClean="0"/>
                        <a:t>symetrycznym, w którym takie same lub podobne w swym zakresie zadania są realizowane przez partnerów</a:t>
                      </a:r>
                      <a:endParaRPr lang="pl-PL" sz="1400" b="1" dirty="0"/>
                    </a:p>
                  </a:txBody>
                  <a:tcPr/>
                </a:tc>
                <a:tc>
                  <a:txBody>
                    <a:bodyPr/>
                    <a:lstStyle/>
                    <a:p>
                      <a:endParaRPr lang="pl-PL" sz="1400" b="1" dirty="0" smtClean="0"/>
                    </a:p>
                    <a:p>
                      <a:r>
                        <a:rPr lang="pl-PL" sz="1400" b="1" dirty="0" smtClean="0"/>
                        <a:t>4 pkt</a:t>
                      </a:r>
                    </a:p>
                    <a:p>
                      <a:endParaRPr lang="pl-PL" sz="1400" b="1" dirty="0" smtClean="0"/>
                    </a:p>
                    <a:p>
                      <a:r>
                        <a:rPr lang="pl-PL" sz="1400" b="1" dirty="0" smtClean="0"/>
                        <a:t>2 pkt</a:t>
                      </a:r>
                      <a:endParaRPr lang="pl-PL" sz="1400" b="1" dirty="0"/>
                    </a:p>
                  </a:txBody>
                  <a:tcPr/>
                </a:tc>
              </a:tr>
              <a:tr h="621899">
                <a:tc gridSpan="2">
                  <a:txBody>
                    <a:bodyPr/>
                    <a:lstStyle/>
                    <a:p>
                      <a:pPr algn="ctr"/>
                      <a:r>
                        <a:rPr lang="pl-PL" sz="1600" b="1" dirty="0" smtClean="0"/>
                        <a:t>MAX 31 pkt</a:t>
                      </a:r>
                      <a:endParaRPr lang="pl-PL" sz="1600" b="1" dirty="0"/>
                    </a:p>
                  </a:txBody>
                  <a:tcPr/>
                </a:tc>
                <a:tc hMerge="1">
                  <a:txBody>
                    <a:bodyPr/>
                    <a:lstStyle/>
                    <a:p>
                      <a:endParaRPr lang="pl-PL" sz="1200" b="1" dirty="0"/>
                    </a:p>
                  </a:txBody>
                  <a:tcPr/>
                </a:tc>
              </a:tr>
            </a:tbl>
          </a:graphicData>
        </a:graphic>
      </p:graphicFrame>
    </p:spTree>
    <p:extLst>
      <p:ext uri="{BB962C8B-B14F-4D97-AF65-F5344CB8AC3E}">
        <p14:creationId xmlns:p14="http://schemas.microsoft.com/office/powerpoint/2010/main" val="1643194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1" name="Symbol zastępczy zawartości 2"/>
          <p:cNvSpPr txBox="1">
            <a:spLocks/>
          </p:cNvSpPr>
          <p:nvPr/>
        </p:nvSpPr>
        <p:spPr>
          <a:xfrm>
            <a:off x="422360" y="2632404"/>
            <a:ext cx="6096709" cy="122413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smtClean="0"/>
              <a:t>Najem sprzętu lub pomieszczeń</a:t>
            </a:r>
          </a:p>
          <a:p>
            <a:r>
              <a:rPr lang="pl-PL" sz="2400" dirty="0" smtClean="0"/>
              <a:t>Zakup usług</a:t>
            </a:r>
            <a:endParaRPr lang="pl-PL" sz="2400" dirty="0"/>
          </a:p>
        </p:txBody>
      </p:sp>
      <p:sp>
        <p:nvSpPr>
          <p:cNvPr id="22" name="Tytuł 1"/>
          <p:cNvSpPr txBox="1">
            <a:spLocks/>
          </p:cNvSpPr>
          <p:nvPr/>
        </p:nvSpPr>
        <p:spPr>
          <a:xfrm>
            <a:off x="1107210" y="1185453"/>
            <a:ext cx="6946900" cy="13255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a:lstStyle>
          <a:p>
            <a:r>
              <a:rPr lang="pl-PL" sz="2800" dirty="0" smtClean="0"/>
              <a:t>Koszty kwalifikowalne – przygotowanie projektu współpracy</a:t>
            </a:r>
            <a:endParaRPr lang="pl-PL" sz="2800" dirty="0"/>
          </a:p>
        </p:txBody>
      </p:sp>
    </p:spTree>
    <p:extLst>
      <p:ext uri="{BB962C8B-B14F-4D97-AF65-F5344CB8AC3E}">
        <p14:creationId xmlns:p14="http://schemas.microsoft.com/office/powerpoint/2010/main" val="509383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1" name="Symbol zastępczy zawartości 2"/>
          <p:cNvSpPr txBox="1">
            <a:spLocks/>
          </p:cNvSpPr>
          <p:nvPr/>
        </p:nvSpPr>
        <p:spPr>
          <a:xfrm>
            <a:off x="323850" y="1844824"/>
            <a:ext cx="8640638" cy="4351338"/>
          </a:xfrm>
          <a:prstGeom prst="rect">
            <a:avLst/>
          </a:prstGeom>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o</a:t>
            </a:r>
            <a:r>
              <a:rPr lang="pl-PL" dirty="0" smtClean="0"/>
              <a:t>gólne (w wartości nieprzekraczającej 10% pozostałych kosztów kwalifikowalnych)</a:t>
            </a:r>
          </a:p>
          <a:p>
            <a:r>
              <a:rPr lang="pl-PL" dirty="0"/>
              <a:t>z</a:t>
            </a:r>
            <a:r>
              <a:rPr lang="pl-PL" dirty="0" smtClean="0"/>
              <a:t>akup robót budowlanych i usług</a:t>
            </a:r>
          </a:p>
          <a:p>
            <a:r>
              <a:rPr lang="pl-PL" dirty="0"/>
              <a:t>z</a:t>
            </a:r>
            <a:r>
              <a:rPr lang="pl-PL" dirty="0" smtClean="0"/>
              <a:t>akup lub rozwój oprogramowania komputerowego oraz zakup patentów, licencji lub wynagrodzeń za przeniesienie autorskich praw majątkowych lub znaków towarowych</a:t>
            </a:r>
          </a:p>
          <a:p>
            <a:r>
              <a:rPr lang="pl-PL" dirty="0"/>
              <a:t>n</a:t>
            </a:r>
            <a:r>
              <a:rPr lang="pl-PL" dirty="0" smtClean="0"/>
              <a:t>ajem lub dzierżawa maszyn, wyposażenia, sprzętu lub nieruchomości</a:t>
            </a:r>
          </a:p>
          <a:p>
            <a:r>
              <a:rPr lang="pl-PL" dirty="0"/>
              <a:t>z</a:t>
            </a:r>
            <a:r>
              <a:rPr lang="pl-PL" dirty="0" smtClean="0"/>
              <a:t>akup nowych maszyn, wyposażenia lub sprzętu, a w przypadku operacji w zakresie zachowania dziedzictwa lokalnego również używanych maszyn lub wyposażenia, stanowiących eksponaty</a:t>
            </a:r>
          </a:p>
          <a:p>
            <a:r>
              <a:rPr lang="pl-PL" dirty="0"/>
              <a:t>z</a:t>
            </a:r>
            <a:r>
              <a:rPr lang="pl-PL" dirty="0" smtClean="0"/>
              <a:t>akup rzeczy innych niż wymienione w punkcie wyżej, w tym materiałów</a:t>
            </a:r>
          </a:p>
          <a:p>
            <a:r>
              <a:rPr lang="pl-PL" dirty="0" smtClean="0"/>
              <a:t>wynagrodzenia i innych świadczeń, o których mowa w ustawie z dnia 26 czerwca 1974r. – Kodeks pracy (Dz. U. z 2014 r. poz. 1502, z </a:t>
            </a:r>
            <a:r>
              <a:rPr lang="pl-PL" dirty="0" err="1" smtClean="0"/>
              <a:t>późn</a:t>
            </a:r>
            <a:r>
              <a:rPr lang="pl-PL" dirty="0" smtClean="0"/>
              <a:t>. zm.2), związanych z pracą osób koordynujących realizację projektu współpracy, a także inne koszty ponoszone przez LGD uczestniczące w realizacji operacji na podstawie odrębnych przepisów w związku z zatrudnieniem tych osób</a:t>
            </a:r>
          </a:p>
          <a:p>
            <a:pPr marL="0" indent="0">
              <a:buNone/>
            </a:pPr>
            <a:endParaRPr lang="pl-PL" dirty="0" smtClean="0"/>
          </a:p>
          <a:p>
            <a:pPr marL="0" indent="0">
              <a:buFont typeface="Arial" panose="020B0604020202020204" pitchFamily="34" charset="0"/>
              <a:buNone/>
            </a:pPr>
            <a:r>
              <a:rPr lang="pl-PL" b="1" dirty="0" smtClean="0"/>
              <a:t>Koszty uzasadnione zakresem operacji, niezbędne do osiągnięcia jej celu oraz racjonalne</a:t>
            </a:r>
            <a:endParaRPr lang="pl-PL" b="1" dirty="0"/>
          </a:p>
        </p:txBody>
      </p:sp>
      <p:sp>
        <p:nvSpPr>
          <p:cNvPr id="22" name="Tytuł 1"/>
          <p:cNvSpPr txBox="1">
            <a:spLocks/>
          </p:cNvSpPr>
          <p:nvPr/>
        </p:nvSpPr>
        <p:spPr>
          <a:xfrm>
            <a:off x="1143000" y="730481"/>
            <a:ext cx="6946900" cy="13255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a:lstStyle>
          <a:p>
            <a:r>
              <a:rPr lang="pl-PL" sz="2800" dirty="0" smtClean="0"/>
              <a:t>Koszty kwalifikowalne </a:t>
            </a:r>
            <a:r>
              <a:rPr lang="pl-PL" sz="2800" dirty="0" smtClean="0"/>
              <a:t>– realizacja projektu </a:t>
            </a:r>
            <a:r>
              <a:rPr lang="pl-PL" sz="2800" dirty="0" smtClean="0"/>
              <a:t>współpracy</a:t>
            </a:r>
            <a:endParaRPr lang="pl-PL" sz="2800" dirty="0"/>
          </a:p>
        </p:txBody>
      </p:sp>
    </p:spTree>
    <p:extLst>
      <p:ext uri="{BB962C8B-B14F-4D97-AF65-F5344CB8AC3E}">
        <p14:creationId xmlns:p14="http://schemas.microsoft.com/office/powerpoint/2010/main" val="74891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0" name="Tytuł 1"/>
          <p:cNvSpPr txBox="1">
            <a:spLocks/>
          </p:cNvSpPr>
          <p:nvPr/>
        </p:nvSpPr>
        <p:spPr>
          <a:xfrm>
            <a:off x="944562" y="784225"/>
            <a:ext cx="7038975" cy="58737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a:lstStyle>
          <a:p>
            <a:r>
              <a:rPr lang="pl-PL" sz="2800" dirty="0" smtClean="0"/>
              <a:t>Do kosztów kwalifikowalnych nie zalicza się</a:t>
            </a:r>
            <a:endParaRPr lang="pl-PL" sz="2800" dirty="0"/>
          </a:p>
        </p:txBody>
      </p:sp>
      <p:sp>
        <p:nvSpPr>
          <p:cNvPr id="21" name="Symbol zastępczy zawartości 2"/>
          <p:cNvSpPr txBox="1">
            <a:spLocks/>
          </p:cNvSpPr>
          <p:nvPr/>
        </p:nvSpPr>
        <p:spPr>
          <a:xfrm>
            <a:off x="179512" y="1452562"/>
            <a:ext cx="8646988" cy="435133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SzPct val="50000"/>
              <a:buFont typeface="Wingdings" panose="05000000000000000000" pitchFamily="2" charset="2"/>
              <a:buChar char="§"/>
            </a:pPr>
            <a:r>
              <a:rPr lang="pl-PL" sz="2000" dirty="0" smtClean="0"/>
              <a:t>Zakupu środków transportu, chyba że stanowią eksponaty</a:t>
            </a:r>
          </a:p>
          <a:p>
            <a:pPr marL="0" indent="0" algn="just">
              <a:buSzPct val="50000"/>
              <a:buNone/>
            </a:pPr>
            <a:endParaRPr lang="pl-PL" sz="2000" dirty="0" smtClean="0"/>
          </a:p>
          <a:p>
            <a:pPr algn="just">
              <a:buSzPct val="50000"/>
              <a:buFont typeface="Wingdings" panose="05000000000000000000" pitchFamily="2" charset="2"/>
              <a:buChar char="§"/>
            </a:pPr>
            <a:r>
              <a:rPr lang="pl-PL" sz="2000" dirty="0" smtClean="0"/>
              <a:t>Kosztów wynagrodzenia i innych świadczeń, które:</a:t>
            </a:r>
          </a:p>
          <a:p>
            <a:pPr algn="just">
              <a:buSzPct val="50000"/>
              <a:buFont typeface="Wingdings" panose="05000000000000000000" pitchFamily="2" charset="2"/>
              <a:buChar char="Ø"/>
            </a:pPr>
            <a:r>
              <a:rPr lang="pl-PL" sz="2000" dirty="0" smtClean="0"/>
              <a:t>przekraczają w danym miesiącu w odniesieniu do pełnego etatu dwukrotnie kwotę przeciętnego wynagrodzenia w gospodarce narodowej ogłaszanego na podstawie przepisów o emeryturach i rentach z Funduszu Ubezpieczeń Społecznych w drugim roku poprzedzającym rok, w którym złożono wniosek o przyznanie pomocy (w roku 2015 – 3899,78 zł x 2), lub</a:t>
            </a:r>
          </a:p>
          <a:p>
            <a:pPr algn="just">
              <a:buSzPct val="50000"/>
              <a:buFont typeface="Wingdings" panose="05000000000000000000" pitchFamily="2" charset="2"/>
              <a:buChar char="Ø"/>
            </a:pPr>
            <a:r>
              <a:rPr lang="pl-PL" sz="2000" dirty="0" smtClean="0"/>
              <a:t>są wyższe niż 10% pozostałych kosztów kwalifikowalnych operacji, lub</a:t>
            </a:r>
          </a:p>
          <a:p>
            <a:pPr algn="just">
              <a:buSzPct val="50000"/>
              <a:buFont typeface="Wingdings" panose="05000000000000000000" pitchFamily="2" charset="2"/>
              <a:buChar char="Ø"/>
            </a:pPr>
            <a:r>
              <a:rPr lang="pl-PL" sz="2000" dirty="0" smtClean="0"/>
              <a:t>dotyczą osoby pobierającej wynagrodzenie finansowane ze środków poddziałania „Wspieranie na rzecz kosztów bieżących i aktywizacji” zatrudnionej w LGD uczestniczącej w realizacji operacji.</a:t>
            </a:r>
            <a:endParaRPr lang="pl-PL" sz="2000" dirty="0"/>
          </a:p>
        </p:txBody>
      </p:sp>
    </p:spTree>
    <p:extLst>
      <p:ext uri="{BB962C8B-B14F-4D97-AF65-F5344CB8AC3E}">
        <p14:creationId xmlns:p14="http://schemas.microsoft.com/office/powerpoint/2010/main" val="128931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0" name="Tytuł 1"/>
          <p:cNvSpPr txBox="1">
            <a:spLocks/>
          </p:cNvSpPr>
          <p:nvPr/>
        </p:nvSpPr>
        <p:spPr>
          <a:xfrm>
            <a:off x="-685800" y="991393"/>
            <a:ext cx="10515600" cy="13255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a:lstStyle>
          <a:p>
            <a:r>
              <a:rPr lang="pl-PL" sz="2800" b="1" dirty="0" smtClean="0"/>
              <a:t>Termin rozpatrzenia wniosku</a:t>
            </a:r>
            <a:endParaRPr lang="pl-PL" sz="2800" b="1" dirty="0"/>
          </a:p>
        </p:txBody>
      </p:sp>
      <p:sp>
        <p:nvSpPr>
          <p:cNvPr id="21" name="Symbol zastępczy zawartości 2"/>
          <p:cNvSpPr txBox="1">
            <a:spLocks/>
          </p:cNvSpPr>
          <p:nvPr/>
        </p:nvSpPr>
        <p:spPr>
          <a:xfrm>
            <a:off x="19181" y="1916832"/>
            <a:ext cx="9124819"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2400" dirty="0" smtClean="0"/>
              <a:t>1 miesiąc w przypadku przygotowania projektu współpracy</a:t>
            </a:r>
          </a:p>
          <a:p>
            <a:pPr algn="just"/>
            <a:r>
              <a:rPr lang="pl-PL" sz="2400" dirty="0" smtClean="0"/>
              <a:t>2 miesiące w przypadku realizacji lub przygotowania połączonego z realizacją projektu współpracy</a:t>
            </a:r>
          </a:p>
          <a:p>
            <a:pPr marL="0" indent="0" algn="just">
              <a:buNone/>
            </a:pPr>
            <a:endParaRPr lang="pl-PL" sz="2400" dirty="0" smtClean="0"/>
          </a:p>
          <a:p>
            <a:pPr marL="0" indent="0" algn="just">
              <a:buNone/>
            </a:pPr>
            <a:endParaRPr lang="pl-PL" sz="2400" dirty="0" smtClean="0"/>
          </a:p>
          <a:p>
            <a:pPr marL="0" indent="0" algn="just">
              <a:buFont typeface="Arial" panose="020B0604020202020204" pitchFamily="34" charset="0"/>
              <a:buNone/>
            </a:pPr>
            <a:r>
              <a:rPr lang="pl-PL" sz="2400" dirty="0" smtClean="0"/>
              <a:t>Wezwanie do uzupełnień wstrzymuje bieg terminu.</a:t>
            </a:r>
          </a:p>
          <a:p>
            <a:pPr marL="0" indent="0" algn="just">
              <a:buFont typeface="Arial" panose="020B0604020202020204" pitchFamily="34" charset="0"/>
              <a:buNone/>
            </a:pPr>
            <a:r>
              <a:rPr lang="pl-PL" sz="2400" dirty="0" smtClean="0"/>
              <a:t>Usunięcie braków w terminie 21 dni od dnia doręczenia wezwania.</a:t>
            </a:r>
            <a:endParaRPr lang="pl-PL" sz="2400" dirty="0"/>
          </a:p>
        </p:txBody>
      </p:sp>
    </p:spTree>
    <p:extLst>
      <p:ext uri="{BB962C8B-B14F-4D97-AF65-F5344CB8AC3E}">
        <p14:creationId xmlns:p14="http://schemas.microsoft.com/office/powerpoint/2010/main" val="2808044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5510158" y="1760735"/>
            <a:ext cx="3633842" cy="4523350"/>
          </a:xfrm>
          <a:prstGeom prst="rect">
            <a:avLst/>
          </a:prstGeom>
        </p:spPr>
      </p:pic>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3"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latin typeface="Times New Roman" panose="02020603050405020304" pitchFamily="18" charset="0"/>
            </a:endParaRPr>
          </a:p>
        </p:txBody>
      </p:sp>
      <p:sp>
        <p:nvSpPr>
          <p:cNvPr id="6164" name="Tytuł 2"/>
          <p:cNvSpPr txBox="1">
            <a:spLocks/>
          </p:cNvSpPr>
          <p:nvPr/>
        </p:nvSpPr>
        <p:spPr bwMode="auto">
          <a:xfrm>
            <a:off x="131938" y="568896"/>
            <a:ext cx="84105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3600" dirty="0">
              <a:latin typeface="Arial" panose="020B0604020202020204" pitchFamily="34" charset="0"/>
            </a:endParaRPr>
          </a:p>
          <a:p>
            <a:pPr algn="ctr" eaLnBrk="1" hangingPunct="1">
              <a:spcBef>
                <a:spcPct val="0"/>
              </a:spcBef>
              <a:buFontTx/>
              <a:buNone/>
            </a:pPr>
            <a:endParaRPr lang="pl-PL" altLang="pl-PL" sz="3600" dirty="0">
              <a:latin typeface="Arial" panose="020B0604020202020204" pitchFamily="34" charset="0"/>
            </a:endParaRPr>
          </a:p>
          <a:p>
            <a:pPr algn="ctr" eaLnBrk="1" hangingPunct="1">
              <a:spcBef>
                <a:spcPct val="0"/>
              </a:spcBef>
              <a:buFontTx/>
              <a:buNone/>
            </a:pPr>
            <a:endParaRPr lang="pl-PL" altLang="pl-PL" sz="3600" b="1" dirty="0">
              <a:latin typeface="Trebuchet MS" panose="020B0603020202020204" pitchFamily="34" charset="0"/>
            </a:endParaRPr>
          </a:p>
          <a:p>
            <a:pPr algn="ctr" eaLnBrk="1" hangingPunct="1">
              <a:spcBef>
                <a:spcPct val="0"/>
              </a:spcBef>
              <a:buFontTx/>
              <a:buNone/>
            </a:pPr>
            <a:endParaRPr lang="pl-PL" altLang="pl-PL" b="1" dirty="0">
              <a:latin typeface="Trebuchet MS" panose="020B0603020202020204" pitchFamily="34" charset="0"/>
            </a:endParaRPr>
          </a:p>
          <a:p>
            <a:pPr algn="ctr" eaLnBrk="1" hangingPunct="1">
              <a:spcBef>
                <a:spcPct val="0"/>
              </a:spcBef>
              <a:buFont typeface="Arial" panose="020B0604020202020204" pitchFamily="34" charset="0"/>
              <a:buNone/>
            </a:pPr>
            <a:r>
              <a:rPr lang="pl-PL" altLang="pl-PL" sz="3600" b="1" dirty="0"/>
              <a:t>Inicjatywa LEADER 2014-2020 – stan wdrażania LSR w województwie mazowieckim </a:t>
            </a:r>
            <a:endParaRPr lang="pl-PL" altLang="pl-PL" sz="3600" dirty="0"/>
          </a:p>
          <a:p>
            <a:pPr algn="ctr" eaLnBrk="1" hangingPunct="1">
              <a:spcBef>
                <a:spcPct val="0"/>
              </a:spcBef>
              <a:buFontTx/>
              <a:buNone/>
            </a:pPr>
            <a:endParaRPr lang="pl-PL" altLang="pl-PL" sz="3600" b="1" dirty="0">
              <a:latin typeface="Arial" panose="020B0604020202020204" pitchFamily="34" charset="0"/>
            </a:endParaRPr>
          </a:p>
          <a:p>
            <a:pPr algn="ctr" eaLnBrk="1" hangingPunct="1">
              <a:spcBef>
                <a:spcPct val="0"/>
              </a:spcBef>
              <a:buFontTx/>
              <a:buNone/>
            </a:pPr>
            <a:endParaRPr lang="pl-PL" altLang="pl-PL" sz="3600" b="1" dirty="0">
              <a:latin typeface="Arial" panose="020B0604020202020204" pitchFamily="34"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3" name="pole tekstowe 2"/>
          <p:cNvSpPr txBox="1"/>
          <p:nvPr/>
        </p:nvSpPr>
        <p:spPr>
          <a:xfrm>
            <a:off x="323850" y="3346400"/>
            <a:ext cx="5040238" cy="1631216"/>
          </a:xfrm>
          <a:prstGeom prst="rect">
            <a:avLst/>
          </a:prstGeom>
          <a:noFill/>
        </p:spPr>
        <p:txBody>
          <a:bodyPr wrap="square" rtlCol="0">
            <a:spAutoFit/>
          </a:bodyPr>
          <a:lstStyle/>
          <a:p>
            <a:pPr lvl="0" algn="ctr" eaLnBrk="1" hangingPunct="1"/>
            <a:r>
              <a:rPr lang="pl-PL" altLang="pl-PL" sz="2000" dirty="0">
                <a:solidFill>
                  <a:srgbClr val="000000"/>
                </a:solidFill>
              </a:rPr>
              <a:t>Piotr Łukasik</a:t>
            </a:r>
          </a:p>
          <a:p>
            <a:pPr lvl="0" algn="ctr" eaLnBrk="1" hangingPunct="1"/>
            <a:r>
              <a:rPr lang="pl-PL" altLang="pl-PL" sz="2000" dirty="0">
                <a:solidFill>
                  <a:srgbClr val="000000"/>
                </a:solidFill>
              </a:rPr>
              <a:t>Departament Rolnictwa </a:t>
            </a:r>
          </a:p>
          <a:p>
            <a:pPr lvl="0" algn="ctr" eaLnBrk="1" hangingPunct="1"/>
            <a:r>
              <a:rPr lang="pl-PL" altLang="pl-PL" sz="2000" dirty="0">
                <a:solidFill>
                  <a:srgbClr val="000000"/>
                </a:solidFill>
              </a:rPr>
              <a:t>i Rozwoju Obszarów Wiejskich</a:t>
            </a:r>
          </a:p>
          <a:p>
            <a:pPr lvl="0" algn="ctr" eaLnBrk="1" hangingPunct="1"/>
            <a:r>
              <a:rPr lang="pl-PL" altLang="pl-PL" sz="2000" dirty="0">
                <a:solidFill>
                  <a:srgbClr val="000000"/>
                </a:solidFill>
              </a:rPr>
              <a:t>Urząd Marszałkowski Województwa Mazowieckiego </a:t>
            </a:r>
            <a:r>
              <a:rPr lang="pl-PL" altLang="pl-PL" sz="2000" dirty="0" smtClean="0">
                <a:solidFill>
                  <a:srgbClr val="000000"/>
                </a:solidFill>
              </a:rPr>
              <a:t>w </a:t>
            </a:r>
            <a:r>
              <a:rPr lang="pl-PL" altLang="pl-PL" sz="2000" dirty="0">
                <a:solidFill>
                  <a:srgbClr val="000000"/>
                </a:solidFill>
              </a:rPr>
              <a:t>Warszawie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0" name="Symbol zastępczy zawartości 2"/>
          <p:cNvSpPr txBox="1">
            <a:spLocks/>
          </p:cNvSpPr>
          <p:nvPr/>
        </p:nvSpPr>
        <p:spPr>
          <a:xfrm>
            <a:off x="26307" y="1487323"/>
            <a:ext cx="8938181" cy="512445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2000" dirty="0" smtClean="0"/>
              <a:t>Pomoc jest przyznawana do wysokości limitu, który w okresie realizacji Programu Rozwoju Obszarów Wiejskich na lata 2014–2020 dla jednej LGD wynosi nie więcej niż 5% wysokości środków określonych w umowie ramowej zawartej na podstawie art. 14 ust. 1 ustawy z dnia 20 lutego 2015 r. o rozwoju lokalnym z udziałem lokalnej społeczności na poddziałanie, o którym mowa w art. 3 ust. 1 pkt 14 lit. b ustawy, z tym że pomoc na operacje polegające wyłącznie na przygotowaniu projektu współpracy nie może przekroczyć 1% wysokości tych środków.</a:t>
            </a:r>
          </a:p>
          <a:p>
            <a:pPr marL="0" indent="0" algn="just">
              <a:buNone/>
            </a:pPr>
            <a:endParaRPr lang="pl-PL" sz="2000" dirty="0" smtClean="0"/>
          </a:p>
          <a:p>
            <a:pPr algn="just"/>
            <a:r>
              <a:rPr lang="pl-PL" sz="2000" dirty="0" smtClean="0"/>
              <a:t>Przy ustalaniu wysokości środków pozostałych do wykorzystania w ramach limitu, o którym mowa powyżej, uwzględnia się sumę kwot pomocy wypłaconej na zrealizowane operacje i kwot pomocy przyznanej na operacje, których realizacja nie została jeszcze zakończona.</a:t>
            </a:r>
            <a:endParaRPr lang="pl-PL" sz="2000" dirty="0"/>
          </a:p>
        </p:txBody>
      </p:sp>
      <p:sp>
        <p:nvSpPr>
          <p:cNvPr id="2" name="pole tekstowe 1"/>
          <p:cNvSpPr txBox="1"/>
          <p:nvPr/>
        </p:nvSpPr>
        <p:spPr>
          <a:xfrm>
            <a:off x="3851920" y="717876"/>
            <a:ext cx="2376264" cy="523220"/>
          </a:xfrm>
          <a:prstGeom prst="rect">
            <a:avLst/>
          </a:prstGeom>
          <a:noFill/>
        </p:spPr>
        <p:txBody>
          <a:bodyPr wrap="square" rtlCol="0">
            <a:spAutoFit/>
          </a:bodyPr>
          <a:lstStyle/>
          <a:p>
            <a:r>
              <a:rPr lang="pl-PL" sz="2800" b="1" dirty="0" smtClean="0"/>
              <a:t>Limity</a:t>
            </a:r>
            <a:endParaRPr lang="pl-PL" sz="2800" b="1" dirty="0"/>
          </a:p>
        </p:txBody>
      </p:sp>
    </p:spTree>
    <p:extLst>
      <p:ext uri="{BB962C8B-B14F-4D97-AF65-F5344CB8AC3E}">
        <p14:creationId xmlns:p14="http://schemas.microsoft.com/office/powerpoint/2010/main" val="800602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 name="pole tekstowe 1"/>
          <p:cNvSpPr txBox="1"/>
          <p:nvPr/>
        </p:nvSpPr>
        <p:spPr>
          <a:xfrm>
            <a:off x="1376388" y="1988840"/>
            <a:ext cx="6408712" cy="2062103"/>
          </a:xfrm>
          <a:prstGeom prst="rect">
            <a:avLst/>
          </a:prstGeom>
          <a:noFill/>
        </p:spPr>
        <p:txBody>
          <a:bodyPr wrap="square" rtlCol="0">
            <a:spAutoFit/>
          </a:bodyPr>
          <a:lstStyle/>
          <a:p>
            <a:pPr algn="just"/>
            <a:r>
              <a:rPr lang="pl-PL" b="1" dirty="0" smtClean="0"/>
              <a:t>Możliwość wykorzystania 5% limitu powinna wynikać z LSR. Oznacza to, że LGD, która miała zarezerwowane środki dla poddziałania 19.3 – w wysokości 2%, przed </a:t>
            </a:r>
            <a:r>
              <a:rPr lang="pl-PL" sz="2000" b="1" dirty="0" smtClean="0">
                <a:latin typeface="+mj-lt"/>
              </a:rPr>
              <a:t>wystąpieniem</a:t>
            </a:r>
            <a:r>
              <a:rPr lang="pl-PL" b="1" dirty="0" smtClean="0"/>
              <a:t> o dofinansowanie, powinna zaktualizować LSR, w szczególności w zakresie wskaźników dla calu(ów) ogólnych / celów szczegółowych w ramach poddziałania 19.3.</a:t>
            </a:r>
            <a:endParaRPr lang="pl-PL" b="1" dirty="0"/>
          </a:p>
        </p:txBody>
      </p:sp>
    </p:spTree>
    <p:extLst>
      <p:ext uri="{BB962C8B-B14F-4D97-AF65-F5344CB8AC3E}">
        <p14:creationId xmlns:p14="http://schemas.microsoft.com/office/powerpoint/2010/main" val="2677911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3" name="Prostokąt 2"/>
          <p:cNvSpPr/>
          <p:nvPr/>
        </p:nvSpPr>
        <p:spPr>
          <a:xfrm>
            <a:off x="348935" y="1484784"/>
            <a:ext cx="8640638" cy="4524315"/>
          </a:xfrm>
          <a:prstGeom prst="rect">
            <a:avLst/>
          </a:prstGeom>
        </p:spPr>
        <p:txBody>
          <a:bodyPr wrap="square">
            <a:spAutoFit/>
          </a:bodyPr>
          <a:lstStyle/>
          <a:p>
            <a:pPr lvl="0" algn="ctr"/>
            <a:endParaRPr lang="pl-PL" sz="2400" dirty="0" smtClean="0">
              <a:solidFill>
                <a:srgbClr val="000000"/>
              </a:solidFill>
            </a:endParaRPr>
          </a:p>
          <a:p>
            <a:pPr lvl="0" algn="ctr"/>
            <a:endParaRPr lang="pl-PL" sz="2400" dirty="0">
              <a:solidFill>
                <a:srgbClr val="000000"/>
              </a:solidFill>
            </a:endParaRPr>
          </a:p>
          <a:p>
            <a:pPr lvl="0" algn="ctr"/>
            <a:r>
              <a:rPr lang="pl-PL" sz="2400" dirty="0" smtClean="0">
                <a:solidFill>
                  <a:srgbClr val="000000"/>
                </a:solidFill>
              </a:rPr>
              <a:t>Wg </a:t>
            </a:r>
            <a:r>
              <a:rPr lang="pl-PL" sz="2400" dirty="0">
                <a:solidFill>
                  <a:srgbClr val="000000"/>
                </a:solidFill>
              </a:rPr>
              <a:t>stanu na dzień </a:t>
            </a:r>
            <a:r>
              <a:rPr lang="pl-PL" sz="2400" dirty="0" smtClean="0">
                <a:solidFill>
                  <a:srgbClr val="000000"/>
                </a:solidFill>
              </a:rPr>
              <a:t>23 czerwca </a:t>
            </a:r>
            <a:r>
              <a:rPr lang="pl-PL" sz="2400" dirty="0">
                <a:solidFill>
                  <a:srgbClr val="000000"/>
                </a:solidFill>
              </a:rPr>
              <a:t>2017 r. do UMWM </a:t>
            </a:r>
            <a:r>
              <a:rPr lang="pl-PL" sz="2400" dirty="0" smtClean="0">
                <a:solidFill>
                  <a:srgbClr val="000000"/>
                </a:solidFill>
              </a:rPr>
              <a:t>wpłynął    jeden wniosek w ramach poddziałania „Przygotowanie i realizacja działań w zakresie współpracy w lokalną grupą działania”</a:t>
            </a:r>
            <a:endParaRPr lang="pl-PL" sz="2400" dirty="0" smtClean="0"/>
          </a:p>
          <a:p>
            <a:pPr lvl="0" algn="ctr"/>
            <a:endParaRPr lang="pl-PL" sz="2400" dirty="0">
              <a:solidFill>
                <a:srgbClr val="000000"/>
              </a:solidFill>
            </a:endParaRP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p:txBody>
      </p:sp>
    </p:spTree>
    <p:extLst>
      <p:ext uri="{BB962C8B-B14F-4D97-AF65-F5344CB8AC3E}">
        <p14:creationId xmlns:p14="http://schemas.microsoft.com/office/powerpoint/2010/main" val="421894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0" name="Symbol zastępczy zawartości 2"/>
          <p:cNvSpPr txBox="1">
            <a:spLocks/>
          </p:cNvSpPr>
          <p:nvPr/>
        </p:nvSpPr>
        <p:spPr>
          <a:xfrm>
            <a:off x="306388" y="979031"/>
            <a:ext cx="8520112" cy="43513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800" b="1" i="1" dirty="0" smtClean="0"/>
              <a:t>Czy w projekcie współpracy może uczestniczyć partner, który nie ponosi w związku z jego realizacją żadnych kosztów?</a:t>
            </a:r>
          </a:p>
          <a:p>
            <a:pPr marL="0" indent="0">
              <a:buFont typeface="Arial" panose="020B0604020202020204" pitchFamily="34" charset="0"/>
              <a:buNone/>
            </a:pPr>
            <a:endParaRPr lang="pl-PL" sz="2800" b="1" i="1" dirty="0" smtClean="0"/>
          </a:p>
          <a:p>
            <a:pPr marL="0" indent="0" algn="just">
              <a:buFont typeface="Arial" panose="020B0604020202020204" pitchFamily="34" charset="0"/>
              <a:buNone/>
            </a:pPr>
            <a:r>
              <a:rPr lang="pl-PL" sz="2000" dirty="0" smtClean="0"/>
              <a:t>Dopuszczalna jest sytuacja, w której nie wszyscy partnerzy uczestniczący w projekcie współpracy ubiegają się o wsparcie finansowe na realizację przydzielonych im zadań. Zadania te partner, tak krajowy jak zagraniczny, może realizować również w ramach własnych środków finansowych lub, jeśli pozwala na to charakter zobowiązania, w formie niepieniężnego wkładu własnego, którego nie uwzględnia się w budżecie projektu współpracy.</a:t>
            </a:r>
            <a:endParaRPr lang="pl-PL" sz="2000" dirty="0"/>
          </a:p>
        </p:txBody>
      </p:sp>
    </p:spTree>
    <p:extLst>
      <p:ext uri="{BB962C8B-B14F-4D97-AF65-F5344CB8AC3E}">
        <p14:creationId xmlns:p14="http://schemas.microsoft.com/office/powerpoint/2010/main" val="3016650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1" name="Tytuł 1"/>
          <p:cNvSpPr txBox="1">
            <a:spLocks/>
          </p:cNvSpPr>
          <p:nvPr/>
        </p:nvSpPr>
        <p:spPr>
          <a:xfrm>
            <a:off x="188459" y="827086"/>
            <a:ext cx="7693025" cy="13255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a:lstStyle>
          <a:p>
            <a:pPr algn="l"/>
            <a:r>
              <a:rPr lang="pl-PL" sz="2800" b="1" i="1" dirty="0" smtClean="0"/>
              <a:t>Czy możliwa jest zmiana projektu współpracy zaplanowanego do realizacji w ramach LSR?</a:t>
            </a:r>
            <a:endParaRPr lang="pl-PL" sz="2800" b="1" i="1" dirty="0"/>
          </a:p>
        </p:txBody>
      </p:sp>
      <p:sp>
        <p:nvSpPr>
          <p:cNvPr id="22" name="Symbol zastępczy zawartości 2"/>
          <p:cNvSpPr txBox="1">
            <a:spLocks/>
          </p:cNvSpPr>
          <p:nvPr/>
        </p:nvSpPr>
        <p:spPr>
          <a:xfrm>
            <a:off x="179512" y="1982787"/>
            <a:ext cx="8646988" cy="4351338"/>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l-PL" sz="2000" dirty="0" smtClean="0"/>
              <a:t>Tak, pod warunkiem, iż zmiana ta nie wpłynie zmianę punktacji otrzymanej w ramach konkursu na wybór LSR w zakresie kryterium nr 4.2 „Współpraca z innymi LGD albo realizacja projektów komplementarnych”.</a:t>
            </a:r>
          </a:p>
          <a:p>
            <a:pPr marL="0" indent="0" algn="just">
              <a:buFont typeface="Arial" panose="020B0604020202020204" pitchFamily="34" charset="0"/>
              <a:buNone/>
            </a:pPr>
            <a:endParaRPr lang="pl-PL" sz="2000" dirty="0" smtClean="0"/>
          </a:p>
          <a:p>
            <a:pPr marL="0" indent="0" algn="just">
              <a:buFont typeface="Arial" panose="020B0604020202020204" pitchFamily="34" charset="0"/>
              <a:buNone/>
            </a:pPr>
            <a:r>
              <a:rPr lang="pl-PL" sz="2000" dirty="0" smtClean="0"/>
              <a:t>5 pkt – w LSR zaplanowano realizację 1 projektu współpracy określając szczegółowo cele i wskaźniki, jakie projekt ten będzie realizować.</a:t>
            </a:r>
          </a:p>
          <a:p>
            <a:pPr marL="0" indent="0" algn="just">
              <a:buFont typeface="Arial" panose="020B0604020202020204" pitchFamily="34" charset="0"/>
              <a:buNone/>
            </a:pPr>
            <a:endParaRPr lang="pl-PL" sz="2000" dirty="0" smtClean="0"/>
          </a:p>
          <a:p>
            <a:pPr marL="0" indent="0" algn="just">
              <a:buFont typeface="Arial" panose="020B0604020202020204" pitchFamily="34" charset="0"/>
              <a:buNone/>
            </a:pPr>
            <a:r>
              <a:rPr lang="pl-PL" sz="2000" dirty="0" smtClean="0"/>
              <a:t>10 pkt – w LSR zaplanowano realizację co najmniej 2 projektów współpracy, w tym przynajmniej jednego dot. współpracy międzynarodowej określając szczegółowo cele i wskaźniki LSR, jakie te projekty będą realizować.</a:t>
            </a:r>
          </a:p>
          <a:p>
            <a:pPr marL="0" indent="0" algn="just">
              <a:buFont typeface="Arial" panose="020B0604020202020204" pitchFamily="34" charset="0"/>
              <a:buNone/>
            </a:pPr>
            <a:endParaRPr lang="pl-PL" sz="2000" dirty="0" smtClean="0"/>
          </a:p>
          <a:p>
            <a:pPr marL="0" indent="0" algn="just">
              <a:buFont typeface="Arial" panose="020B0604020202020204" pitchFamily="34" charset="0"/>
              <a:buNone/>
            </a:pPr>
            <a:r>
              <a:rPr lang="pl-PL" sz="2000" b="1" dirty="0" smtClean="0"/>
              <a:t>Zmiana zakresu projektu współpracy wymagać będzie zmiany LSR oraz zawarcia aneksu do umowy ramowej.</a:t>
            </a:r>
            <a:endParaRPr lang="pl-PL" sz="2000" b="1" dirty="0"/>
          </a:p>
        </p:txBody>
      </p:sp>
    </p:spTree>
    <p:extLst>
      <p:ext uri="{BB962C8B-B14F-4D97-AF65-F5344CB8AC3E}">
        <p14:creationId xmlns:p14="http://schemas.microsoft.com/office/powerpoint/2010/main" val="1349063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 name="pole tekstowe 1"/>
          <p:cNvSpPr txBox="1"/>
          <p:nvPr/>
        </p:nvSpPr>
        <p:spPr>
          <a:xfrm>
            <a:off x="1519390" y="1736067"/>
            <a:ext cx="6102052" cy="523220"/>
          </a:xfrm>
          <a:prstGeom prst="rect">
            <a:avLst/>
          </a:prstGeom>
          <a:noFill/>
        </p:spPr>
        <p:txBody>
          <a:bodyPr wrap="square" rtlCol="0">
            <a:spAutoFit/>
          </a:bodyPr>
          <a:lstStyle/>
          <a:p>
            <a:pPr algn="ctr"/>
            <a:r>
              <a:rPr lang="pl-PL" sz="2800" b="1" dirty="0" smtClean="0"/>
              <a:t>PROJEKTY GRANTOWE</a:t>
            </a:r>
            <a:endParaRPr lang="pl-PL" sz="2800" b="1" dirty="0"/>
          </a:p>
        </p:txBody>
      </p:sp>
      <p:pic>
        <p:nvPicPr>
          <p:cNvPr id="21"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12976"/>
            <a:ext cx="2705944" cy="184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72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30723"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24"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25"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26"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27"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28"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29"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0"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1"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2"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3"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4"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5"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6"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7"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30738"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5140" name="Text Box 20"/>
          <p:cNvSpPr txBox="1">
            <a:spLocks noChangeArrowheads="1"/>
          </p:cNvSpPr>
          <p:nvPr/>
        </p:nvSpPr>
        <p:spPr bwMode="auto">
          <a:xfrm>
            <a:off x="403225" y="1409596"/>
            <a:ext cx="833755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ts val="600"/>
              </a:spcBef>
              <a:spcAft>
                <a:spcPts val="0"/>
              </a:spcAft>
            </a:pPr>
            <a:r>
              <a:rPr lang="pl-PL" sz="1800" b="1" dirty="0" err="1" smtClean="0">
                <a:latin typeface="Calibri" panose="020F0502020204030204" pitchFamily="34" charset="0"/>
                <a:ea typeface="Calibri" panose="020F0502020204030204" pitchFamily="34" charset="0"/>
                <a:cs typeface="Calibri" panose="020F0502020204030204" pitchFamily="34" charset="0"/>
              </a:rPr>
              <a:t>Grantobiorcami</a:t>
            </a:r>
            <a:r>
              <a:rPr lang="pl-PL" sz="1800" b="1" dirty="0" smtClean="0">
                <a:latin typeface="Calibri" panose="020F0502020204030204" pitchFamily="34" charset="0"/>
                <a:ea typeface="Calibri" panose="020F0502020204030204" pitchFamily="34" charset="0"/>
                <a:cs typeface="Calibri" panose="020F0502020204030204" pitchFamily="34" charset="0"/>
              </a:rPr>
              <a:t> </a:t>
            </a:r>
            <a:r>
              <a:rPr lang="pl-PL" sz="1800" b="1" dirty="0">
                <a:latin typeface="Calibri" panose="020F0502020204030204" pitchFamily="34" charset="0"/>
                <a:ea typeface="Calibri" panose="020F0502020204030204" pitchFamily="34" charset="0"/>
                <a:cs typeface="Calibri" panose="020F0502020204030204" pitchFamily="34" charset="0"/>
              </a:rPr>
              <a:t>mogą być</a:t>
            </a:r>
            <a:r>
              <a:rPr lang="pl-PL" sz="1800" dirty="0" smtClean="0">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0"/>
              </a:spcAft>
            </a:pPr>
            <a:r>
              <a:rPr lang="pl-PL" sz="1800" dirty="0" smtClean="0">
                <a:latin typeface="Calibri" panose="020F0502020204030204" pitchFamily="34" charset="0"/>
                <a:ea typeface="Calibri" panose="020F0502020204030204" pitchFamily="34" charset="0"/>
                <a:cs typeface="Calibri" panose="020F0502020204030204" pitchFamily="34" charset="0"/>
              </a:rPr>
              <a:t>- osoby </a:t>
            </a:r>
            <a:r>
              <a:rPr lang="pl-PL" sz="1800" dirty="0">
                <a:latin typeface="Calibri" panose="020F0502020204030204" pitchFamily="34" charset="0"/>
                <a:ea typeface="Calibri" panose="020F0502020204030204" pitchFamily="34" charset="0"/>
                <a:cs typeface="Calibri" panose="020F0502020204030204" pitchFamily="34" charset="0"/>
              </a:rPr>
              <a:t>fizyczne, </a:t>
            </a:r>
            <a:endParaRPr lang="pl-PL" sz="1800" dirty="0" smtClean="0">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0"/>
              </a:spcAft>
            </a:pPr>
            <a:r>
              <a:rPr lang="pl-PL" sz="1800" dirty="0" smtClean="0">
                <a:latin typeface="Calibri" panose="020F0502020204030204" pitchFamily="34" charset="0"/>
                <a:ea typeface="Calibri" panose="020F0502020204030204" pitchFamily="34" charset="0"/>
                <a:cs typeface="Calibri" panose="020F0502020204030204" pitchFamily="34" charset="0"/>
              </a:rPr>
              <a:t>- osoby </a:t>
            </a:r>
            <a:r>
              <a:rPr lang="pl-PL" sz="1800" dirty="0">
                <a:latin typeface="Calibri" panose="020F0502020204030204" pitchFamily="34" charset="0"/>
                <a:ea typeface="Calibri" panose="020F0502020204030204" pitchFamily="34" charset="0"/>
                <a:cs typeface="Calibri" panose="020F0502020204030204" pitchFamily="34" charset="0"/>
              </a:rPr>
              <a:t>prawne lub jednostki organizacyjne nie posiadające osobowości prawnej, </a:t>
            </a:r>
            <a:endParaRPr lang="pl-PL" sz="1800" dirty="0" smtClean="0">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0"/>
              </a:spcAft>
            </a:pPr>
            <a:r>
              <a:rPr lang="pl-PL" sz="1800" dirty="0" smtClean="0">
                <a:latin typeface="Calibri" panose="020F0502020204030204" pitchFamily="34" charset="0"/>
                <a:ea typeface="Calibri" panose="020F0502020204030204" pitchFamily="34" charset="0"/>
                <a:cs typeface="Calibri" panose="020F0502020204030204" pitchFamily="34" charset="0"/>
              </a:rPr>
              <a:t>- jednostki </a:t>
            </a:r>
            <a:r>
              <a:rPr lang="pl-PL" sz="1800" dirty="0">
                <a:latin typeface="Calibri" panose="020F0502020204030204" pitchFamily="34" charset="0"/>
                <a:ea typeface="Calibri" panose="020F0502020204030204" pitchFamily="34" charset="0"/>
                <a:cs typeface="Calibri" panose="020F0502020204030204" pitchFamily="34" charset="0"/>
              </a:rPr>
              <a:t>organizacyjne nieposiadające osobowości prawnej jeżeli prowadzą działalność na obszarze objętym </a:t>
            </a:r>
            <a:r>
              <a:rPr lang="pl-PL" sz="1800" dirty="0" smtClean="0">
                <a:latin typeface="Calibri" panose="020F0502020204030204" pitchFamily="34" charset="0"/>
                <a:ea typeface="Calibri" panose="020F0502020204030204" pitchFamily="34" charset="0"/>
                <a:cs typeface="Calibri" panose="020F0502020204030204" pitchFamily="34" charset="0"/>
              </a:rPr>
              <a:t>LSR</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0"/>
              </a:spcAft>
            </a:pPr>
            <a:r>
              <a:rPr lang="pl-PL" sz="1800" b="1" dirty="0" err="1">
                <a:latin typeface="Calibri" panose="020F0502020204030204" pitchFamily="34" charset="0"/>
                <a:ea typeface="Calibri" panose="020F0502020204030204" pitchFamily="34" charset="0"/>
                <a:cs typeface="Calibri" panose="020F0502020204030204" pitchFamily="34" charset="0"/>
              </a:rPr>
              <a:t>Grantobiorcami</a:t>
            </a:r>
            <a:r>
              <a:rPr lang="pl-PL" sz="1800" b="1" dirty="0">
                <a:latin typeface="Calibri" panose="020F0502020204030204" pitchFamily="34" charset="0"/>
                <a:ea typeface="Calibri" panose="020F0502020204030204" pitchFamily="34" charset="0"/>
                <a:cs typeface="Calibri" panose="020F0502020204030204" pitchFamily="34" charset="0"/>
              </a:rPr>
              <a:t> nie mogą </a:t>
            </a:r>
            <a:r>
              <a:rPr lang="pl-PL" sz="1800" b="1" dirty="0" smtClean="0">
                <a:latin typeface="Calibri" panose="020F0502020204030204" pitchFamily="34" charset="0"/>
                <a:ea typeface="Calibri" panose="020F0502020204030204" pitchFamily="34" charset="0"/>
                <a:cs typeface="Calibri" panose="020F0502020204030204" pitchFamily="34" charset="0"/>
              </a:rPr>
              <a:t>być:</a:t>
            </a:r>
          </a:p>
          <a:p>
            <a:pPr algn="just">
              <a:spcBef>
                <a:spcPts val="600"/>
              </a:spcBef>
              <a:spcAft>
                <a:spcPts val="0"/>
              </a:spcAft>
            </a:pPr>
            <a:r>
              <a:rPr lang="pl-PL" sz="1800" dirty="0" smtClean="0">
                <a:latin typeface="Calibri" panose="020F0502020204030204" pitchFamily="34" charset="0"/>
                <a:ea typeface="Calibri" panose="020F0502020204030204" pitchFamily="34" charset="0"/>
                <a:cs typeface="Calibri" panose="020F0502020204030204" pitchFamily="34" charset="0"/>
              </a:rPr>
              <a:t>- podmioty </a:t>
            </a:r>
            <a:r>
              <a:rPr lang="pl-PL" sz="1800" dirty="0">
                <a:latin typeface="Calibri" panose="020F0502020204030204" pitchFamily="34" charset="0"/>
                <a:ea typeface="Calibri" panose="020F0502020204030204" pitchFamily="34" charset="0"/>
                <a:cs typeface="Calibri" panose="020F0502020204030204" pitchFamily="34" charset="0"/>
              </a:rPr>
              <a:t>prowadzące działalność gospodarczą lub deklarujące jej </a:t>
            </a:r>
            <a:r>
              <a:rPr lang="pl-PL" sz="1800" dirty="0" smtClean="0">
                <a:latin typeface="Calibri" panose="020F0502020204030204" pitchFamily="34" charset="0"/>
                <a:ea typeface="Calibri" panose="020F0502020204030204" pitchFamily="34" charset="0"/>
                <a:cs typeface="Calibri" panose="020F0502020204030204" pitchFamily="34" charset="0"/>
              </a:rPr>
              <a:t>podjęcie</a:t>
            </a:r>
          </a:p>
          <a:p>
            <a:pPr marL="285750" indent="-285750" algn="just">
              <a:spcBef>
                <a:spcPts val="600"/>
              </a:spcBef>
              <a:spcAft>
                <a:spcPts val="0"/>
              </a:spcAft>
              <a:buFontTx/>
              <a:buChar cha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0"/>
              </a:spcAft>
            </a:pPr>
            <a:r>
              <a:rPr lang="pl-PL" sz="1800" dirty="0" smtClean="0">
                <a:latin typeface="Calibri" panose="020F0502020204030204" pitchFamily="34" charset="0"/>
                <a:ea typeface="Calibri" panose="020F0502020204030204" pitchFamily="34" charset="0"/>
                <a:cs typeface="Times New Roman" panose="02020603050405020304" pitchFamily="18" charset="0"/>
              </a:rPr>
              <a:t>Operacja </a:t>
            </a:r>
            <a:r>
              <a:rPr lang="pl-PL" sz="1800" dirty="0">
                <a:latin typeface="Calibri" panose="020F0502020204030204" pitchFamily="34" charset="0"/>
                <a:ea typeface="Calibri" panose="020F0502020204030204" pitchFamily="34" charset="0"/>
                <a:cs typeface="Times New Roman" panose="02020603050405020304" pitchFamily="18" charset="0"/>
              </a:rPr>
              <a:t>taka składa się z szeregu grantów, których realizatorami są różnorodne podmioty działające na obszarze objętym LSR. Wszystkie granty wchodzące w skład projektu grantowego, są projektami komplementarnymi i łącznie przyczyniają się do realizacji, założonych dla danego projektu grantowego, celów i </a:t>
            </a:r>
            <a:r>
              <a:rPr lang="pl-PL" sz="1800" dirty="0" smtClean="0">
                <a:latin typeface="Calibri" panose="020F0502020204030204" pitchFamily="34" charset="0"/>
                <a:ea typeface="Calibri" panose="020F0502020204030204" pitchFamily="34" charset="0"/>
                <a:cs typeface="Times New Roman" panose="02020603050405020304" pitchFamily="18" charset="0"/>
              </a:rPr>
              <a:t>wskaźników.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740"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A758E6ED-D3E8-4A4F-99F4-2154565069EF}" type="slidenum">
              <a:rPr lang="pl-PL" altLang="pl-PL" sz="1200">
                <a:solidFill>
                  <a:schemeClr val="bg1"/>
                </a:solidFill>
                <a:latin typeface="Arial" panose="020B0604020202020204" pitchFamily="34" charset="0"/>
              </a:rPr>
              <a:pPr eaLnBrk="1" hangingPunct="1">
                <a:spcBef>
                  <a:spcPct val="50000"/>
                </a:spcBef>
                <a:buFontTx/>
                <a:buNone/>
              </a:pPr>
              <a:t>26</a:t>
            </a:fld>
            <a:endParaRPr lang="pl-PL" altLang="pl-PL" sz="1200">
              <a:solidFill>
                <a:schemeClr val="bg1"/>
              </a:solidFill>
              <a:latin typeface="Arial" panose="020B0604020202020204" pitchFamily="34" charset="0"/>
            </a:endParaRPr>
          </a:p>
        </p:txBody>
      </p:sp>
      <p:sp>
        <p:nvSpPr>
          <p:cNvPr id="30741"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0742"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Tree>
    <p:extLst>
      <p:ext uri="{BB962C8B-B14F-4D97-AF65-F5344CB8AC3E}">
        <p14:creationId xmlns:p14="http://schemas.microsoft.com/office/powerpoint/2010/main" val="2354748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17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9" name="Text Box 20"/>
          <p:cNvSpPr txBox="1">
            <a:spLocks noChangeArrowheads="1"/>
          </p:cNvSpPr>
          <p:nvPr/>
        </p:nvSpPr>
        <p:spPr bwMode="auto">
          <a:xfrm>
            <a:off x="230652" y="1022804"/>
            <a:ext cx="8539421" cy="56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pl-PL" sz="1600" b="1" dirty="0"/>
              <a:t>Pomoc </a:t>
            </a:r>
            <a:r>
              <a:rPr lang="pl-PL" sz="1600" b="1" dirty="0" smtClean="0"/>
              <a:t>na operacje przyznawana jest w </a:t>
            </a:r>
            <a:r>
              <a:rPr lang="pl-PL" sz="1600" b="1" dirty="0"/>
              <a:t>zakresie:</a:t>
            </a:r>
          </a:p>
          <a:p>
            <a:pPr marL="285750" indent="-285750" algn="just"/>
            <a:r>
              <a:rPr lang="pl-PL" sz="1600" dirty="0" smtClean="0"/>
              <a:t>wzmocnienie </a:t>
            </a:r>
            <a:r>
              <a:rPr lang="pl-PL" sz="1600" dirty="0"/>
              <a:t>kapitału społecznego, w tym poprzez podnoszenie wiedzy społeczności lokalnej </a:t>
            </a:r>
            <a:r>
              <a:rPr lang="pl-PL" sz="1600" dirty="0" smtClean="0"/>
              <a:t>w </a:t>
            </a:r>
            <a:r>
              <a:rPr lang="pl-PL" sz="1600" dirty="0"/>
              <a:t>zakresie ochrony środowiska i zmian klimatycznych, także z wykorzystaniem rozwiązań innowacyjnych;</a:t>
            </a:r>
          </a:p>
          <a:p>
            <a:pPr marL="285750" indent="-285750" algn="just"/>
            <a:r>
              <a:rPr lang="pl-PL" sz="1600" dirty="0" smtClean="0"/>
              <a:t> wspierania </a:t>
            </a:r>
            <a:r>
              <a:rPr lang="pl-PL" sz="1600" dirty="0"/>
              <a:t>współpracy między podmiotami prowadzącymi działalność gospodarczą na obszarze wiejskim objętym lokalną strategią </a:t>
            </a:r>
            <a:r>
              <a:rPr lang="pl-PL" sz="1600" dirty="0" smtClean="0"/>
              <a:t>rozwoju</a:t>
            </a:r>
            <a:r>
              <a:rPr lang="pl-PL" sz="1600" dirty="0"/>
              <a:t> </a:t>
            </a:r>
            <a:r>
              <a:rPr lang="pl-PL" sz="1600" dirty="0" smtClean="0"/>
              <a:t>(w </a:t>
            </a:r>
            <a:r>
              <a:rPr lang="pl-PL" sz="1600" dirty="0"/>
              <a:t>ramach krótkich łańcuchów </a:t>
            </a:r>
            <a:r>
              <a:rPr lang="pl-PL" sz="1600" dirty="0" smtClean="0"/>
              <a:t>dostaw; w </a:t>
            </a:r>
            <a:r>
              <a:rPr lang="pl-PL" sz="1600" dirty="0"/>
              <a:t>zakresie świadczenia usług </a:t>
            </a:r>
            <a:r>
              <a:rPr lang="pl-PL" sz="1600" dirty="0" smtClean="0"/>
              <a:t>turystycznych; w </a:t>
            </a:r>
            <a:r>
              <a:rPr lang="pl-PL" sz="1600" dirty="0"/>
              <a:t>zakresie rozwijania rynków zbytu produktów lub usług lokalnych, w tym usług </a:t>
            </a:r>
            <a:r>
              <a:rPr lang="pl-PL" sz="1600" dirty="0" smtClean="0"/>
              <a:t>turystycznych)</a:t>
            </a:r>
            <a:endParaRPr lang="pl-PL" sz="1600" dirty="0"/>
          </a:p>
          <a:p>
            <a:pPr marL="285750" indent="-285750" algn="just"/>
            <a:r>
              <a:rPr lang="pl-PL" sz="1600" dirty="0" smtClean="0"/>
              <a:t>rozwoju </a:t>
            </a:r>
            <a:r>
              <a:rPr lang="pl-PL" sz="1600" dirty="0"/>
              <a:t>rynków zbytu produktów i usług lokalnych, z wyłączeniem operacji polegających na budowie lub modernizacji targowisk realizowanych w ramach działania „Podstawowe usługi i odnowa wsi na obszarach wiejskich”;</a:t>
            </a:r>
          </a:p>
          <a:p>
            <a:pPr marL="285750" indent="-285750" algn="just"/>
            <a:r>
              <a:rPr lang="pl-PL" sz="1600" dirty="0" smtClean="0"/>
              <a:t>zachowania </a:t>
            </a:r>
            <a:r>
              <a:rPr lang="pl-PL" sz="1600" dirty="0"/>
              <a:t>dziedzictwa lokalnego;</a:t>
            </a:r>
          </a:p>
          <a:p>
            <a:pPr marL="285750" indent="-285750" algn="just"/>
            <a:r>
              <a:rPr lang="pl-PL" sz="1600" dirty="0" smtClean="0"/>
              <a:t>budowy </a:t>
            </a:r>
            <a:r>
              <a:rPr lang="pl-PL" sz="1600" dirty="0"/>
              <a:t>lub przebudowy ogólnodostępnej i niekomercyjnej infrastruktury turystycznej lub rekreacyjnej lub kulturalnej;</a:t>
            </a:r>
          </a:p>
          <a:p>
            <a:pPr marL="285750" indent="-285750" algn="just"/>
            <a:r>
              <a:rPr lang="pl-PL" sz="1600" dirty="0" smtClean="0"/>
              <a:t>budowy </a:t>
            </a:r>
            <a:r>
              <a:rPr lang="pl-PL" sz="1600" dirty="0"/>
              <a:t>lub przebudowy publicznych dróg gminnych lub powiatowych, które umożliwiają połączenie obiektów użyteczności publicznej, w których świadczone są usługi społeczne, zdrowotne, opiekuńczo-wychowawcze lub edukacyjne dla ludności lokalnej, z siecią dróg publicznych albo skracają dystans lub czas dojazdu do tych obiektów;</a:t>
            </a:r>
          </a:p>
          <a:p>
            <a:pPr marL="285750" indent="-285750" algn="just"/>
            <a:r>
              <a:rPr lang="pl-PL" sz="1600" dirty="0" smtClean="0"/>
              <a:t>promowania </a:t>
            </a:r>
            <a:r>
              <a:rPr lang="pl-PL" sz="1600" dirty="0"/>
              <a:t>obszaru objętego lokalną strategią rozwoju, w tym produktów lub usług lokalnych</a:t>
            </a:r>
            <a:r>
              <a:rPr lang="pl-PL" sz="1600" dirty="0" smtClean="0"/>
              <a:t>.</a:t>
            </a:r>
            <a:endParaRPr lang="pl-PL" sz="1600" dirty="0"/>
          </a:p>
          <a:p>
            <a:pPr algn="ctr">
              <a:buNone/>
            </a:pPr>
            <a:r>
              <a:rPr lang="pl-PL" sz="1600" b="1" dirty="0" smtClean="0"/>
              <a:t>Pomoc </a:t>
            </a:r>
            <a:r>
              <a:rPr lang="pl-PL" sz="1600" b="1" dirty="0"/>
              <a:t>na operacje w ww. zakresie ma charakter pomocy de </a:t>
            </a:r>
            <a:r>
              <a:rPr lang="pl-PL" sz="1600" b="1" dirty="0" err="1"/>
              <a:t>minimis</a:t>
            </a:r>
            <a:r>
              <a:rPr lang="pl-PL" sz="1600" b="1" dirty="0"/>
              <a:t>.</a:t>
            </a:r>
          </a:p>
          <a:p>
            <a:pPr algn="just" eaLnBrk="1" hangingPunct="1">
              <a:spcBef>
                <a:spcPts val="1000"/>
              </a:spcBef>
              <a:buClr>
                <a:srgbClr val="90C226"/>
              </a:buClr>
              <a:buSzPct val="80000"/>
              <a:buNone/>
              <a:defRPr/>
            </a:pPr>
            <a:endParaRPr lang="pl-PL" altLang="pl-PL" sz="1400" dirty="0" smtClean="0">
              <a:solidFill>
                <a:srgbClr val="404040"/>
              </a:solidFill>
              <a:latin typeface="Trebuchet MS" panose="020B0603020202020204" pitchFamily="34" charset="0"/>
            </a:endParaRPr>
          </a:p>
        </p:txBody>
      </p:sp>
      <p:sp>
        <p:nvSpPr>
          <p:cNvPr id="31765"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1767" name="pole tekstowe 1"/>
          <p:cNvSpPr txBox="1">
            <a:spLocks noChangeArrowheads="1"/>
          </p:cNvSpPr>
          <p:nvPr/>
        </p:nvSpPr>
        <p:spPr bwMode="auto">
          <a:xfrm>
            <a:off x="3084075" y="532266"/>
            <a:ext cx="755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2800" b="1" dirty="0" smtClean="0">
                <a:latin typeface="+mj-lt"/>
              </a:rPr>
              <a:t>ZAKRES POMOCY</a:t>
            </a:r>
            <a:endParaRPr lang="pl-PL" altLang="pl-PL" sz="2800" b="1" dirty="0">
              <a:latin typeface="+mj-lt"/>
            </a:endParaRPr>
          </a:p>
          <a:p>
            <a:pPr>
              <a:spcBef>
                <a:spcPct val="0"/>
              </a:spcBef>
              <a:buFontTx/>
              <a:buNone/>
            </a:pPr>
            <a:endParaRPr lang="pl-PL" altLang="pl-PL" dirty="0">
              <a:solidFill>
                <a:srgbClr val="90C226"/>
              </a:solidFill>
              <a:latin typeface="Trebuchet MS" panose="020B0603020202020204" pitchFamily="34" charset="0"/>
            </a:endParaRPr>
          </a:p>
          <a:p>
            <a:pPr>
              <a:spcBef>
                <a:spcPct val="0"/>
              </a:spcBef>
              <a:buFontTx/>
              <a:buNone/>
            </a:pPr>
            <a:endParaRPr lang="pl-PL" altLang="pl-PL" sz="1800" dirty="0">
              <a:solidFill>
                <a:srgbClr val="90C226"/>
              </a:solidFill>
              <a:latin typeface="Trebuchet MS" panose="020B0603020202020204" pitchFamily="34" charset="0"/>
            </a:endParaRPr>
          </a:p>
          <a:p>
            <a:pPr>
              <a:spcBef>
                <a:spcPct val="0"/>
              </a:spcBef>
              <a:buFontTx/>
              <a:buNone/>
            </a:pPr>
            <a:endParaRPr lang="pl-PL" altLang="pl-PL" sz="1800" dirty="0">
              <a:solidFill>
                <a:srgbClr val="90C226"/>
              </a:solidFill>
              <a:latin typeface="Trebuchet MS" panose="020B0603020202020204" pitchFamily="34" charset="0"/>
            </a:endParaRPr>
          </a:p>
        </p:txBody>
      </p:sp>
    </p:spTree>
    <p:extLst>
      <p:ext uri="{BB962C8B-B14F-4D97-AF65-F5344CB8AC3E}">
        <p14:creationId xmlns:p14="http://schemas.microsoft.com/office/powerpoint/2010/main" val="2662640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7"/>
          <p:cNvSpPr>
            <a:spLocks noGrp="1"/>
          </p:cNvSpPr>
          <p:nvPr>
            <p:ph type="title" idx="4294967295"/>
          </p:nvPr>
        </p:nvSpPr>
        <p:spPr>
          <a:xfrm>
            <a:off x="2422525" y="990537"/>
            <a:ext cx="8483600" cy="569913"/>
          </a:xfrm>
        </p:spPr>
        <p:txBody>
          <a:bodyPr/>
          <a:lstStyle/>
          <a:p>
            <a:pPr algn="l"/>
            <a:r>
              <a:rPr lang="pl-PL" altLang="pl-PL" sz="2800" b="1" dirty="0"/>
              <a:t>FORMA I WYSOKOŚĆ POMOCY</a:t>
            </a:r>
            <a:endParaRPr lang="pl-PL" altLang="pl-PL" sz="2800" b="1" dirty="0" smtClean="0"/>
          </a:p>
        </p:txBody>
      </p:sp>
      <p:sp>
        <p:nvSpPr>
          <p:cNvPr id="33795"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3796"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7"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8"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9"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0"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1"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3"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4"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5"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6"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7"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8"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9"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10"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11"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190" name="Prostokąt 22"/>
          <p:cNvSpPr>
            <a:spLocks noChangeArrowheads="1"/>
          </p:cNvSpPr>
          <p:nvPr/>
        </p:nvSpPr>
        <p:spPr bwMode="auto">
          <a:xfrm>
            <a:off x="375635" y="2060360"/>
            <a:ext cx="84820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lgn="just">
              <a:spcAft>
                <a:spcPts val="600"/>
              </a:spcAft>
              <a:buClr>
                <a:srgbClr val="A53010"/>
              </a:buClr>
              <a:buFont typeface="Arial" panose="020B0604020202020204" pitchFamily="34" charset="0"/>
              <a:buChar char="•"/>
              <a:defRPr/>
            </a:pPr>
            <a:r>
              <a:rPr lang="pl-PL" sz="1600" dirty="0" smtClean="0">
                <a:solidFill>
                  <a:prstClr val="black"/>
                </a:solidFill>
                <a:latin typeface="+mj-lt"/>
              </a:rPr>
              <a:t>Minimalna wartość projektu grantowego realizowanego przez LGD – </a:t>
            </a:r>
            <a:r>
              <a:rPr lang="pl-PL" sz="1600" b="1" dirty="0" smtClean="0">
                <a:solidFill>
                  <a:prstClr val="black"/>
                </a:solidFill>
                <a:latin typeface="+mj-lt"/>
              </a:rPr>
              <a:t>50 tys. zł</a:t>
            </a:r>
          </a:p>
          <a:p>
            <a:pPr marL="285750" indent="-285750" algn="just">
              <a:spcAft>
                <a:spcPts val="600"/>
              </a:spcAft>
              <a:buClr>
                <a:srgbClr val="A53010"/>
              </a:buClr>
              <a:buFont typeface="Arial" panose="020B0604020202020204" pitchFamily="34" charset="0"/>
              <a:buChar char="•"/>
              <a:defRPr/>
            </a:pPr>
            <a:r>
              <a:rPr lang="pl-PL" sz="1600" dirty="0" smtClean="0">
                <a:solidFill>
                  <a:prstClr val="black"/>
                </a:solidFill>
                <a:latin typeface="+mj-lt"/>
              </a:rPr>
              <a:t>Maksymalna wartość przyznanej pomocy na jeden projekt grantowy - </a:t>
            </a:r>
            <a:r>
              <a:rPr lang="pl-PL" sz="1600" b="1" dirty="0" smtClean="0">
                <a:solidFill>
                  <a:prstClr val="black"/>
                </a:solidFill>
                <a:latin typeface="+mj-lt"/>
              </a:rPr>
              <a:t>300 tys. zł</a:t>
            </a:r>
          </a:p>
          <a:p>
            <a:pPr marL="285750" indent="-285750" algn="just">
              <a:spcAft>
                <a:spcPts val="600"/>
              </a:spcAft>
              <a:buClr>
                <a:srgbClr val="A53010"/>
              </a:buClr>
              <a:buFont typeface="Arial" panose="020B0604020202020204" pitchFamily="34" charset="0"/>
              <a:buChar char="•"/>
              <a:defRPr/>
            </a:pPr>
            <a:r>
              <a:rPr lang="pl-PL" sz="1600" dirty="0" smtClean="0">
                <a:solidFill>
                  <a:prstClr val="black"/>
                </a:solidFill>
                <a:latin typeface="+mj-lt"/>
              </a:rPr>
              <a:t>Wartość jednego </a:t>
            </a:r>
            <a:r>
              <a:rPr lang="pl-PL" sz="1600" dirty="0" err="1" smtClean="0">
                <a:solidFill>
                  <a:prstClr val="black"/>
                </a:solidFill>
                <a:latin typeface="+mj-lt"/>
              </a:rPr>
              <a:t>mikrograntu</a:t>
            </a:r>
            <a:r>
              <a:rPr lang="pl-PL" sz="1600" dirty="0" smtClean="0">
                <a:solidFill>
                  <a:prstClr val="black"/>
                </a:solidFill>
                <a:latin typeface="+mj-lt"/>
              </a:rPr>
              <a:t> </a:t>
            </a:r>
            <a:r>
              <a:rPr lang="pl-PL" sz="1600" b="1" dirty="0" smtClean="0">
                <a:solidFill>
                  <a:prstClr val="black"/>
                </a:solidFill>
                <a:latin typeface="+mj-lt"/>
              </a:rPr>
              <a:t>od 5 tys. zł do 50 tys</a:t>
            </a:r>
            <a:r>
              <a:rPr lang="pl-PL" sz="1600" dirty="0" smtClean="0">
                <a:solidFill>
                  <a:prstClr val="black"/>
                </a:solidFill>
                <a:latin typeface="+mj-lt"/>
              </a:rPr>
              <a:t>. zł, który może być w tym    przedziale ustalany przez LGD w LSR</a:t>
            </a:r>
          </a:p>
          <a:p>
            <a:pPr marL="285750" indent="-285750" algn="just">
              <a:spcAft>
                <a:spcPts val="600"/>
              </a:spcAft>
              <a:buClr>
                <a:srgbClr val="A53010"/>
              </a:buClr>
              <a:buFont typeface="Arial" panose="020B0604020202020204" pitchFamily="34" charset="0"/>
              <a:buChar char="•"/>
              <a:defRPr/>
            </a:pPr>
            <a:r>
              <a:rPr lang="pl-PL" sz="1600" dirty="0" smtClean="0">
                <a:solidFill>
                  <a:prstClr val="black"/>
                </a:solidFill>
                <a:latin typeface="+mj-lt"/>
              </a:rPr>
              <a:t>Wysokość wsparcia na jednego </a:t>
            </a:r>
            <a:r>
              <a:rPr lang="pl-PL" sz="1600" dirty="0" err="1" smtClean="0">
                <a:solidFill>
                  <a:prstClr val="black"/>
                </a:solidFill>
                <a:latin typeface="+mj-lt"/>
              </a:rPr>
              <a:t>grantobiorcę</a:t>
            </a:r>
            <a:r>
              <a:rPr lang="pl-PL" sz="1600" dirty="0" smtClean="0">
                <a:solidFill>
                  <a:prstClr val="black"/>
                </a:solidFill>
                <a:latin typeface="+mj-lt"/>
              </a:rPr>
              <a:t> – </a:t>
            </a:r>
            <a:r>
              <a:rPr lang="pl-PL" sz="1600" b="1" dirty="0" smtClean="0">
                <a:solidFill>
                  <a:prstClr val="black"/>
                </a:solidFill>
                <a:latin typeface="+mj-lt"/>
              </a:rPr>
              <a:t>100 tys. zł. </a:t>
            </a:r>
            <a:r>
              <a:rPr lang="pl-PL" sz="1600" dirty="0" smtClean="0">
                <a:solidFill>
                  <a:prstClr val="black"/>
                </a:solidFill>
                <a:latin typeface="+mj-lt"/>
              </a:rPr>
              <a:t>w ramach projektów grantowych realizowanych przez daną LGD</a:t>
            </a:r>
          </a:p>
          <a:p>
            <a:pPr marL="285750" indent="-285750" algn="just">
              <a:spcAft>
                <a:spcPts val="600"/>
              </a:spcAft>
              <a:buClr>
                <a:srgbClr val="A53010"/>
              </a:buClr>
              <a:buFont typeface="Arial" panose="020B0604020202020204" pitchFamily="34" charset="0"/>
              <a:buChar char="•"/>
              <a:defRPr/>
            </a:pPr>
            <a:r>
              <a:rPr lang="pl-PL" sz="1600" dirty="0" smtClean="0">
                <a:solidFill>
                  <a:prstClr val="black"/>
                </a:solidFill>
                <a:latin typeface="+mj-lt"/>
              </a:rPr>
              <a:t>Jednostki sektora finansów publicznych – udział w projekcie grantowym nie może przekraczać 20% kwoty środków przeznaczonych na dany projekt</a:t>
            </a:r>
          </a:p>
          <a:p>
            <a:pPr marL="285750" indent="-285750" algn="just">
              <a:spcAft>
                <a:spcPts val="600"/>
              </a:spcAft>
              <a:buClr>
                <a:srgbClr val="A53010"/>
              </a:buClr>
              <a:buFont typeface="Arial" panose="020B0604020202020204" pitchFamily="34" charset="0"/>
              <a:buChar char="•"/>
              <a:defRPr/>
            </a:pPr>
            <a:r>
              <a:rPr lang="pl-PL" sz="1600" dirty="0" smtClean="0">
                <a:solidFill>
                  <a:prstClr val="black"/>
                </a:solidFill>
                <a:latin typeface="+mj-lt"/>
              </a:rPr>
              <a:t>Intensywność </a:t>
            </a:r>
            <a:r>
              <a:rPr lang="pl-PL" sz="1600" dirty="0">
                <a:solidFill>
                  <a:prstClr val="black"/>
                </a:solidFill>
                <a:latin typeface="+mj-lt"/>
              </a:rPr>
              <a:t>pomocy wynosi 100% kosztów kwalifikowanych operacji</a:t>
            </a:r>
            <a:endParaRPr lang="pl-PL" sz="1600" dirty="0" smtClean="0">
              <a:solidFill>
                <a:prstClr val="black"/>
              </a:solidFill>
              <a:latin typeface="+mj-lt"/>
            </a:endParaRPr>
          </a:p>
          <a:p>
            <a:pPr algn="just">
              <a:spcAft>
                <a:spcPts val="600"/>
              </a:spcAft>
              <a:buClr>
                <a:srgbClr val="A53010"/>
              </a:buClr>
              <a:defRPr/>
            </a:pPr>
            <a:r>
              <a:rPr lang="pl-PL" b="1" dirty="0" smtClean="0"/>
              <a:t/>
            </a:r>
            <a:br>
              <a:rPr lang="pl-PL" b="1" dirty="0" smtClean="0"/>
            </a:br>
            <a:endParaRPr lang="pl-PL" dirty="0" smtClean="0"/>
          </a:p>
        </p:txBody>
      </p:sp>
      <p:sp>
        <p:nvSpPr>
          <p:cNvPr id="33813"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1000">
              <a:solidFill>
                <a:schemeClr val="bg1"/>
              </a:solidFill>
              <a:latin typeface="Times New Roman" panose="02020603050405020304" pitchFamily="18" charset="0"/>
            </a:endParaRPr>
          </a:p>
          <a:p>
            <a:pPr eaLnBrk="1" hangingPunct="1">
              <a:spcBef>
                <a:spcPct val="0"/>
              </a:spcBef>
              <a:buFontTx/>
              <a:buNone/>
            </a:pPr>
            <a:endParaRPr lang="pl-PL" altLang="pl-PL" sz="1000">
              <a:latin typeface="Times New Roman" panose="02020603050405020304" pitchFamily="18" charset="0"/>
            </a:endParaRPr>
          </a:p>
        </p:txBody>
      </p:sp>
    </p:spTree>
    <p:extLst>
      <p:ext uri="{BB962C8B-B14F-4D97-AF65-F5344CB8AC3E}">
        <p14:creationId xmlns:p14="http://schemas.microsoft.com/office/powerpoint/2010/main" val="3062957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7"/>
          <p:cNvSpPr>
            <a:spLocks noGrp="1"/>
          </p:cNvSpPr>
          <p:nvPr>
            <p:ph type="title" idx="4294967295"/>
          </p:nvPr>
        </p:nvSpPr>
        <p:spPr>
          <a:xfrm>
            <a:off x="3201988" y="848796"/>
            <a:ext cx="8483600" cy="569913"/>
          </a:xfrm>
        </p:spPr>
        <p:txBody>
          <a:bodyPr/>
          <a:lstStyle/>
          <a:p>
            <a:pPr algn="l"/>
            <a:r>
              <a:rPr lang="pl-PL" altLang="pl-PL" sz="2800" b="1" dirty="0" smtClean="0"/>
              <a:t>KRYTERIA WYBORU</a:t>
            </a:r>
          </a:p>
        </p:txBody>
      </p:sp>
      <p:sp>
        <p:nvSpPr>
          <p:cNvPr id="33795"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3796"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7"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8"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9"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0"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1"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3"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4"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5"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6"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7"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8"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9"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10"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11"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190" name="Prostokąt 22"/>
          <p:cNvSpPr>
            <a:spLocks noChangeArrowheads="1"/>
          </p:cNvSpPr>
          <p:nvPr/>
        </p:nvSpPr>
        <p:spPr bwMode="auto">
          <a:xfrm>
            <a:off x="344488" y="1979613"/>
            <a:ext cx="8482012"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lgn="just">
              <a:spcAft>
                <a:spcPts val="600"/>
              </a:spcAft>
              <a:buClr>
                <a:srgbClr val="A53010"/>
              </a:buClr>
              <a:buFont typeface="Arial" panose="020B0604020202020204" pitchFamily="34" charset="0"/>
              <a:buChar char="•"/>
              <a:defRPr/>
            </a:pPr>
            <a:r>
              <a:rPr lang="pl-PL" sz="1800" dirty="0" smtClean="0">
                <a:solidFill>
                  <a:prstClr val="black"/>
                </a:solidFill>
                <a:latin typeface="+mj-lt"/>
              </a:rPr>
              <a:t>wybór </a:t>
            </a:r>
            <a:r>
              <a:rPr lang="pl-PL" sz="1800" dirty="0">
                <a:solidFill>
                  <a:prstClr val="black"/>
                </a:solidFill>
                <a:latin typeface="+mj-lt"/>
              </a:rPr>
              <a:t>operacji do finansowania będzie miał charakter </a:t>
            </a:r>
            <a:r>
              <a:rPr lang="pl-PL" sz="1800" dirty="0" smtClean="0">
                <a:solidFill>
                  <a:prstClr val="black"/>
                </a:solidFill>
                <a:latin typeface="+mj-lt"/>
              </a:rPr>
              <a:t>konkursu</a:t>
            </a:r>
            <a:endParaRPr lang="pl-PL" sz="1800" dirty="0">
              <a:solidFill>
                <a:prstClr val="black"/>
              </a:solidFill>
              <a:latin typeface="+mj-lt"/>
            </a:endParaRPr>
          </a:p>
          <a:p>
            <a:pPr marL="285750" indent="-285750" algn="just">
              <a:spcAft>
                <a:spcPts val="600"/>
              </a:spcAft>
              <a:buClr>
                <a:srgbClr val="A53010"/>
              </a:buClr>
              <a:buFont typeface="Arial" panose="020B0604020202020204" pitchFamily="34" charset="0"/>
              <a:buChar char="•"/>
              <a:defRPr/>
            </a:pPr>
            <a:r>
              <a:rPr lang="pl-PL" sz="1800" dirty="0" smtClean="0">
                <a:solidFill>
                  <a:prstClr val="black"/>
                </a:solidFill>
                <a:latin typeface="+mj-lt"/>
              </a:rPr>
              <a:t>kryteria </a:t>
            </a:r>
            <a:r>
              <a:rPr lang="pl-PL" sz="1800" dirty="0">
                <a:solidFill>
                  <a:prstClr val="black"/>
                </a:solidFill>
                <a:latin typeface="+mj-lt"/>
              </a:rPr>
              <a:t>wyboru operacji oraz zasady dokonywania ich zmian określone zostaną przez LGD w LSR. Będą one podlegały ocenie przez komisję wybierającą w ramach konkursu na wybór LSR. Zmiana kryteriów wyboru będzie wymagała zgody samorządu województwa, z którym LGD podpisała umowę na realizację </a:t>
            </a:r>
            <a:r>
              <a:rPr lang="pl-PL" sz="1800" dirty="0" smtClean="0">
                <a:solidFill>
                  <a:prstClr val="black"/>
                </a:solidFill>
                <a:latin typeface="+mj-lt"/>
              </a:rPr>
              <a:t>LSR</a:t>
            </a:r>
            <a:endParaRPr lang="pl-PL" sz="1800" dirty="0">
              <a:solidFill>
                <a:prstClr val="black"/>
              </a:solidFill>
              <a:latin typeface="+mj-lt"/>
            </a:endParaRPr>
          </a:p>
          <a:p>
            <a:pPr marL="285750" indent="-285750" algn="just">
              <a:spcAft>
                <a:spcPts val="600"/>
              </a:spcAft>
              <a:buClr>
                <a:srgbClr val="A53010"/>
              </a:buClr>
              <a:buFont typeface="Arial" panose="020B0604020202020204" pitchFamily="34" charset="0"/>
              <a:buChar char="•"/>
              <a:defRPr/>
            </a:pPr>
            <a:r>
              <a:rPr lang="pl-PL" sz="1800" dirty="0" smtClean="0">
                <a:solidFill>
                  <a:prstClr val="black"/>
                </a:solidFill>
                <a:latin typeface="+mj-lt"/>
              </a:rPr>
              <a:t>premiowane </a:t>
            </a:r>
            <a:r>
              <a:rPr lang="pl-PL" sz="1800" dirty="0">
                <a:solidFill>
                  <a:prstClr val="black"/>
                </a:solidFill>
                <a:latin typeface="+mj-lt"/>
              </a:rPr>
              <a:t>przez LGD będą operacje spełniające w szczególności jedno lub kilka z wymienionych kryteriów</a:t>
            </a:r>
            <a:r>
              <a:rPr lang="pl-PL" sz="1800" dirty="0" smtClean="0">
                <a:solidFill>
                  <a:prstClr val="black"/>
                </a:solidFill>
                <a:latin typeface="+mj-lt"/>
              </a:rPr>
              <a:t>: (innowacyjne; przewidujące </a:t>
            </a:r>
            <a:r>
              <a:rPr lang="pl-PL" sz="1800" dirty="0">
                <a:solidFill>
                  <a:prstClr val="black"/>
                </a:solidFill>
                <a:latin typeface="+mj-lt"/>
              </a:rPr>
              <a:t>zastosowanie rozwiązań sprzyjających ochronie środowiska lub </a:t>
            </a:r>
            <a:r>
              <a:rPr lang="pl-PL" sz="1800" dirty="0" smtClean="0">
                <a:solidFill>
                  <a:prstClr val="black"/>
                </a:solidFill>
                <a:latin typeface="+mj-lt"/>
              </a:rPr>
              <a:t>klimatu; generujące </a:t>
            </a:r>
            <a:r>
              <a:rPr lang="pl-PL" sz="1800" dirty="0">
                <a:solidFill>
                  <a:prstClr val="black"/>
                </a:solidFill>
                <a:latin typeface="+mj-lt"/>
              </a:rPr>
              <a:t>nowe miejsca </a:t>
            </a:r>
            <a:r>
              <a:rPr lang="pl-PL" sz="1800" dirty="0" smtClean="0">
                <a:solidFill>
                  <a:prstClr val="black"/>
                </a:solidFill>
                <a:latin typeface="+mj-lt"/>
              </a:rPr>
              <a:t>pracy; realizowane </a:t>
            </a:r>
            <a:r>
              <a:rPr lang="pl-PL" sz="1800" dirty="0">
                <a:solidFill>
                  <a:prstClr val="black"/>
                </a:solidFill>
                <a:latin typeface="+mj-lt"/>
              </a:rPr>
              <a:t>przez podmioty zakładające działalność, której podstawę będą stanowiły lokalne produkty rolne (lokalny produkt rolny - wytwarzany na obszarze objętym lokalną strategią rozwoju</a:t>
            </a:r>
            <a:r>
              <a:rPr lang="pl-PL" sz="1800" dirty="0" smtClean="0">
                <a:solidFill>
                  <a:prstClr val="black"/>
                </a:solidFill>
                <a:latin typeface="+mj-lt"/>
              </a:rPr>
              <a:t>)</a:t>
            </a:r>
            <a:endParaRPr lang="pl-PL" sz="1800" dirty="0">
              <a:solidFill>
                <a:prstClr val="black"/>
              </a:solidFill>
              <a:latin typeface="+mj-lt"/>
            </a:endParaRPr>
          </a:p>
          <a:p>
            <a:pPr algn="just">
              <a:spcAft>
                <a:spcPts val="600"/>
              </a:spcAft>
              <a:buClr>
                <a:srgbClr val="A53010"/>
              </a:buClr>
              <a:defRPr/>
            </a:pPr>
            <a:r>
              <a:rPr lang="pl-PL" b="1" dirty="0" smtClean="0"/>
              <a:t/>
            </a:r>
            <a:br>
              <a:rPr lang="pl-PL" b="1" dirty="0" smtClean="0"/>
            </a:br>
            <a:endParaRPr lang="pl-PL" dirty="0" smtClean="0"/>
          </a:p>
        </p:txBody>
      </p:sp>
      <p:sp>
        <p:nvSpPr>
          <p:cNvPr id="33813"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1000">
              <a:solidFill>
                <a:schemeClr val="bg1"/>
              </a:solidFill>
              <a:latin typeface="Times New Roman" panose="02020603050405020304" pitchFamily="18" charset="0"/>
            </a:endParaRPr>
          </a:p>
          <a:p>
            <a:pPr eaLnBrk="1" hangingPunct="1">
              <a:spcBef>
                <a:spcPct val="0"/>
              </a:spcBef>
              <a:buFontTx/>
              <a:buNone/>
            </a:pPr>
            <a:endParaRPr lang="pl-PL" altLang="pl-PL" sz="1000">
              <a:latin typeface="Times New Roman" panose="02020603050405020304" pitchFamily="18" charset="0"/>
            </a:endParaRPr>
          </a:p>
        </p:txBody>
      </p:sp>
    </p:spTree>
    <p:extLst>
      <p:ext uri="{BB962C8B-B14F-4D97-AF65-F5344CB8AC3E}">
        <p14:creationId xmlns:p14="http://schemas.microsoft.com/office/powerpoint/2010/main" val="348987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645953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smtClean="0">
              <a:solidFill>
                <a:srgbClr val="000000"/>
              </a:solidFill>
              <a:latin typeface="Times New Roman" panose="02020603050405020304" pitchFamily="18" charset="0"/>
            </a:endParaRPr>
          </a:p>
          <a:p>
            <a:pPr eaLnBrk="1" hangingPunct="1">
              <a:spcBef>
                <a:spcPct val="0"/>
              </a:spcBef>
              <a:buFontTx/>
              <a:buNone/>
            </a:pPr>
            <a:endParaRPr lang="pl-PL" altLang="pl-PL" sz="1000" dirty="0">
              <a:solidFill>
                <a:srgbClr val="000000"/>
              </a:solidFill>
              <a:latin typeface="Times New Roman" panose="02020603050405020304" pitchFamily="18" charset="0"/>
            </a:endParaRPr>
          </a:p>
          <a:p>
            <a:pPr eaLnBrk="1" hangingPunct="1">
              <a:spcBef>
                <a:spcPct val="0"/>
              </a:spcBef>
              <a:buFontTx/>
              <a:buNone/>
            </a:pPr>
            <a:endParaRPr lang="pl-PL" altLang="pl-PL" sz="1000" dirty="0">
              <a:solidFill>
                <a:srgbClr val="000000"/>
              </a:solidFill>
              <a:latin typeface="Times New Roman" panose="02020603050405020304" pitchFamily="18" charset="0"/>
            </a:endParaRPr>
          </a:p>
        </p:txBody>
      </p:sp>
      <p:sp>
        <p:nvSpPr>
          <p:cNvPr id="40963"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64"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65"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66"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67"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68"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69"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0"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1"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2"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3"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4"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5"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6"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40977"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8" name="pole tekstowe 7"/>
          <p:cNvSpPr txBox="1"/>
          <p:nvPr/>
        </p:nvSpPr>
        <p:spPr>
          <a:xfrm>
            <a:off x="0" y="980728"/>
            <a:ext cx="9143999" cy="523220"/>
          </a:xfrm>
          <a:prstGeom prst="rect">
            <a:avLst/>
          </a:prstGeom>
          <a:noFill/>
        </p:spPr>
        <p:txBody>
          <a:bodyPr wrap="square" rtlCol="0">
            <a:spAutoFit/>
          </a:bodyPr>
          <a:lstStyle/>
          <a:p>
            <a:pPr algn="ctr"/>
            <a:r>
              <a:rPr lang="pl-PL" sz="2800" b="1" dirty="0" smtClean="0">
                <a:solidFill>
                  <a:srgbClr val="000000">
                    <a:lumMod val="65000"/>
                    <a:lumOff val="35000"/>
                  </a:srgbClr>
                </a:solidFill>
                <a:latin typeface="+mn-lt"/>
              </a:rPr>
              <a:t>Liczba złożonych wniosków w ramach poddziałania 19.2*</a:t>
            </a:r>
            <a:endParaRPr lang="pl-PL" sz="2800" b="1" dirty="0">
              <a:solidFill>
                <a:srgbClr val="000000">
                  <a:lumMod val="65000"/>
                  <a:lumOff val="35000"/>
                </a:srgbClr>
              </a:solidFill>
              <a:latin typeface="+mn-lt"/>
            </a:endParaRPr>
          </a:p>
        </p:txBody>
      </p:sp>
      <p:graphicFrame>
        <p:nvGraphicFramePr>
          <p:cNvPr id="2" name="Wykres 1"/>
          <p:cNvGraphicFramePr/>
          <p:nvPr>
            <p:extLst>
              <p:ext uri="{D42A27DB-BD31-4B8C-83A1-F6EECF244321}">
                <p14:modId xmlns:p14="http://schemas.microsoft.com/office/powerpoint/2010/main" val="3215966834"/>
              </p:ext>
            </p:extLst>
          </p:nvPr>
        </p:nvGraphicFramePr>
        <p:xfrm>
          <a:off x="539552" y="836712"/>
          <a:ext cx="4392488" cy="5472227"/>
        </p:xfrm>
        <a:graphic>
          <a:graphicData uri="http://schemas.openxmlformats.org/drawingml/2006/chart">
            <c:chart xmlns:c="http://schemas.openxmlformats.org/drawingml/2006/chart" xmlns:r="http://schemas.openxmlformats.org/officeDocument/2006/relationships" r:id="rId2"/>
          </a:graphicData>
        </a:graphic>
      </p:graphicFrame>
      <p:sp>
        <p:nvSpPr>
          <p:cNvPr id="21" name="pole tekstowe 1"/>
          <p:cNvSpPr txBox="1"/>
          <p:nvPr/>
        </p:nvSpPr>
        <p:spPr>
          <a:xfrm>
            <a:off x="5421239" y="2744924"/>
            <a:ext cx="1836017" cy="1800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l-PL" sz="3200" b="1" dirty="0" smtClean="0">
                <a:solidFill>
                  <a:srgbClr val="4F81BD">
                    <a:lumMod val="50000"/>
                  </a:srgbClr>
                </a:solidFill>
                <a:effectLst>
                  <a:outerShdw blurRad="38100" dist="38100" dir="2700000" algn="tl">
                    <a:srgbClr val="000000">
                      <a:alpha val="43137"/>
                    </a:srgbClr>
                  </a:outerShdw>
                </a:effectLst>
              </a:rPr>
              <a:t>1089 </a:t>
            </a:r>
          </a:p>
          <a:p>
            <a:pPr algn="ctr"/>
            <a:r>
              <a:rPr lang="pl-PL" sz="1800" b="1" dirty="0" smtClean="0">
                <a:solidFill>
                  <a:srgbClr val="4F81BD">
                    <a:lumMod val="50000"/>
                  </a:srgbClr>
                </a:solidFill>
                <a:effectLst>
                  <a:outerShdw blurRad="38100" dist="38100" dir="2700000" algn="tl">
                    <a:srgbClr val="000000">
                      <a:alpha val="43137"/>
                    </a:srgbClr>
                  </a:outerShdw>
                </a:effectLst>
              </a:rPr>
              <a:t>wniosków </a:t>
            </a:r>
          </a:p>
          <a:p>
            <a:pPr algn="ctr"/>
            <a:r>
              <a:rPr lang="pl-PL" sz="1800" b="1" dirty="0" smtClean="0">
                <a:solidFill>
                  <a:srgbClr val="4F81BD">
                    <a:lumMod val="50000"/>
                  </a:srgbClr>
                </a:solidFill>
                <a:effectLst>
                  <a:outerShdw blurRad="38100" dist="38100" dir="2700000" algn="tl">
                    <a:srgbClr val="000000">
                      <a:alpha val="43137"/>
                    </a:srgbClr>
                  </a:outerShdw>
                </a:effectLst>
              </a:rPr>
              <a:t>w ramach </a:t>
            </a:r>
          </a:p>
          <a:p>
            <a:pPr algn="ctr"/>
            <a:r>
              <a:rPr lang="pl-PL" sz="1800" b="1" dirty="0" smtClean="0">
                <a:solidFill>
                  <a:srgbClr val="4F81BD">
                    <a:lumMod val="50000"/>
                  </a:srgbClr>
                </a:solidFill>
                <a:effectLst>
                  <a:outerShdw blurRad="38100" dist="38100" dir="2700000" algn="tl">
                    <a:srgbClr val="000000">
                      <a:alpha val="43137"/>
                    </a:srgbClr>
                  </a:outerShdw>
                </a:effectLst>
              </a:rPr>
              <a:t>poddziałania </a:t>
            </a:r>
          </a:p>
          <a:p>
            <a:pPr algn="ctr"/>
            <a:r>
              <a:rPr lang="pl-PL" sz="1800" b="1" dirty="0" smtClean="0">
                <a:solidFill>
                  <a:srgbClr val="4F81BD">
                    <a:lumMod val="50000"/>
                  </a:srgbClr>
                </a:solidFill>
                <a:effectLst>
                  <a:outerShdw blurRad="38100" dist="38100" dir="2700000" algn="tl">
                    <a:srgbClr val="000000">
                      <a:alpha val="43137"/>
                    </a:srgbClr>
                  </a:outerShdw>
                </a:effectLst>
              </a:rPr>
              <a:t>19.2</a:t>
            </a:r>
            <a:endParaRPr lang="pl-PL" sz="1800" b="1" dirty="0">
              <a:solidFill>
                <a:srgbClr val="4F81BD">
                  <a:lumMod val="50000"/>
                </a:srgbClr>
              </a:solidFill>
              <a:effectLst>
                <a:outerShdw blurRad="38100" dist="38100" dir="2700000" algn="tl">
                  <a:srgbClr val="000000">
                    <a:alpha val="43137"/>
                  </a:srgbClr>
                </a:outerShdw>
              </a:effectLst>
            </a:endParaRPr>
          </a:p>
        </p:txBody>
      </p:sp>
      <p:cxnSp>
        <p:nvCxnSpPr>
          <p:cNvPr id="22" name="Łącznik prosty ze strzałką 21"/>
          <p:cNvCxnSpPr/>
          <p:nvPr/>
        </p:nvCxnSpPr>
        <p:spPr bwMode="auto">
          <a:xfrm flipV="1">
            <a:off x="4355976" y="2276872"/>
            <a:ext cx="0" cy="2736304"/>
          </a:xfrm>
          <a:prstGeom prst="straightConnector1">
            <a:avLst/>
          </a:prstGeom>
          <a:ln w="57150" cmpd="sng">
            <a:solidFill>
              <a:schemeClr val="accent3">
                <a:lumMod val="50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12" name="pole tekstowe 11"/>
          <p:cNvSpPr txBox="1"/>
          <p:nvPr/>
        </p:nvSpPr>
        <p:spPr>
          <a:xfrm>
            <a:off x="6081322" y="6021288"/>
            <a:ext cx="2511970" cy="307777"/>
          </a:xfrm>
          <a:prstGeom prst="rect">
            <a:avLst/>
          </a:prstGeom>
          <a:noFill/>
        </p:spPr>
        <p:txBody>
          <a:bodyPr wrap="none" rtlCol="0">
            <a:spAutoFit/>
          </a:bodyPr>
          <a:lstStyle/>
          <a:p>
            <a:r>
              <a:rPr lang="pl-PL" sz="1400" b="1" dirty="0" smtClean="0">
                <a:solidFill>
                  <a:srgbClr val="000000">
                    <a:lumMod val="75000"/>
                    <a:lumOff val="25000"/>
                  </a:srgbClr>
                </a:solidFill>
              </a:rPr>
              <a:t>*Stan na dzień 23.06.2017 r.</a:t>
            </a:r>
            <a:endParaRPr lang="pl-PL" sz="1400" b="1" dirty="0">
              <a:solidFill>
                <a:srgbClr val="000000">
                  <a:lumMod val="75000"/>
                  <a:lumOff val="25000"/>
                </a:srgbClr>
              </a:solidFill>
            </a:endParaRPr>
          </a:p>
        </p:txBody>
      </p:sp>
    </p:spTree>
    <p:extLst>
      <p:ext uri="{BB962C8B-B14F-4D97-AF65-F5344CB8AC3E}">
        <p14:creationId xmlns:p14="http://schemas.microsoft.com/office/powerpoint/2010/main" val="22730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7"/>
          <p:cNvSpPr>
            <a:spLocks noGrp="1"/>
          </p:cNvSpPr>
          <p:nvPr>
            <p:ph type="title" idx="4294967295"/>
          </p:nvPr>
        </p:nvSpPr>
        <p:spPr>
          <a:xfrm>
            <a:off x="2481263" y="817631"/>
            <a:ext cx="8483600" cy="569913"/>
          </a:xfrm>
        </p:spPr>
        <p:txBody>
          <a:bodyPr/>
          <a:lstStyle/>
          <a:p>
            <a:pPr algn="l"/>
            <a:r>
              <a:rPr lang="pl-PL" altLang="pl-PL" sz="2800" b="1" dirty="0" smtClean="0"/>
              <a:t>WARUNKI KWALIFIKOWALNOŚCI</a:t>
            </a:r>
          </a:p>
        </p:txBody>
      </p:sp>
      <p:sp>
        <p:nvSpPr>
          <p:cNvPr id="33795"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3796"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7"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8"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799"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0"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1"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3"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4"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5"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6"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7"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8"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9"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10"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11"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7190" name="Prostokąt 22"/>
          <p:cNvSpPr>
            <a:spLocks noChangeArrowheads="1"/>
          </p:cNvSpPr>
          <p:nvPr/>
        </p:nvSpPr>
        <p:spPr bwMode="auto">
          <a:xfrm>
            <a:off x="183022" y="1541234"/>
            <a:ext cx="8777956"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Aft>
                <a:spcPts val="600"/>
              </a:spcAft>
              <a:buClr>
                <a:srgbClr val="A53010"/>
              </a:buClr>
              <a:defRPr/>
            </a:pPr>
            <a:r>
              <a:rPr lang="pl-PL" sz="1600" b="1" dirty="0" smtClean="0">
                <a:latin typeface="+mj-lt"/>
              </a:rPr>
              <a:t>Pomoc </a:t>
            </a:r>
            <a:r>
              <a:rPr lang="pl-PL" sz="1600" b="1" dirty="0">
                <a:latin typeface="+mj-lt"/>
              </a:rPr>
              <a:t>na projekty grantowe jest przyznawana jeżeli: </a:t>
            </a:r>
          </a:p>
          <a:p>
            <a:pPr marL="285750" lvl="0" indent="-285750">
              <a:buFont typeface="Arial" panose="020B0604020202020204" pitchFamily="34" charset="0"/>
              <a:buChar char="•"/>
            </a:pPr>
            <a:r>
              <a:rPr lang="pl-PL" sz="1600" dirty="0" smtClean="0">
                <a:latin typeface="+mj-lt"/>
              </a:rPr>
              <a:t>wartość </a:t>
            </a:r>
            <a:r>
              <a:rPr lang="pl-PL" sz="1600" dirty="0">
                <a:latin typeface="+mj-lt"/>
              </a:rPr>
              <a:t>każdego zadania służącego osiągnięciu celu projektu grantowego, jakie ma być zrealizowane przez </a:t>
            </a:r>
            <a:r>
              <a:rPr lang="pl-PL" sz="1600" dirty="0" err="1">
                <a:latin typeface="+mj-lt"/>
              </a:rPr>
              <a:t>grantobiorcę</a:t>
            </a:r>
            <a:r>
              <a:rPr lang="pl-PL" sz="1600" dirty="0">
                <a:latin typeface="+mj-lt"/>
              </a:rPr>
              <a:t>, nie będzie wyższa niż 50 </a:t>
            </a:r>
            <a:r>
              <a:rPr lang="pl-PL" sz="1600" dirty="0" smtClean="0">
                <a:latin typeface="+mj-lt"/>
              </a:rPr>
              <a:t>tys. </a:t>
            </a:r>
            <a:r>
              <a:rPr lang="pl-PL" sz="1600" dirty="0">
                <a:latin typeface="+mj-lt"/>
              </a:rPr>
              <a:t>złotych oraz </a:t>
            </a:r>
            <a:r>
              <a:rPr lang="pl-PL" sz="1600" dirty="0" smtClean="0">
                <a:latin typeface="+mj-lt"/>
              </a:rPr>
              <a:t>nie niższa </a:t>
            </a:r>
            <a:r>
              <a:rPr lang="pl-PL" sz="1600" dirty="0">
                <a:latin typeface="+mj-lt"/>
              </a:rPr>
              <a:t>niż 5 tys. złotych;</a:t>
            </a:r>
          </a:p>
          <a:p>
            <a:pPr marL="285750" lvl="0" indent="-285750">
              <a:buFont typeface="Arial" panose="020B0604020202020204" pitchFamily="34" charset="0"/>
              <a:buChar char="•"/>
            </a:pPr>
            <a:r>
              <a:rPr lang="pl-PL" sz="1600" dirty="0" smtClean="0">
                <a:latin typeface="+mj-lt"/>
              </a:rPr>
              <a:t>w </a:t>
            </a:r>
            <a:r>
              <a:rPr lang="pl-PL" sz="1600" dirty="0">
                <a:latin typeface="+mj-lt"/>
              </a:rPr>
              <a:t>ramach projektu grantowego jest </a:t>
            </a:r>
            <a:r>
              <a:rPr lang="pl-PL" sz="1600" dirty="0" smtClean="0">
                <a:latin typeface="+mj-lt"/>
              </a:rPr>
              <a:t>planowane wykonanie </a:t>
            </a:r>
            <a:r>
              <a:rPr lang="pl-PL" sz="1600" dirty="0">
                <a:latin typeface="+mj-lt"/>
              </a:rPr>
              <a:t>co najmniej dwóch </a:t>
            </a:r>
            <a:r>
              <a:rPr lang="pl-PL" sz="1600" dirty="0" smtClean="0">
                <a:latin typeface="+mj-lt"/>
              </a:rPr>
              <a:t>zadań. </a:t>
            </a:r>
            <a:endParaRPr lang="pl-PL" sz="1600" dirty="0">
              <a:latin typeface="+mj-lt"/>
            </a:endParaRPr>
          </a:p>
          <a:p>
            <a:pPr marL="285750" lvl="0" indent="-285750">
              <a:buFont typeface="Arial" panose="020B0604020202020204" pitchFamily="34" charset="0"/>
              <a:buChar char="•"/>
            </a:pPr>
            <a:r>
              <a:rPr lang="pl-PL" sz="1600" dirty="0" smtClean="0">
                <a:latin typeface="+mj-lt"/>
              </a:rPr>
              <a:t>granty</a:t>
            </a:r>
            <a:r>
              <a:rPr lang="pl-PL" sz="1600" dirty="0">
                <a:latin typeface="+mj-lt"/>
              </a:rPr>
              <a:t>, zostały udzielone </a:t>
            </a:r>
            <a:r>
              <a:rPr lang="pl-PL" sz="1600" dirty="0" err="1">
                <a:latin typeface="+mj-lt"/>
              </a:rPr>
              <a:t>grantobiorcom</a:t>
            </a:r>
            <a:r>
              <a:rPr lang="pl-PL" sz="1600" dirty="0">
                <a:latin typeface="+mj-lt"/>
              </a:rPr>
              <a:t> na podstawie umowy o powierzenie </a:t>
            </a:r>
            <a:r>
              <a:rPr lang="pl-PL" sz="1600" dirty="0" smtClean="0">
                <a:latin typeface="+mj-lt"/>
              </a:rPr>
              <a:t>grantu, w </a:t>
            </a:r>
            <a:r>
              <a:rPr lang="pl-PL" sz="1600" dirty="0">
                <a:latin typeface="+mj-lt"/>
              </a:rPr>
              <a:t>wysokości nieprzekraczającej limitu wynoszącego 100 tys. złotych na jednego </a:t>
            </a:r>
            <a:r>
              <a:rPr lang="pl-PL" sz="1600" dirty="0" err="1">
                <a:latin typeface="+mj-lt"/>
              </a:rPr>
              <a:t>grantobiorcę</a:t>
            </a:r>
            <a:r>
              <a:rPr lang="pl-PL" sz="1600" dirty="0">
                <a:latin typeface="+mj-lt"/>
              </a:rPr>
              <a:t> w ramach projektów grantowych realizowanych przez daną </a:t>
            </a:r>
            <a:r>
              <a:rPr lang="pl-PL" sz="1600" dirty="0" smtClean="0">
                <a:latin typeface="+mj-lt"/>
              </a:rPr>
              <a:t>LGD.</a:t>
            </a:r>
          </a:p>
          <a:p>
            <a:pPr lvl="0"/>
            <a:endParaRPr lang="pl-PL" sz="1600" dirty="0">
              <a:latin typeface="+mj-lt"/>
            </a:endParaRPr>
          </a:p>
          <a:p>
            <a:pPr lvl="0"/>
            <a:r>
              <a:rPr lang="pl-PL" sz="1600" b="1" dirty="0">
                <a:latin typeface="+mj-lt"/>
              </a:rPr>
              <a:t>K</a:t>
            </a:r>
            <a:r>
              <a:rPr lang="pl-PL" sz="1600" b="1" dirty="0" smtClean="0">
                <a:latin typeface="+mj-lt"/>
              </a:rPr>
              <a:t>ażdy </a:t>
            </a:r>
            <a:r>
              <a:rPr lang="pl-PL" sz="1600" b="1" dirty="0" err="1">
                <a:latin typeface="+mj-lt"/>
              </a:rPr>
              <a:t>grantobiorca</a:t>
            </a:r>
            <a:r>
              <a:rPr lang="pl-PL" sz="1600" b="1" dirty="0">
                <a:latin typeface="+mj-lt"/>
              </a:rPr>
              <a:t> spełnia warunki tj.: </a:t>
            </a:r>
          </a:p>
          <a:p>
            <a:pPr marL="285750" lvl="0" indent="-285750">
              <a:buFont typeface="Arial" panose="020B0604020202020204" pitchFamily="34" charset="0"/>
              <a:buChar char="•"/>
            </a:pPr>
            <a:r>
              <a:rPr lang="pl-PL" sz="1600" dirty="0" smtClean="0">
                <a:latin typeface="+mj-lt"/>
              </a:rPr>
              <a:t>jest </a:t>
            </a:r>
            <a:r>
              <a:rPr lang="pl-PL" sz="1600" dirty="0">
                <a:latin typeface="+mj-lt"/>
              </a:rPr>
              <a:t>osobą fizyczną albo osobą prawną (jeżeli siedziba tej osoby lub jej oddziału znajduje się na obszarze wiejskim objętym LSR) albo jednostką organizacyjną nie posiadającą osobowości prawnej lub gminą (jeżeli jej obszar jest obszarem wiejskim objętym tą LSR,</a:t>
            </a:r>
          </a:p>
          <a:p>
            <a:pPr marL="285750" lvl="0" indent="-285750">
              <a:buFont typeface="Arial" panose="020B0604020202020204" pitchFamily="34" charset="0"/>
              <a:buChar char="•"/>
            </a:pPr>
            <a:r>
              <a:rPr lang="pl-PL" sz="1600" dirty="0" smtClean="0">
                <a:latin typeface="+mj-lt"/>
              </a:rPr>
              <a:t>wykaże</a:t>
            </a:r>
            <a:r>
              <a:rPr lang="pl-PL" sz="1600" dirty="0">
                <a:latin typeface="+mj-lt"/>
              </a:rPr>
              <a:t>, że posiada doświadczenie w realizacji projektów o charakterze podobnym do operacji, którą zamierza realizować, lub posiada zasoby odpowiednie do przedmiotu operacji, którą zamierza realizować, lub posiada kwalifikacje odpowiednie do przedmiotu operacji, którą zamierza realizować, jeżeli jest osobą fizyczną lub, prowadzi działalność odpowiednią do przedmiotu operacji, którą zamierza realizować,</a:t>
            </a:r>
          </a:p>
          <a:p>
            <a:pPr marL="285750" indent="-285750">
              <a:buFont typeface="Arial" panose="020B0604020202020204" pitchFamily="34" charset="0"/>
              <a:buChar char="•"/>
            </a:pPr>
            <a:r>
              <a:rPr lang="pl-PL" sz="1600" dirty="0" smtClean="0">
                <a:latin typeface="+mj-lt"/>
              </a:rPr>
              <a:t>oraz </a:t>
            </a:r>
            <a:r>
              <a:rPr lang="pl-PL" sz="1600" dirty="0">
                <a:latin typeface="+mj-lt"/>
              </a:rPr>
              <a:t>nie prowadzi działalności gospodarczej.</a:t>
            </a:r>
          </a:p>
          <a:p>
            <a:pPr algn="just">
              <a:spcAft>
                <a:spcPts val="600"/>
              </a:spcAft>
              <a:buClr>
                <a:srgbClr val="A53010"/>
              </a:buClr>
              <a:defRPr/>
            </a:pPr>
            <a:endParaRPr lang="pl-PL" sz="1400" b="1" dirty="0" smtClean="0">
              <a:solidFill>
                <a:prstClr val="black"/>
              </a:solidFill>
              <a:latin typeface="Trebuchet MS" panose="020B0603020202020204" pitchFamily="34" charset="0"/>
            </a:endParaRPr>
          </a:p>
        </p:txBody>
      </p:sp>
      <p:sp>
        <p:nvSpPr>
          <p:cNvPr id="33813"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1000">
              <a:solidFill>
                <a:schemeClr val="bg1"/>
              </a:solidFill>
              <a:latin typeface="Times New Roman" panose="02020603050405020304" pitchFamily="18" charset="0"/>
            </a:endParaRPr>
          </a:p>
          <a:p>
            <a:pPr eaLnBrk="1" hangingPunct="1">
              <a:spcBef>
                <a:spcPct val="0"/>
              </a:spcBef>
              <a:buFontTx/>
              <a:buNone/>
            </a:pPr>
            <a:endParaRPr lang="pl-PL" altLang="pl-PL" sz="1000">
              <a:latin typeface="Times New Roman" panose="02020603050405020304" pitchFamily="18" charset="0"/>
            </a:endParaRPr>
          </a:p>
        </p:txBody>
      </p:sp>
    </p:spTree>
    <p:extLst>
      <p:ext uri="{BB962C8B-B14F-4D97-AF65-F5344CB8AC3E}">
        <p14:creationId xmlns:p14="http://schemas.microsoft.com/office/powerpoint/2010/main" val="3005561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dirty="0"/>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3" name="Prostokąt 2"/>
          <p:cNvSpPr/>
          <p:nvPr/>
        </p:nvSpPr>
        <p:spPr>
          <a:xfrm>
            <a:off x="147542" y="1214180"/>
            <a:ext cx="9007028" cy="5016758"/>
          </a:xfrm>
          <a:prstGeom prst="rect">
            <a:avLst/>
          </a:prstGeom>
        </p:spPr>
        <p:txBody>
          <a:bodyPr wrap="square">
            <a:spAutoFit/>
          </a:bodyPr>
          <a:lstStyle/>
          <a:p>
            <a:r>
              <a:rPr lang="pl-PL" sz="1600" dirty="0" smtClean="0"/>
              <a:t>- w </a:t>
            </a:r>
            <a:r>
              <a:rPr lang="pl-PL" sz="1600" dirty="0"/>
              <a:t>ramach projektu grantowego jest planowane wykonanie co najmniej dwóch zadań;</a:t>
            </a:r>
            <a:br>
              <a:rPr lang="pl-PL" sz="1600" dirty="0"/>
            </a:br>
            <a:r>
              <a:rPr lang="pl-PL" sz="1600" dirty="0"/>
              <a:t/>
            </a:r>
            <a:br>
              <a:rPr lang="pl-PL" sz="1600" dirty="0"/>
            </a:br>
            <a:r>
              <a:rPr lang="pl-PL" sz="1600" dirty="0" smtClean="0"/>
              <a:t>- koszty </a:t>
            </a:r>
            <a:r>
              <a:rPr lang="pl-PL" sz="1600" dirty="0"/>
              <a:t>kwalifikowalne nie są współfinansowane z innych środków publicznych;</a:t>
            </a:r>
            <a:br>
              <a:rPr lang="pl-PL" sz="1600" dirty="0"/>
            </a:br>
            <a:r>
              <a:rPr lang="pl-PL" sz="1600" dirty="0"/>
              <a:t/>
            </a:r>
            <a:br>
              <a:rPr lang="pl-PL" sz="1600" dirty="0"/>
            </a:br>
            <a:r>
              <a:rPr lang="pl-PL" sz="1600" dirty="0" smtClean="0"/>
              <a:t>- operacja </a:t>
            </a:r>
            <a:r>
              <a:rPr lang="pl-PL" sz="1600" dirty="0"/>
              <a:t>będzie realizowana nie więcej niż w 2 etapach, a wykonanie zakresu rzeczowego zgodnie z zestawieniem rzeczowo-finansowym operacji, w tym poniesienie przez beneficjenta kosztów kwalifikowalnych operacji oraz złożenie wniosku o płatność końcową wypłacaną po zrealizowaniu całej operacji, nastąpi w terminie 2 lat od dnia zawarcia umowy, lecz nie później niż do dnia 31 grudnia 2022 r.;</a:t>
            </a:r>
            <a:br>
              <a:rPr lang="pl-PL" sz="1600" dirty="0"/>
            </a:br>
            <a:r>
              <a:rPr lang="pl-PL" sz="1600" dirty="0"/>
              <a:t/>
            </a:r>
            <a:br>
              <a:rPr lang="pl-PL" sz="1600" dirty="0"/>
            </a:br>
            <a:r>
              <a:rPr lang="pl-PL" sz="1600" dirty="0" smtClean="0"/>
              <a:t>- operacja</a:t>
            </a:r>
            <a:r>
              <a:rPr lang="pl-PL" sz="1600" dirty="0"/>
              <a:t>, która obejmuje koszty inwestycyjne, zakłada realizację inwestycji na obszarze wiejskim objętym LSR, chyba że operacja dotyczy inwestycji polegającej na budowie albo przebudowie liniowego obiektu budowlanego, którego odcinek będzie zlokalizowany poza tym obszarem;</a:t>
            </a:r>
            <a:br>
              <a:rPr lang="pl-PL" sz="1600" dirty="0"/>
            </a:br>
            <a:r>
              <a:rPr lang="pl-PL" sz="1600" dirty="0"/>
              <a:t/>
            </a:r>
            <a:br>
              <a:rPr lang="pl-PL" sz="1600" dirty="0"/>
            </a:br>
            <a:r>
              <a:rPr lang="pl-PL" sz="1600" dirty="0" smtClean="0"/>
              <a:t>- inwestycje </a:t>
            </a:r>
            <a:r>
              <a:rPr lang="pl-PL" sz="1600" dirty="0"/>
              <a:t>w ramach operacji będą realizowane na nieruchomości będącej własnością </a:t>
            </a:r>
            <a:br>
              <a:rPr lang="pl-PL" sz="1600" dirty="0"/>
            </a:br>
            <a:r>
              <a:rPr lang="pl-PL" sz="1600" dirty="0"/>
              <a:t>lub współwłasnością podmiotu ubiegającego się o przyznanie pomocy lub podmiot ten posiada udokumentowane prawo do dysponowania nieruchomością na cele określone we wniosku </a:t>
            </a:r>
            <a:br>
              <a:rPr lang="pl-PL" sz="1600" dirty="0"/>
            </a:br>
            <a:r>
              <a:rPr lang="pl-PL" sz="1600" dirty="0"/>
              <a:t>o przyznanie pomocy co najmniej przez okres realizacji operacji oraz okres podlegania zobowiązaniu do zapewnienia trwałości operacji;</a:t>
            </a:r>
          </a:p>
        </p:txBody>
      </p:sp>
      <p:sp>
        <p:nvSpPr>
          <p:cNvPr id="4" name="pole tekstowe 3"/>
          <p:cNvSpPr txBox="1"/>
          <p:nvPr/>
        </p:nvSpPr>
        <p:spPr>
          <a:xfrm>
            <a:off x="3275856" y="368300"/>
            <a:ext cx="2592288" cy="707886"/>
          </a:xfrm>
          <a:prstGeom prst="rect">
            <a:avLst/>
          </a:prstGeom>
          <a:noFill/>
        </p:spPr>
        <p:txBody>
          <a:bodyPr wrap="square" rtlCol="0">
            <a:spAutoFit/>
          </a:bodyPr>
          <a:lstStyle/>
          <a:p>
            <a:pPr algn="ctr"/>
            <a:r>
              <a:rPr lang="pl-PL" sz="2000" b="1" dirty="0" smtClean="0"/>
              <a:t>Projekty grantowe warunki realizacji</a:t>
            </a:r>
            <a:endParaRPr lang="pl-PL" sz="2000" b="1" dirty="0"/>
          </a:p>
        </p:txBody>
      </p:sp>
    </p:spTree>
    <p:extLst>
      <p:ext uri="{BB962C8B-B14F-4D97-AF65-F5344CB8AC3E}">
        <p14:creationId xmlns:p14="http://schemas.microsoft.com/office/powerpoint/2010/main" val="1716206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163"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895" y="1152010"/>
            <a:ext cx="4830011" cy="4767824"/>
          </a:xfrm>
          <a:prstGeom prst="rect">
            <a:avLst/>
          </a:prstGeom>
          <a:effectLst>
            <a:outerShdw blurRad="50800" dist="50800" dir="5400000" algn="ctr" rotWithShape="0">
              <a:srgbClr val="000000">
                <a:alpha val="42000"/>
              </a:srgbClr>
            </a:outerShdw>
            <a:softEdge rad="63500"/>
          </a:effectLst>
        </p:spPr>
      </p:pic>
      <p:sp>
        <p:nvSpPr>
          <p:cNvPr id="2" name="pole tekstowe 1"/>
          <p:cNvSpPr txBox="1"/>
          <p:nvPr/>
        </p:nvSpPr>
        <p:spPr>
          <a:xfrm>
            <a:off x="2464084" y="2980201"/>
            <a:ext cx="3891632" cy="584775"/>
          </a:xfrm>
          <a:prstGeom prst="rect">
            <a:avLst/>
          </a:prstGeom>
          <a:solidFill>
            <a:schemeClr val="bg1">
              <a:lumMod val="85000"/>
              <a:alpha val="86000"/>
            </a:schemeClr>
          </a:solidFill>
          <a:effectLst>
            <a:softEdge rad="63500"/>
          </a:effectLst>
        </p:spPr>
        <p:txBody>
          <a:bodyPr wrap="square" rtlCol="0">
            <a:spAutoFit/>
          </a:bodyPr>
          <a:lstStyle/>
          <a:p>
            <a:r>
              <a:rPr lang="pl-PL" sz="3200" b="1" dirty="0" smtClean="0">
                <a:effectLst>
                  <a:outerShdw blurRad="38100" dist="38100" dir="2700000" algn="tl">
                    <a:srgbClr val="000000">
                      <a:alpha val="43137"/>
                    </a:srgbClr>
                  </a:outerShdw>
                </a:effectLst>
              </a:rPr>
              <a:t>Dziękuję za uwagę</a:t>
            </a:r>
            <a:endParaRPr lang="pl-P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6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45059" name="Freeform 3"/>
          <p:cNvSpPr>
            <a:spLocks noEditPoints="1"/>
          </p:cNvSpPr>
          <p:nvPr/>
        </p:nvSpPr>
        <p:spPr bwMode="auto">
          <a:xfrm>
            <a:off x="285750" y="357188"/>
            <a:ext cx="2522538" cy="379412"/>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0"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1"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2"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3"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4"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5"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6"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7"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8"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69"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70"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71"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72"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73"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74"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075" name="Text Box 20"/>
          <p:cNvSpPr txBox="1">
            <a:spLocks noChangeArrowheads="1"/>
          </p:cNvSpPr>
          <p:nvPr/>
        </p:nvSpPr>
        <p:spPr bwMode="auto">
          <a:xfrm>
            <a:off x="285750" y="2500313"/>
            <a:ext cx="853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45076"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BA6F4A9A-D2C1-42B0-B1E5-1A84A4A18068}" type="slidenum">
              <a:rPr lang="pl-PL" altLang="pl-PL" sz="1200">
                <a:solidFill>
                  <a:schemeClr val="bg1"/>
                </a:solidFill>
                <a:latin typeface="Arial" panose="020B0604020202020204" pitchFamily="34" charset="0"/>
              </a:rPr>
              <a:pPr eaLnBrk="1" hangingPunct="1">
                <a:spcBef>
                  <a:spcPct val="50000"/>
                </a:spcBef>
                <a:buFontTx/>
                <a:buNone/>
              </a:pPr>
              <a:t>33</a:t>
            </a:fld>
            <a:endParaRPr lang="pl-PL" altLang="pl-PL" sz="1200">
              <a:solidFill>
                <a:schemeClr val="bg1"/>
              </a:solidFill>
              <a:latin typeface="Arial" panose="020B0604020202020204" pitchFamily="34" charset="0"/>
            </a:endParaRPr>
          </a:p>
        </p:txBody>
      </p:sp>
      <p:sp>
        <p:nvSpPr>
          <p:cNvPr id="39" name="Tytuł 2"/>
          <p:cNvSpPr txBox="1">
            <a:spLocks/>
          </p:cNvSpPr>
          <p:nvPr/>
        </p:nvSpPr>
        <p:spPr bwMode="auto">
          <a:xfrm>
            <a:off x="357188" y="785813"/>
            <a:ext cx="8229600" cy="917575"/>
          </a:xfrm>
          <a:prstGeom prst="rect">
            <a:avLst/>
          </a:prstGeom>
          <a:noFill/>
          <a:ln w="9525">
            <a:noFill/>
            <a:miter lim="800000"/>
            <a:headEnd/>
            <a:tailEnd/>
          </a:ln>
          <a:effectLst/>
        </p:spPr>
        <p:txBody>
          <a:bodyPr anchor="ctr">
            <a:normAutofit fontScale="97500"/>
          </a:bodyPr>
          <a:lstStyle/>
          <a:p>
            <a:pPr eaLnBrk="1" hangingPunct="1">
              <a:defRPr/>
            </a:pPr>
            <a:endParaRPr lang="pl-PL" sz="3800" kern="0" dirty="0">
              <a:solidFill>
                <a:schemeClr val="tx2"/>
              </a:solidFill>
              <a:latin typeface="+mj-lt"/>
              <a:ea typeface="+mj-ea"/>
              <a:cs typeface="+mj-cs"/>
            </a:endParaRPr>
          </a:p>
        </p:txBody>
      </p:sp>
      <p:sp>
        <p:nvSpPr>
          <p:cNvPr id="24" name="Symbol zastępczy zawartości 8"/>
          <p:cNvSpPr txBox="1">
            <a:spLocks/>
          </p:cNvSpPr>
          <p:nvPr/>
        </p:nvSpPr>
        <p:spPr bwMode="auto">
          <a:xfrm>
            <a:off x="500063" y="1071563"/>
            <a:ext cx="8229600" cy="4572000"/>
          </a:xfrm>
          <a:prstGeom prst="rect">
            <a:avLst/>
          </a:prstGeom>
          <a:noFill/>
          <a:ln w="9525">
            <a:noFill/>
            <a:miter lim="800000"/>
            <a:headEnd/>
            <a:tailEnd/>
          </a:ln>
          <a:effectLst/>
        </p:spPr>
        <p:txBody>
          <a:bodyPr>
            <a:normAutofit/>
          </a:bodyPr>
          <a:lstStyle/>
          <a:p>
            <a:pPr eaLnBrk="1" hangingPunct="1">
              <a:spcBef>
                <a:spcPct val="20000"/>
              </a:spcBef>
              <a:defRPr/>
            </a:pPr>
            <a:endParaRPr lang="pl-PL" sz="2400" kern="0" dirty="0">
              <a:cs typeface="Arial" pitchFamily="34" charset="0"/>
            </a:endParaRPr>
          </a:p>
        </p:txBody>
      </p:sp>
      <p:sp>
        <p:nvSpPr>
          <p:cNvPr id="45079"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25" name="Prostokąt 24"/>
          <p:cNvSpPr/>
          <p:nvPr/>
        </p:nvSpPr>
        <p:spPr>
          <a:xfrm>
            <a:off x="1233488" y="1684338"/>
            <a:ext cx="6572250" cy="2622550"/>
          </a:xfrm>
          <a:prstGeom prst="rect">
            <a:avLst/>
          </a:prstGeom>
        </p:spPr>
        <p:txBody>
          <a:bodyPr>
            <a:spAutoFit/>
          </a:bodyPr>
          <a:lstStyle/>
          <a:p>
            <a:pPr algn="ctr" eaLnBrk="1" hangingPunct="1">
              <a:spcBef>
                <a:spcPct val="20000"/>
              </a:spcBef>
              <a:defRPr/>
            </a:pPr>
            <a:endParaRPr lang="pl-PL" sz="2400" b="1" kern="0" dirty="0">
              <a:latin typeface="Arial "/>
            </a:endParaRPr>
          </a:p>
          <a:p>
            <a:pPr algn="ctr" eaLnBrk="1" hangingPunct="1">
              <a:spcBef>
                <a:spcPct val="20000"/>
              </a:spcBef>
              <a:defRPr/>
            </a:pPr>
            <a:r>
              <a:rPr lang="pl-PL" b="1" kern="0" dirty="0">
                <a:latin typeface="Trebuchet MS" panose="020B0603020202020204" pitchFamily="34" charset="0"/>
                <a:cs typeface="Times New Roman" pitchFamily="18" charset="0"/>
              </a:rPr>
              <a:t>Urząd Marszałkowski Województwa Mazowieckiego                w Warszawie</a:t>
            </a:r>
          </a:p>
          <a:p>
            <a:pPr algn="ctr" eaLnBrk="1" hangingPunct="1">
              <a:spcBef>
                <a:spcPct val="20000"/>
              </a:spcBef>
              <a:defRPr/>
            </a:pPr>
            <a:r>
              <a:rPr lang="pl-PL" b="1" kern="0" dirty="0">
                <a:latin typeface="Trebuchet MS" panose="020B0603020202020204" pitchFamily="34" charset="0"/>
                <a:cs typeface="Times New Roman" pitchFamily="18" charset="0"/>
              </a:rPr>
              <a:t>Departament Rolnictwa                                                         i Rozwoju Obszarów Wiejskich</a:t>
            </a:r>
          </a:p>
          <a:p>
            <a:pPr algn="ctr" eaLnBrk="1" hangingPunct="1">
              <a:spcBef>
                <a:spcPct val="20000"/>
              </a:spcBef>
              <a:defRPr/>
            </a:pPr>
            <a:r>
              <a:rPr lang="pl-PL" kern="0" dirty="0">
                <a:latin typeface="Trebuchet MS" panose="020B0603020202020204" pitchFamily="34" charset="0"/>
                <a:cs typeface="Times New Roman" pitchFamily="18" charset="0"/>
              </a:rPr>
              <a:t> 03-469 Warszawa, ul. Skoczylasa 4 (IV piętro)</a:t>
            </a:r>
            <a:br>
              <a:rPr lang="pl-PL" kern="0" dirty="0">
                <a:latin typeface="Trebuchet MS" panose="020B0603020202020204" pitchFamily="34" charset="0"/>
                <a:cs typeface="Times New Roman" pitchFamily="18" charset="0"/>
              </a:rPr>
            </a:br>
            <a:r>
              <a:rPr lang="pl-PL" kern="0" dirty="0">
                <a:latin typeface="Trebuchet MS" panose="020B0603020202020204" pitchFamily="34" charset="0"/>
                <a:cs typeface="Times New Roman" pitchFamily="18" charset="0"/>
              </a:rPr>
              <a:t>tel. (+22) 5979700, 5979701</a:t>
            </a:r>
          </a:p>
          <a:p>
            <a:pPr algn="ctr" eaLnBrk="1" hangingPunct="1">
              <a:spcBef>
                <a:spcPct val="20000"/>
              </a:spcBef>
              <a:defRPr/>
            </a:pPr>
            <a:r>
              <a:rPr lang="pl-PL" kern="0" dirty="0">
                <a:solidFill>
                  <a:srgbClr val="002060"/>
                </a:solidFill>
                <a:latin typeface="Trebuchet MS" panose="020B0603020202020204" pitchFamily="34" charset="0"/>
                <a:cs typeface="Times New Roman" pitchFamily="18" charset="0"/>
                <a:hlinkClick r:id="rId3"/>
              </a:rPr>
              <a:t>rolnictwo@mazovia.pl</a:t>
            </a:r>
            <a:endParaRPr lang="pl-PL" kern="0" dirty="0">
              <a:solidFill>
                <a:srgbClr val="002060"/>
              </a:solidFill>
              <a:latin typeface="Trebuchet MS" panose="020B0603020202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4" name="pole tekstowe 3"/>
          <p:cNvSpPr txBox="1"/>
          <p:nvPr/>
        </p:nvSpPr>
        <p:spPr>
          <a:xfrm>
            <a:off x="1151897" y="1372880"/>
            <a:ext cx="5256584" cy="5262979"/>
          </a:xfrm>
          <a:prstGeom prst="rect">
            <a:avLst/>
          </a:prstGeom>
          <a:noFill/>
        </p:spPr>
        <p:txBody>
          <a:bodyPr wrap="square" rtlCol="0">
            <a:spAutoFit/>
          </a:bodyPr>
          <a:lstStyle/>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a:solidFill>
                <a:srgbClr val="000000">
                  <a:lumMod val="65000"/>
                  <a:lumOff val="35000"/>
                </a:srgbClr>
              </a:solidFill>
            </a:endParaRPr>
          </a:p>
        </p:txBody>
      </p:sp>
      <p:sp>
        <p:nvSpPr>
          <p:cNvPr id="24" name="Prostokąt 23"/>
          <p:cNvSpPr/>
          <p:nvPr/>
        </p:nvSpPr>
        <p:spPr>
          <a:xfrm>
            <a:off x="6674168" y="6003129"/>
            <a:ext cx="2511970" cy="307777"/>
          </a:xfrm>
          <a:prstGeom prst="rect">
            <a:avLst/>
          </a:prstGeom>
        </p:spPr>
        <p:txBody>
          <a:bodyPr wrap="none">
            <a:spAutoFit/>
          </a:bodyPr>
          <a:lstStyle/>
          <a:p>
            <a:r>
              <a:rPr lang="pl-PL" sz="1400" b="1" dirty="0">
                <a:solidFill>
                  <a:srgbClr val="000000"/>
                </a:solidFill>
              </a:rPr>
              <a:t>*Stan na dzień </a:t>
            </a:r>
            <a:r>
              <a:rPr lang="pl-PL" sz="1400" b="1" dirty="0" smtClean="0">
                <a:solidFill>
                  <a:srgbClr val="000000"/>
                </a:solidFill>
              </a:rPr>
              <a:t>23.06.2017 </a:t>
            </a:r>
            <a:r>
              <a:rPr lang="pl-PL" sz="1400" b="1" dirty="0">
                <a:solidFill>
                  <a:srgbClr val="000000"/>
                </a:solidFill>
              </a:rPr>
              <a:t>r.</a:t>
            </a:r>
          </a:p>
        </p:txBody>
      </p:sp>
      <p:sp>
        <p:nvSpPr>
          <p:cNvPr id="9" name="Prostokąt 8"/>
          <p:cNvSpPr/>
          <p:nvPr/>
        </p:nvSpPr>
        <p:spPr>
          <a:xfrm>
            <a:off x="2286000" y="3105835"/>
            <a:ext cx="4572000" cy="369332"/>
          </a:xfrm>
          <a:prstGeom prst="rect">
            <a:avLst/>
          </a:prstGeom>
        </p:spPr>
        <p:txBody>
          <a:bodyPr>
            <a:spAutoFit/>
          </a:bodyPr>
          <a:lstStyle/>
          <a:p>
            <a:endParaRPr lang="pl-PL" b="1" dirty="0">
              <a:solidFill>
                <a:srgbClr val="000000"/>
              </a:solidFill>
            </a:endParaRPr>
          </a:p>
        </p:txBody>
      </p:sp>
      <p:sp>
        <p:nvSpPr>
          <p:cNvPr id="33" name="Pięciokąt 32"/>
          <p:cNvSpPr/>
          <p:nvPr/>
        </p:nvSpPr>
        <p:spPr bwMode="auto">
          <a:xfrm>
            <a:off x="283899" y="2303988"/>
            <a:ext cx="5722991" cy="519181"/>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solidFill>
                  <a:srgbClr val="000000"/>
                </a:solidFill>
              </a:rPr>
              <a:t>operacje realizowane przez podmioty inne niż </a:t>
            </a:r>
            <a:r>
              <a:rPr lang="pl-PL" sz="1600" b="1" dirty="0" smtClean="0">
                <a:solidFill>
                  <a:srgbClr val="000000"/>
                </a:solidFill>
              </a:rPr>
              <a:t>LGD</a:t>
            </a:r>
          </a:p>
          <a:p>
            <a:endParaRPr lang="pl-PL" sz="1600" b="1" dirty="0">
              <a:solidFill>
                <a:srgbClr val="000000"/>
              </a:solidFill>
            </a:endParaRPr>
          </a:p>
        </p:txBody>
      </p:sp>
      <p:sp>
        <p:nvSpPr>
          <p:cNvPr id="34" name="Pięciokąt 33"/>
          <p:cNvSpPr/>
          <p:nvPr/>
        </p:nvSpPr>
        <p:spPr bwMode="auto">
          <a:xfrm>
            <a:off x="337098" y="4384994"/>
            <a:ext cx="5730916" cy="541851"/>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t>operacje realizowane w zakresie </a:t>
            </a:r>
            <a:r>
              <a:rPr lang="pl-PL" sz="1600" b="1" dirty="0" smtClean="0"/>
              <a:t>projektów grantowych</a:t>
            </a:r>
            <a:endParaRPr lang="pl-PL" sz="1600" b="1" dirty="0"/>
          </a:p>
        </p:txBody>
      </p:sp>
      <p:sp>
        <p:nvSpPr>
          <p:cNvPr id="35" name="Pięciokąt 34"/>
          <p:cNvSpPr/>
          <p:nvPr/>
        </p:nvSpPr>
        <p:spPr bwMode="auto">
          <a:xfrm>
            <a:off x="317501" y="3341522"/>
            <a:ext cx="5689389" cy="529674"/>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solidFill>
                  <a:srgbClr val="000000"/>
                </a:solidFill>
              </a:rPr>
              <a:t>operacje realizowane </a:t>
            </a:r>
            <a:r>
              <a:rPr lang="pl-PL" sz="1600" b="1" dirty="0" smtClean="0">
                <a:solidFill>
                  <a:srgbClr val="000000"/>
                </a:solidFill>
              </a:rPr>
              <a:t>w zakresie projektów własnych</a:t>
            </a:r>
            <a:endParaRPr lang="pl-PL" sz="1600" b="1" dirty="0">
              <a:solidFill>
                <a:srgbClr val="000000"/>
              </a:solidFill>
            </a:endParaRPr>
          </a:p>
        </p:txBody>
      </p:sp>
      <p:sp>
        <p:nvSpPr>
          <p:cNvPr id="11" name="Prostokąt 10"/>
          <p:cNvSpPr/>
          <p:nvPr/>
        </p:nvSpPr>
        <p:spPr>
          <a:xfrm>
            <a:off x="337097" y="1247866"/>
            <a:ext cx="8468766" cy="461665"/>
          </a:xfrm>
          <a:prstGeom prst="rect">
            <a:avLst/>
          </a:prstGeom>
        </p:spPr>
        <p:txBody>
          <a:bodyPr wrap="square">
            <a:spAutoFit/>
          </a:bodyPr>
          <a:lstStyle/>
          <a:p>
            <a:pPr algn="ctr"/>
            <a:r>
              <a:rPr lang="pl-PL" sz="2400" b="1" dirty="0">
                <a:solidFill>
                  <a:srgbClr val="000000">
                    <a:lumMod val="65000"/>
                    <a:lumOff val="35000"/>
                  </a:srgbClr>
                </a:solidFill>
              </a:rPr>
              <a:t>Liczba złożonych wniosków w ramach poddziałania 19.2*</a:t>
            </a:r>
          </a:p>
        </p:txBody>
      </p:sp>
      <p:sp>
        <p:nvSpPr>
          <p:cNvPr id="12" name="pole tekstowe 11"/>
          <p:cNvSpPr txBox="1"/>
          <p:nvPr/>
        </p:nvSpPr>
        <p:spPr>
          <a:xfrm>
            <a:off x="7424045" y="3101755"/>
            <a:ext cx="1786652" cy="769441"/>
          </a:xfrm>
          <a:prstGeom prst="rect">
            <a:avLst/>
          </a:prstGeom>
          <a:noFill/>
        </p:spPr>
        <p:txBody>
          <a:bodyPr wrap="square" rtlCol="0">
            <a:spAutoFit/>
          </a:bodyPr>
          <a:lstStyle/>
          <a:p>
            <a:r>
              <a:rPr lang="pl-PL" sz="4400" b="1" dirty="0" smtClean="0">
                <a:solidFill>
                  <a:schemeClr val="bg1">
                    <a:lumMod val="50000"/>
                  </a:schemeClr>
                </a:solidFill>
                <a:effectLst>
                  <a:outerShdw blurRad="38100" dist="38100" dir="2700000" algn="tl">
                    <a:srgbClr val="000000">
                      <a:alpha val="43137"/>
                    </a:srgbClr>
                  </a:outerShdw>
                </a:effectLst>
              </a:rPr>
              <a:t>1089</a:t>
            </a:r>
            <a:endParaRPr lang="pl-PL" sz="4400" b="1" dirty="0">
              <a:solidFill>
                <a:schemeClr val="bg1">
                  <a:lumMod val="50000"/>
                </a:schemeClr>
              </a:solidFill>
              <a:effectLst>
                <a:outerShdw blurRad="38100" dist="38100" dir="2700000" algn="tl">
                  <a:srgbClr val="000000">
                    <a:alpha val="43137"/>
                  </a:srgbClr>
                </a:outerShdw>
              </a:effectLst>
            </a:endParaRPr>
          </a:p>
        </p:txBody>
      </p:sp>
      <p:sp>
        <p:nvSpPr>
          <p:cNvPr id="41" name="pole tekstowe 40"/>
          <p:cNvSpPr txBox="1"/>
          <p:nvPr/>
        </p:nvSpPr>
        <p:spPr>
          <a:xfrm>
            <a:off x="5935914" y="2211913"/>
            <a:ext cx="1166309" cy="523220"/>
          </a:xfrm>
          <a:prstGeom prst="rect">
            <a:avLst/>
          </a:prstGeom>
          <a:noFill/>
        </p:spPr>
        <p:txBody>
          <a:bodyPr wrap="square" rtlCol="0">
            <a:spAutoFit/>
          </a:bodyPr>
          <a:lstStyle/>
          <a:p>
            <a:r>
              <a:rPr lang="pl-PL" sz="2800" b="1" dirty="0" smtClean="0">
                <a:solidFill>
                  <a:schemeClr val="bg1">
                    <a:lumMod val="50000"/>
                  </a:schemeClr>
                </a:solidFill>
                <a:effectLst>
                  <a:outerShdw blurRad="38100" dist="38100" dir="2700000" algn="tl">
                    <a:srgbClr val="000000">
                      <a:alpha val="43137"/>
                    </a:srgbClr>
                  </a:outerShdw>
                </a:effectLst>
              </a:rPr>
              <a:t>1082</a:t>
            </a:r>
            <a:endParaRPr lang="pl-PL" sz="2800" b="1" dirty="0">
              <a:solidFill>
                <a:schemeClr val="bg1">
                  <a:lumMod val="50000"/>
                </a:schemeClr>
              </a:solidFill>
              <a:effectLst>
                <a:outerShdw blurRad="38100" dist="38100" dir="2700000" algn="tl">
                  <a:srgbClr val="000000">
                    <a:alpha val="43137"/>
                  </a:srgbClr>
                </a:outerShdw>
              </a:effectLst>
            </a:endParaRPr>
          </a:p>
        </p:txBody>
      </p:sp>
      <p:sp>
        <p:nvSpPr>
          <p:cNvPr id="42" name="pole tekstowe 41"/>
          <p:cNvSpPr txBox="1"/>
          <p:nvPr/>
        </p:nvSpPr>
        <p:spPr>
          <a:xfrm>
            <a:off x="6190607" y="3304283"/>
            <a:ext cx="1166309" cy="523220"/>
          </a:xfrm>
          <a:prstGeom prst="rect">
            <a:avLst/>
          </a:prstGeom>
          <a:noFill/>
        </p:spPr>
        <p:txBody>
          <a:bodyPr wrap="square" rtlCol="0">
            <a:spAutoFit/>
          </a:bodyPr>
          <a:lstStyle/>
          <a:p>
            <a:r>
              <a:rPr lang="pl-PL" sz="2800" b="1" dirty="0" smtClean="0">
                <a:solidFill>
                  <a:schemeClr val="bg1">
                    <a:lumMod val="50000"/>
                  </a:schemeClr>
                </a:solidFill>
                <a:effectLst>
                  <a:outerShdw blurRad="38100" dist="38100" dir="2700000" algn="tl">
                    <a:srgbClr val="000000">
                      <a:alpha val="43137"/>
                    </a:srgbClr>
                  </a:outerShdw>
                </a:effectLst>
              </a:rPr>
              <a:t>5</a:t>
            </a:r>
            <a:endParaRPr lang="pl-PL" sz="2800" b="1" dirty="0">
              <a:solidFill>
                <a:schemeClr val="bg1">
                  <a:lumMod val="50000"/>
                </a:schemeClr>
              </a:solidFill>
              <a:effectLst>
                <a:outerShdw blurRad="38100" dist="38100" dir="2700000" algn="tl">
                  <a:srgbClr val="000000">
                    <a:alpha val="43137"/>
                  </a:srgbClr>
                </a:outerShdw>
              </a:effectLst>
            </a:endParaRPr>
          </a:p>
        </p:txBody>
      </p:sp>
      <p:sp>
        <p:nvSpPr>
          <p:cNvPr id="43" name="pole tekstowe 42"/>
          <p:cNvSpPr txBox="1"/>
          <p:nvPr/>
        </p:nvSpPr>
        <p:spPr>
          <a:xfrm>
            <a:off x="6251730" y="4373051"/>
            <a:ext cx="1166309" cy="523220"/>
          </a:xfrm>
          <a:prstGeom prst="rect">
            <a:avLst/>
          </a:prstGeom>
          <a:noFill/>
        </p:spPr>
        <p:txBody>
          <a:bodyPr wrap="square" rtlCol="0">
            <a:spAutoFit/>
          </a:bodyPr>
          <a:lstStyle/>
          <a:p>
            <a:r>
              <a:rPr lang="pl-PL" sz="2800" b="1" dirty="0" smtClean="0">
                <a:solidFill>
                  <a:schemeClr val="bg1">
                    <a:lumMod val="50000"/>
                  </a:schemeClr>
                </a:solidFill>
                <a:effectLst>
                  <a:outerShdw blurRad="38100" dist="38100" dir="2700000" algn="tl">
                    <a:srgbClr val="000000">
                      <a:alpha val="43137"/>
                    </a:srgbClr>
                  </a:outerShdw>
                </a:effectLst>
              </a:rPr>
              <a:t>2</a:t>
            </a:r>
            <a:endParaRPr lang="pl-PL" sz="2800" b="1" dirty="0">
              <a:solidFill>
                <a:schemeClr val="bg1">
                  <a:lumMod val="50000"/>
                </a:schemeClr>
              </a:solidFill>
              <a:effectLst>
                <a:outerShdw blurRad="38100" dist="38100" dir="2700000" algn="tl">
                  <a:srgbClr val="000000">
                    <a:alpha val="43137"/>
                  </a:srgbClr>
                </a:outerShdw>
              </a:effectLst>
            </a:endParaRPr>
          </a:p>
        </p:txBody>
      </p:sp>
      <p:sp>
        <p:nvSpPr>
          <p:cNvPr id="44" name="Nawias klamrowy zamykający 43"/>
          <p:cNvSpPr/>
          <p:nvPr/>
        </p:nvSpPr>
        <p:spPr bwMode="auto">
          <a:xfrm>
            <a:off x="7000875" y="2161754"/>
            <a:ext cx="233447" cy="2765091"/>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l-PL" smtClean="0">
              <a:solidFill>
                <a:srgbClr val="000000"/>
              </a:solidFill>
            </a:endParaRPr>
          </a:p>
        </p:txBody>
      </p:sp>
    </p:spTree>
    <p:extLst>
      <p:ext uri="{BB962C8B-B14F-4D97-AF65-F5344CB8AC3E}">
        <p14:creationId xmlns:p14="http://schemas.microsoft.com/office/powerpoint/2010/main" val="28968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graphicFrame>
        <p:nvGraphicFramePr>
          <p:cNvPr id="2" name="Wykres 1"/>
          <p:cNvGraphicFramePr/>
          <p:nvPr>
            <p:extLst/>
          </p:nvPr>
        </p:nvGraphicFramePr>
        <p:xfrm>
          <a:off x="2195736" y="0"/>
          <a:ext cx="5975127" cy="7317431"/>
        </p:xfrm>
        <a:graphic>
          <a:graphicData uri="http://schemas.openxmlformats.org/drawingml/2006/chart">
            <c:chart xmlns:c="http://schemas.openxmlformats.org/drawingml/2006/chart" xmlns:r="http://schemas.openxmlformats.org/officeDocument/2006/relationships" r:id="rId3"/>
          </a:graphicData>
        </a:graphic>
      </p:graphicFrame>
      <p:sp>
        <p:nvSpPr>
          <p:cNvPr id="61" name="Pięciokąt 60"/>
          <p:cNvSpPr/>
          <p:nvPr/>
        </p:nvSpPr>
        <p:spPr bwMode="auto">
          <a:xfrm>
            <a:off x="435195" y="5037882"/>
            <a:ext cx="4779477" cy="32366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400" b="1" dirty="0" smtClean="0">
                <a:solidFill>
                  <a:srgbClr val="000000"/>
                </a:solidFill>
              </a:rPr>
              <a:t> </a:t>
            </a:r>
            <a:r>
              <a:rPr lang="pl-PL" sz="1600" b="1" dirty="0" smtClean="0">
                <a:solidFill>
                  <a:srgbClr val="000000">
                    <a:lumMod val="95000"/>
                    <a:lumOff val="5000"/>
                  </a:srgbClr>
                </a:solidFill>
              </a:rPr>
              <a:t>Podejmowanie</a:t>
            </a:r>
            <a:r>
              <a:rPr lang="pl-PL" sz="1600" b="1" dirty="0" smtClean="0">
                <a:ln w="22225">
                  <a:solidFill>
                    <a:srgbClr val="C0504D"/>
                  </a:solidFill>
                  <a:prstDash val="solid"/>
                </a:ln>
                <a:solidFill>
                  <a:srgbClr val="000000">
                    <a:lumMod val="95000"/>
                    <a:lumOff val="5000"/>
                  </a:srgbClr>
                </a:solidFill>
              </a:rPr>
              <a:t> </a:t>
            </a:r>
            <a:r>
              <a:rPr lang="pl-PL" sz="1600" b="1" dirty="0" smtClean="0">
                <a:solidFill>
                  <a:srgbClr val="000000"/>
                </a:solidFill>
              </a:rPr>
              <a:t>działalności gospodarczej</a:t>
            </a:r>
          </a:p>
        </p:txBody>
      </p:sp>
      <p:sp>
        <p:nvSpPr>
          <p:cNvPr id="62" name="Pięciokąt 61"/>
          <p:cNvSpPr/>
          <p:nvPr/>
        </p:nvSpPr>
        <p:spPr bwMode="auto">
          <a:xfrm>
            <a:off x="1043608" y="3519786"/>
            <a:ext cx="4127224" cy="303217"/>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500" b="1" dirty="0" smtClean="0">
                <a:solidFill>
                  <a:srgbClr val="000000"/>
                </a:solidFill>
              </a:rPr>
              <a:t>Rozwijanie działalności gospodarczej</a:t>
            </a:r>
          </a:p>
        </p:txBody>
      </p:sp>
      <p:sp>
        <p:nvSpPr>
          <p:cNvPr id="63" name="Pięciokąt 62"/>
          <p:cNvSpPr/>
          <p:nvPr/>
        </p:nvSpPr>
        <p:spPr bwMode="auto">
          <a:xfrm>
            <a:off x="334144" y="2250036"/>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Infrastruktura turystyczna </a:t>
            </a:r>
            <a:r>
              <a:rPr lang="pl-PL" sz="1200" b="1" dirty="0">
                <a:solidFill>
                  <a:srgbClr val="000000"/>
                </a:solidFill>
              </a:rPr>
              <a:t>lub </a:t>
            </a:r>
            <a:r>
              <a:rPr lang="pl-PL" sz="1200" b="1" dirty="0" smtClean="0">
                <a:solidFill>
                  <a:srgbClr val="000000"/>
                </a:solidFill>
              </a:rPr>
              <a:t>rekreacyjna </a:t>
            </a:r>
            <a:r>
              <a:rPr lang="pl-PL" sz="1200" b="1" dirty="0">
                <a:solidFill>
                  <a:srgbClr val="000000"/>
                </a:solidFill>
              </a:rPr>
              <a:t>lub </a:t>
            </a:r>
            <a:r>
              <a:rPr lang="pl-PL" sz="1200" b="1" dirty="0" smtClean="0">
                <a:solidFill>
                  <a:srgbClr val="000000"/>
                </a:solidFill>
              </a:rPr>
              <a:t>kulturalna</a:t>
            </a:r>
          </a:p>
        </p:txBody>
      </p:sp>
      <p:sp>
        <p:nvSpPr>
          <p:cNvPr id="64" name="Pięciokąt 63"/>
          <p:cNvSpPr/>
          <p:nvPr/>
        </p:nvSpPr>
        <p:spPr bwMode="auto">
          <a:xfrm>
            <a:off x="2083067" y="1713173"/>
            <a:ext cx="3087765" cy="239828"/>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Zachowanie dziedzictwa lokalnego</a:t>
            </a:r>
          </a:p>
        </p:txBody>
      </p:sp>
      <p:sp>
        <p:nvSpPr>
          <p:cNvPr id="65" name="Pięciokąt 64"/>
          <p:cNvSpPr/>
          <p:nvPr/>
        </p:nvSpPr>
        <p:spPr bwMode="auto">
          <a:xfrm>
            <a:off x="3418051" y="1201715"/>
            <a:ext cx="1792411" cy="189235"/>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900" b="1" dirty="0" smtClean="0">
                <a:solidFill>
                  <a:srgbClr val="000000"/>
                </a:solidFill>
              </a:rPr>
              <a:t> </a:t>
            </a:r>
            <a:r>
              <a:rPr lang="pl-PL" sz="1050" b="1" dirty="0" smtClean="0">
                <a:solidFill>
                  <a:srgbClr val="000000"/>
                </a:solidFill>
              </a:rPr>
              <a:t>Drogi</a:t>
            </a:r>
          </a:p>
        </p:txBody>
      </p:sp>
      <p:sp>
        <p:nvSpPr>
          <p:cNvPr id="71" name="Pięciokąt 70"/>
          <p:cNvSpPr/>
          <p:nvPr/>
        </p:nvSpPr>
        <p:spPr bwMode="auto">
          <a:xfrm>
            <a:off x="2546869" y="1390950"/>
            <a:ext cx="2686753" cy="19450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900" b="1" dirty="0" smtClean="0">
                <a:solidFill>
                  <a:srgbClr val="000000"/>
                </a:solidFill>
              </a:rPr>
              <a:t> Promocja obszaru objętego LSR</a:t>
            </a:r>
          </a:p>
        </p:txBody>
      </p:sp>
      <p:sp>
        <p:nvSpPr>
          <p:cNvPr id="72" name="Pięciokąt 71"/>
          <p:cNvSpPr/>
          <p:nvPr/>
        </p:nvSpPr>
        <p:spPr bwMode="auto">
          <a:xfrm>
            <a:off x="2847564" y="1049861"/>
            <a:ext cx="2404866" cy="19872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700" b="1" dirty="0" smtClean="0">
                <a:solidFill>
                  <a:srgbClr val="000000"/>
                </a:solidFill>
              </a:rPr>
              <a:t>Wzmocnienie kapitału społecznego</a:t>
            </a:r>
          </a:p>
        </p:txBody>
      </p:sp>
      <p:sp>
        <p:nvSpPr>
          <p:cNvPr id="73" name="Pięciokąt 72"/>
          <p:cNvSpPr/>
          <p:nvPr/>
        </p:nvSpPr>
        <p:spPr bwMode="auto">
          <a:xfrm>
            <a:off x="3107220" y="897862"/>
            <a:ext cx="2144034" cy="182825"/>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700" b="1" dirty="0" smtClean="0">
                <a:solidFill>
                  <a:srgbClr val="000000"/>
                </a:solidFill>
              </a:rPr>
              <a:t>Wspieranie współpracy</a:t>
            </a:r>
          </a:p>
        </p:txBody>
      </p:sp>
      <p:sp>
        <p:nvSpPr>
          <p:cNvPr id="20" name="Nawias klamrowy zamykający 19"/>
          <p:cNvSpPr/>
          <p:nvPr/>
        </p:nvSpPr>
        <p:spPr bwMode="auto">
          <a:xfrm>
            <a:off x="6519069" y="897862"/>
            <a:ext cx="342106" cy="5411458"/>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l-PL" smtClean="0">
              <a:solidFill>
                <a:srgbClr val="000000"/>
              </a:solidFill>
            </a:endParaRPr>
          </a:p>
        </p:txBody>
      </p:sp>
      <p:sp>
        <p:nvSpPr>
          <p:cNvPr id="21" name="pole tekstowe 20"/>
          <p:cNvSpPr txBox="1"/>
          <p:nvPr/>
        </p:nvSpPr>
        <p:spPr>
          <a:xfrm>
            <a:off x="7021513" y="2941871"/>
            <a:ext cx="1692092" cy="2185214"/>
          </a:xfrm>
          <a:prstGeom prst="rect">
            <a:avLst/>
          </a:prstGeom>
          <a:noFill/>
        </p:spPr>
        <p:txBody>
          <a:bodyPr wrap="square" rtlCol="0">
            <a:spAutoFit/>
          </a:bodyPr>
          <a:lstStyle/>
          <a:p>
            <a:pPr algn="ctr"/>
            <a:r>
              <a:rPr lang="pl-PL" sz="2400" b="1" dirty="0" smtClean="0">
                <a:solidFill>
                  <a:schemeClr val="tx2">
                    <a:lumMod val="75000"/>
                  </a:schemeClr>
                </a:solidFill>
              </a:rPr>
              <a:t>1082 </a:t>
            </a:r>
          </a:p>
          <a:p>
            <a:pPr algn="ctr"/>
            <a:r>
              <a:rPr lang="pl-PL" sz="1600" b="1" dirty="0" smtClean="0">
                <a:solidFill>
                  <a:srgbClr val="000000"/>
                </a:solidFill>
              </a:rPr>
              <a:t>wnioski </a:t>
            </a:r>
          </a:p>
          <a:p>
            <a:pPr algn="ctr"/>
            <a:r>
              <a:rPr lang="pl-PL" sz="1600" b="1" dirty="0" smtClean="0">
                <a:solidFill>
                  <a:srgbClr val="000000"/>
                </a:solidFill>
              </a:rPr>
              <a:t>w ramach poddziałania 19.2 – operacje realizowane przez podmioty inne niż LGD*</a:t>
            </a:r>
            <a:endParaRPr lang="pl-PL" sz="1600" b="1" dirty="0">
              <a:solidFill>
                <a:srgbClr val="000000"/>
              </a:solidFill>
            </a:endParaRPr>
          </a:p>
        </p:txBody>
      </p:sp>
      <p:sp>
        <p:nvSpPr>
          <p:cNvPr id="23" name="Prostokąt 22"/>
          <p:cNvSpPr/>
          <p:nvPr/>
        </p:nvSpPr>
        <p:spPr>
          <a:xfrm>
            <a:off x="6674168" y="6003129"/>
            <a:ext cx="2511970" cy="307777"/>
          </a:xfrm>
          <a:prstGeom prst="rect">
            <a:avLst/>
          </a:prstGeom>
        </p:spPr>
        <p:txBody>
          <a:bodyPr wrap="none">
            <a:spAutoFit/>
          </a:bodyPr>
          <a:lstStyle/>
          <a:p>
            <a:r>
              <a:rPr lang="pl-PL" sz="1400" b="1" dirty="0">
                <a:solidFill>
                  <a:srgbClr val="000000"/>
                </a:solidFill>
              </a:rPr>
              <a:t>*Stan na dzień </a:t>
            </a:r>
            <a:r>
              <a:rPr lang="pl-PL" sz="1400" b="1" dirty="0" smtClean="0">
                <a:solidFill>
                  <a:srgbClr val="000000"/>
                </a:solidFill>
              </a:rPr>
              <a:t>23.06.2017 </a:t>
            </a:r>
            <a:r>
              <a:rPr lang="pl-PL" sz="1400" b="1" dirty="0">
                <a:solidFill>
                  <a:srgbClr val="000000"/>
                </a:solidFill>
              </a:rPr>
              <a:t>r.</a:t>
            </a:r>
          </a:p>
        </p:txBody>
      </p:sp>
    </p:spTree>
    <p:extLst>
      <p:ext uri="{BB962C8B-B14F-4D97-AF65-F5344CB8AC3E}">
        <p14:creationId xmlns:p14="http://schemas.microsoft.com/office/powerpoint/2010/main" val="39006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3" name="Prostokąt 2"/>
          <p:cNvSpPr/>
          <p:nvPr/>
        </p:nvSpPr>
        <p:spPr>
          <a:xfrm>
            <a:off x="323850" y="1038225"/>
            <a:ext cx="8640638" cy="4524315"/>
          </a:xfrm>
          <a:prstGeom prst="rect">
            <a:avLst/>
          </a:prstGeom>
        </p:spPr>
        <p:txBody>
          <a:bodyPr wrap="square">
            <a:spAutoFit/>
          </a:bodyPr>
          <a:lstStyle/>
          <a:p>
            <a:pPr algn="ctr"/>
            <a:r>
              <a:rPr lang="pl-PL" sz="2400" b="1" dirty="0">
                <a:solidFill>
                  <a:srgbClr val="000000">
                    <a:lumMod val="65000"/>
                    <a:lumOff val="35000"/>
                  </a:srgbClr>
                </a:solidFill>
              </a:rPr>
              <a:t>Liczba złożonych wniosków w ramach poddziałania </a:t>
            </a:r>
            <a:r>
              <a:rPr lang="pl-PL" sz="2400" b="1" dirty="0" smtClean="0">
                <a:solidFill>
                  <a:srgbClr val="000000">
                    <a:lumMod val="65000"/>
                    <a:lumOff val="35000"/>
                  </a:srgbClr>
                </a:solidFill>
              </a:rPr>
              <a:t>19.2</a:t>
            </a:r>
          </a:p>
          <a:p>
            <a:pPr algn="ctr"/>
            <a:r>
              <a:rPr lang="pl-PL" sz="2400" b="1" dirty="0" smtClean="0">
                <a:solidFill>
                  <a:srgbClr val="000000">
                    <a:lumMod val="65000"/>
                    <a:lumOff val="35000"/>
                  </a:srgbClr>
                </a:solidFill>
              </a:rPr>
              <a:t>- operacje realizowane w zakresie projektów grantowych</a:t>
            </a:r>
            <a:endParaRPr lang="pl-PL" sz="2400" b="1" dirty="0">
              <a:solidFill>
                <a:srgbClr val="000000">
                  <a:lumMod val="65000"/>
                  <a:lumOff val="35000"/>
                </a:srgbClr>
              </a:solidFill>
            </a:endParaRPr>
          </a:p>
          <a:p>
            <a:pPr lvl="0" algn="ctr"/>
            <a:endParaRPr lang="pl-PL" sz="2400" dirty="0" smtClean="0">
              <a:solidFill>
                <a:srgbClr val="000000"/>
              </a:solidFill>
            </a:endParaRPr>
          </a:p>
          <a:p>
            <a:pPr lvl="0" algn="ctr"/>
            <a:endParaRPr lang="pl-PL" sz="2400" dirty="0">
              <a:solidFill>
                <a:srgbClr val="000000"/>
              </a:solidFill>
            </a:endParaRPr>
          </a:p>
          <a:p>
            <a:pPr lvl="0" algn="ctr"/>
            <a:r>
              <a:rPr lang="pl-PL" sz="2400" dirty="0" smtClean="0">
                <a:solidFill>
                  <a:srgbClr val="000000"/>
                </a:solidFill>
              </a:rPr>
              <a:t>Wg </a:t>
            </a:r>
            <a:r>
              <a:rPr lang="pl-PL" sz="2400" dirty="0">
                <a:solidFill>
                  <a:srgbClr val="000000"/>
                </a:solidFill>
              </a:rPr>
              <a:t>stanu na dzień </a:t>
            </a:r>
            <a:r>
              <a:rPr lang="pl-PL" sz="2400" dirty="0" smtClean="0">
                <a:solidFill>
                  <a:srgbClr val="000000"/>
                </a:solidFill>
              </a:rPr>
              <a:t>23 czerwca </a:t>
            </a:r>
            <a:r>
              <a:rPr lang="pl-PL" sz="2400" dirty="0">
                <a:solidFill>
                  <a:srgbClr val="000000"/>
                </a:solidFill>
              </a:rPr>
              <a:t>2017 r. do UMWM </a:t>
            </a:r>
            <a:r>
              <a:rPr lang="pl-PL" sz="2400" dirty="0" smtClean="0">
                <a:solidFill>
                  <a:srgbClr val="000000"/>
                </a:solidFill>
              </a:rPr>
              <a:t>wpłynęły    w ramach poddziałania 19.2 </a:t>
            </a:r>
            <a:r>
              <a:rPr lang="pl-PL" sz="2400" b="1" dirty="0" smtClean="0">
                <a:solidFill>
                  <a:schemeClr val="accent1">
                    <a:lumMod val="50000"/>
                  </a:schemeClr>
                </a:solidFill>
              </a:rPr>
              <a:t>2 projekty grantowe </a:t>
            </a:r>
            <a:r>
              <a:rPr lang="pl-PL" sz="2400" dirty="0" smtClean="0"/>
              <a:t>w zakresie:</a:t>
            </a:r>
          </a:p>
          <a:p>
            <a:pPr lvl="0" algn="ctr"/>
            <a:endParaRPr lang="pl-PL" sz="2400" dirty="0">
              <a:solidFill>
                <a:srgbClr val="000000"/>
              </a:solidFill>
            </a:endParaRP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p:txBody>
      </p:sp>
      <p:sp>
        <p:nvSpPr>
          <p:cNvPr id="38" name="Pięciokąt 37"/>
          <p:cNvSpPr/>
          <p:nvPr/>
        </p:nvSpPr>
        <p:spPr bwMode="auto">
          <a:xfrm>
            <a:off x="2376728" y="3676733"/>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Wzmocnienie kapitału społecznego</a:t>
            </a:r>
          </a:p>
        </p:txBody>
      </p:sp>
      <p:sp>
        <p:nvSpPr>
          <p:cNvPr id="39" name="Pięciokąt 38"/>
          <p:cNvSpPr/>
          <p:nvPr/>
        </p:nvSpPr>
        <p:spPr bwMode="auto">
          <a:xfrm>
            <a:off x="2374106" y="4628119"/>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Infrastruktura turystyczna </a:t>
            </a:r>
            <a:r>
              <a:rPr lang="pl-PL" sz="1200" b="1" dirty="0">
                <a:solidFill>
                  <a:srgbClr val="000000"/>
                </a:solidFill>
              </a:rPr>
              <a:t>lub </a:t>
            </a:r>
            <a:r>
              <a:rPr lang="pl-PL" sz="1200" b="1" dirty="0" smtClean="0">
                <a:solidFill>
                  <a:srgbClr val="000000"/>
                </a:solidFill>
              </a:rPr>
              <a:t>rekreacyjna </a:t>
            </a:r>
            <a:r>
              <a:rPr lang="pl-PL" sz="1200" b="1" dirty="0">
                <a:solidFill>
                  <a:srgbClr val="000000"/>
                </a:solidFill>
              </a:rPr>
              <a:t>lub </a:t>
            </a:r>
            <a:r>
              <a:rPr lang="pl-PL" sz="1200" b="1" dirty="0" smtClean="0">
                <a:solidFill>
                  <a:srgbClr val="000000"/>
                </a:solidFill>
              </a:rPr>
              <a:t>kulturalna</a:t>
            </a:r>
          </a:p>
        </p:txBody>
      </p:sp>
    </p:spTree>
    <p:extLst>
      <p:ext uri="{BB962C8B-B14F-4D97-AF65-F5344CB8AC3E}">
        <p14:creationId xmlns:p14="http://schemas.microsoft.com/office/powerpoint/2010/main" val="2399286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3" name="Prostokąt 2"/>
          <p:cNvSpPr/>
          <p:nvPr/>
        </p:nvSpPr>
        <p:spPr>
          <a:xfrm>
            <a:off x="323850" y="1265087"/>
            <a:ext cx="8640638" cy="3416320"/>
          </a:xfrm>
          <a:prstGeom prst="rect">
            <a:avLst/>
          </a:prstGeom>
        </p:spPr>
        <p:txBody>
          <a:bodyPr wrap="square">
            <a:spAutoFit/>
          </a:bodyPr>
          <a:lstStyle/>
          <a:p>
            <a:pPr algn="ctr"/>
            <a:r>
              <a:rPr lang="pl-PL" sz="2400" b="1" dirty="0">
                <a:solidFill>
                  <a:srgbClr val="000000">
                    <a:lumMod val="65000"/>
                    <a:lumOff val="35000"/>
                  </a:srgbClr>
                </a:solidFill>
              </a:rPr>
              <a:t>Liczba złożonych wniosków w ramach poddziałania </a:t>
            </a:r>
            <a:r>
              <a:rPr lang="pl-PL" sz="2400" b="1" dirty="0" smtClean="0">
                <a:solidFill>
                  <a:srgbClr val="000000">
                    <a:lumMod val="65000"/>
                    <a:lumOff val="35000"/>
                  </a:srgbClr>
                </a:solidFill>
              </a:rPr>
              <a:t>19.2</a:t>
            </a:r>
          </a:p>
          <a:p>
            <a:pPr algn="ctr"/>
            <a:r>
              <a:rPr lang="pl-PL" sz="2400" b="1" dirty="0" smtClean="0">
                <a:solidFill>
                  <a:srgbClr val="000000">
                    <a:lumMod val="65000"/>
                    <a:lumOff val="35000"/>
                  </a:srgbClr>
                </a:solidFill>
              </a:rPr>
              <a:t>- operacje realizowane w zakresie projektów własnych</a:t>
            </a:r>
            <a:endParaRPr lang="pl-PL" sz="2400" b="1" dirty="0">
              <a:solidFill>
                <a:srgbClr val="000000">
                  <a:lumMod val="65000"/>
                  <a:lumOff val="35000"/>
                </a:srgbClr>
              </a:solidFill>
            </a:endParaRPr>
          </a:p>
          <a:p>
            <a:pPr lvl="0" algn="ctr"/>
            <a:endParaRPr lang="pl-PL" sz="2400" dirty="0" smtClean="0">
              <a:solidFill>
                <a:srgbClr val="000000"/>
              </a:solidFill>
            </a:endParaRPr>
          </a:p>
          <a:p>
            <a:pPr lvl="0" algn="ctr"/>
            <a:endParaRPr lang="pl-PL" sz="2400" dirty="0">
              <a:solidFill>
                <a:srgbClr val="000000"/>
              </a:solidFill>
            </a:endParaRPr>
          </a:p>
          <a:p>
            <a:pPr lvl="0" algn="ctr"/>
            <a:r>
              <a:rPr lang="pl-PL" sz="2400" dirty="0" smtClean="0">
                <a:solidFill>
                  <a:srgbClr val="000000"/>
                </a:solidFill>
              </a:rPr>
              <a:t>Wg </a:t>
            </a:r>
            <a:r>
              <a:rPr lang="pl-PL" sz="2400" dirty="0">
                <a:solidFill>
                  <a:srgbClr val="000000"/>
                </a:solidFill>
              </a:rPr>
              <a:t>stanu na dzień </a:t>
            </a:r>
            <a:r>
              <a:rPr lang="pl-PL" sz="2400" dirty="0" smtClean="0">
                <a:solidFill>
                  <a:srgbClr val="000000"/>
                </a:solidFill>
              </a:rPr>
              <a:t>23 czerwca </a:t>
            </a:r>
            <a:r>
              <a:rPr lang="pl-PL" sz="2400" dirty="0">
                <a:solidFill>
                  <a:srgbClr val="000000"/>
                </a:solidFill>
              </a:rPr>
              <a:t>2017 r. </a:t>
            </a:r>
            <a:r>
              <a:rPr lang="pl-PL" sz="2400" dirty="0" smtClean="0">
                <a:solidFill>
                  <a:srgbClr val="000000"/>
                </a:solidFill>
              </a:rPr>
              <a:t>w ramach poddziałania 19.2 </a:t>
            </a:r>
            <a:r>
              <a:rPr lang="pl-PL" sz="2400" dirty="0">
                <a:solidFill>
                  <a:srgbClr val="000000"/>
                </a:solidFill>
              </a:rPr>
              <a:t>do UMWM wpłynęło </a:t>
            </a:r>
            <a:r>
              <a:rPr lang="pl-PL" sz="2400" b="1" dirty="0" smtClean="0">
                <a:solidFill>
                  <a:schemeClr val="accent1">
                    <a:lumMod val="50000"/>
                  </a:schemeClr>
                </a:solidFill>
              </a:rPr>
              <a:t>5 projektów własnych </a:t>
            </a:r>
            <a:r>
              <a:rPr lang="pl-PL" sz="2400" dirty="0" smtClean="0"/>
              <a:t>w zakresie</a:t>
            </a: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p:txBody>
      </p:sp>
      <p:sp>
        <p:nvSpPr>
          <p:cNvPr id="24" name="Pięciokąt 23"/>
          <p:cNvSpPr/>
          <p:nvPr/>
        </p:nvSpPr>
        <p:spPr bwMode="auto">
          <a:xfrm>
            <a:off x="2203905" y="4193912"/>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Wzmocnienie kapitału społecznego</a:t>
            </a:r>
          </a:p>
        </p:txBody>
      </p:sp>
    </p:spTree>
    <p:extLst>
      <p:ext uri="{BB962C8B-B14F-4D97-AF65-F5344CB8AC3E}">
        <p14:creationId xmlns:p14="http://schemas.microsoft.com/office/powerpoint/2010/main" val="1494307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graphicFrame>
        <p:nvGraphicFramePr>
          <p:cNvPr id="3" name="Wykres 2"/>
          <p:cNvGraphicFramePr/>
          <p:nvPr>
            <p:extLst/>
          </p:nvPr>
        </p:nvGraphicFramePr>
        <p:xfrm>
          <a:off x="323850" y="1397000"/>
          <a:ext cx="8344693" cy="4808954"/>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4"/>
          <p:cNvSpPr txBox="1"/>
          <p:nvPr/>
        </p:nvSpPr>
        <p:spPr>
          <a:xfrm>
            <a:off x="370339" y="1067271"/>
            <a:ext cx="8545929" cy="369332"/>
          </a:xfrm>
          <a:prstGeom prst="rect">
            <a:avLst/>
          </a:prstGeom>
          <a:noFill/>
        </p:spPr>
        <p:txBody>
          <a:bodyPr wrap="none" rtlCol="0">
            <a:spAutoFit/>
          </a:bodyPr>
          <a:lstStyle/>
          <a:p>
            <a:r>
              <a:rPr lang="pl-PL" b="1" dirty="0" smtClean="0">
                <a:solidFill>
                  <a:srgbClr val="000000"/>
                </a:solidFill>
              </a:rPr>
              <a:t>Stan weryfikacji </a:t>
            </a:r>
            <a:r>
              <a:rPr lang="pl-PL" b="1" dirty="0" smtClean="0">
                <a:solidFill>
                  <a:srgbClr val="000000">
                    <a:lumMod val="75000"/>
                    <a:lumOff val="25000"/>
                  </a:srgbClr>
                </a:solidFill>
              </a:rPr>
              <a:t>złożonych</a:t>
            </a:r>
            <a:r>
              <a:rPr lang="pl-PL" b="1" dirty="0" smtClean="0">
                <a:solidFill>
                  <a:srgbClr val="000000"/>
                </a:solidFill>
              </a:rPr>
              <a:t> w UMWM wniosków w ramach poddziałania 19.2*</a:t>
            </a:r>
            <a:endParaRPr lang="pl-PL" b="1" dirty="0">
              <a:solidFill>
                <a:srgbClr val="000000"/>
              </a:solidFill>
            </a:endParaRPr>
          </a:p>
        </p:txBody>
      </p:sp>
      <p:sp>
        <p:nvSpPr>
          <p:cNvPr id="35" name="pole tekstowe 34"/>
          <p:cNvSpPr txBox="1"/>
          <p:nvPr/>
        </p:nvSpPr>
        <p:spPr>
          <a:xfrm>
            <a:off x="6081322" y="6021288"/>
            <a:ext cx="2511970" cy="307777"/>
          </a:xfrm>
          <a:prstGeom prst="rect">
            <a:avLst/>
          </a:prstGeom>
          <a:noFill/>
        </p:spPr>
        <p:txBody>
          <a:bodyPr wrap="none" rtlCol="0">
            <a:spAutoFit/>
          </a:bodyPr>
          <a:lstStyle/>
          <a:p>
            <a:r>
              <a:rPr lang="pl-PL" sz="1400" b="1" dirty="0" smtClean="0">
                <a:solidFill>
                  <a:srgbClr val="000000"/>
                </a:solidFill>
              </a:rPr>
              <a:t>*Stan na dzień 23.06.2017 r.</a:t>
            </a:r>
            <a:endParaRPr lang="pl-PL" sz="1400" b="1" dirty="0">
              <a:solidFill>
                <a:srgbClr val="000000"/>
              </a:solidFill>
            </a:endParaRPr>
          </a:p>
        </p:txBody>
      </p:sp>
    </p:spTree>
    <p:extLst>
      <p:ext uri="{BB962C8B-B14F-4D97-AF65-F5344CB8AC3E}">
        <p14:creationId xmlns:p14="http://schemas.microsoft.com/office/powerpoint/2010/main" val="28036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p:cTn id="7" dur="500" fill="hold"/>
                                        <p:tgtEl>
                                          <p:spTgt spid="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3">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chart seriesIdx="-4" categoryIdx="0" bldStep="category"/>
                                            </p:graphicEl>
                                          </p:spTgt>
                                        </p:tgtEl>
                                        <p:attrNameLst>
                                          <p:attrName>style.visibility</p:attrName>
                                        </p:attrNameLst>
                                      </p:cBhvr>
                                      <p:to>
                                        <p:strVal val="visible"/>
                                      </p:to>
                                    </p:set>
                                    <p:anim calcmode="lin" valueType="num">
                                      <p:cBhvr>
                                        <p:cTn id="14" dur="500" fill="hold"/>
                                        <p:tgtEl>
                                          <p:spTgt spid="3">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chart seriesIdx="-4" categoryIdx="1" bldStep="category"/>
                                            </p:graphicEl>
                                          </p:spTgt>
                                        </p:tgtEl>
                                        <p:attrNameLst>
                                          <p:attrName>style.visibility</p:attrName>
                                        </p:attrNameLst>
                                      </p:cBhvr>
                                      <p:to>
                                        <p:strVal val="visible"/>
                                      </p:to>
                                    </p:set>
                                    <p:anim calcmode="lin" valueType="num">
                                      <p:cBhvr>
                                        <p:cTn id="21" dur="500" fill="hold"/>
                                        <p:tgtEl>
                                          <p:spTgt spid="3">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chart seriesIdx="-4" categoryIdx="1"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chart seriesIdx="-4" categoryIdx="2" bldStep="category"/>
                                            </p:graphicEl>
                                          </p:spTgt>
                                        </p:tgtEl>
                                        <p:attrNameLst>
                                          <p:attrName>style.visibility</p:attrName>
                                        </p:attrNameLst>
                                      </p:cBhvr>
                                      <p:to>
                                        <p:strVal val="visible"/>
                                      </p:to>
                                    </p:set>
                                    <p:anim calcmode="lin" valueType="num">
                                      <p:cBhvr>
                                        <p:cTn id="28" dur="500" fill="hold"/>
                                        <p:tgtEl>
                                          <p:spTgt spid="3">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chart seriesIdx="-4" categoryIdx="2"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graphicEl>
                                              <a:chart seriesIdx="-4" categoryIdx="3" bldStep="category"/>
                                            </p:graphicEl>
                                          </p:spTgt>
                                        </p:tgtEl>
                                        <p:attrNameLst>
                                          <p:attrName>style.visibility</p:attrName>
                                        </p:attrNameLst>
                                      </p:cBhvr>
                                      <p:to>
                                        <p:strVal val="visible"/>
                                      </p:to>
                                    </p:set>
                                    <p:anim calcmode="lin" valueType="num">
                                      <p:cBhvr>
                                        <p:cTn id="35" dur="500" fill="hold"/>
                                        <p:tgtEl>
                                          <p:spTgt spid="3">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chart seriesIdx="-4" categoryIdx="3"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graphicEl>
                                              <a:chart seriesIdx="-4" categoryIdx="4" bldStep="category"/>
                                            </p:graphicEl>
                                          </p:spTgt>
                                        </p:tgtEl>
                                        <p:attrNameLst>
                                          <p:attrName>style.visibility</p:attrName>
                                        </p:attrNameLst>
                                      </p:cBhvr>
                                      <p:to>
                                        <p:strVal val="visible"/>
                                      </p:to>
                                    </p:set>
                                    <p:anim calcmode="lin" valueType="num">
                                      <p:cBhvr>
                                        <p:cTn id="42" dur="500" fill="hold"/>
                                        <p:tgtEl>
                                          <p:spTgt spid="3">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2" name="pole tekstowe 1"/>
          <p:cNvSpPr txBox="1"/>
          <p:nvPr/>
        </p:nvSpPr>
        <p:spPr>
          <a:xfrm>
            <a:off x="3645000" y="568528"/>
            <a:ext cx="2592288" cy="584775"/>
          </a:xfrm>
          <a:prstGeom prst="rect">
            <a:avLst/>
          </a:prstGeom>
          <a:noFill/>
        </p:spPr>
        <p:txBody>
          <a:bodyPr wrap="square" rtlCol="0">
            <a:spAutoFit/>
          </a:bodyPr>
          <a:lstStyle/>
          <a:p>
            <a:r>
              <a:rPr lang="pl-PL" sz="3200" b="1" dirty="0" smtClean="0">
                <a:effectLst>
                  <a:outerShdw blurRad="38100" dist="38100" dir="2700000" algn="tl">
                    <a:srgbClr val="000000">
                      <a:alpha val="43137"/>
                    </a:srgbClr>
                  </a:outerShdw>
                </a:effectLst>
              </a:rPr>
              <a:t>Protesty</a:t>
            </a:r>
            <a:endParaRPr lang="pl-PL" sz="3200" b="1" dirty="0">
              <a:effectLst>
                <a:outerShdw blurRad="38100" dist="38100" dir="2700000" algn="tl">
                  <a:srgbClr val="000000">
                    <a:alpha val="43137"/>
                  </a:srgbClr>
                </a:outerShdw>
              </a:effectLst>
            </a:endParaRPr>
          </a:p>
        </p:txBody>
      </p:sp>
      <p:sp>
        <p:nvSpPr>
          <p:cNvPr id="4" name="pole tekstowe 3"/>
          <p:cNvSpPr txBox="1"/>
          <p:nvPr/>
        </p:nvSpPr>
        <p:spPr>
          <a:xfrm>
            <a:off x="756692" y="1554469"/>
            <a:ext cx="7630616" cy="830997"/>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rPr>
              <a:t>Wg stanu na dzień 23 czerwca 2017 r. do UMWM wpłynęło 66 protestów od wyniku oceny wniosków</a:t>
            </a:r>
            <a:endParaRPr lang="pl-PL" sz="2400" b="1" dirty="0">
              <a:effectLst>
                <a:outerShdw blurRad="38100" dist="38100" dir="2700000" algn="tl">
                  <a:srgbClr val="000000">
                    <a:alpha val="43137"/>
                  </a:srgbClr>
                </a:outerShdw>
              </a:effectLst>
            </a:endParaRPr>
          </a:p>
        </p:txBody>
      </p:sp>
      <p:sp>
        <p:nvSpPr>
          <p:cNvPr id="22" name="pole tekstowe 21"/>
          <p:cNvSpPr txBox="1"/>
          <p:nvPr/>
        </p:nvSpPr>
        <p:spPr>
          <a:xfrm>
            <a:off x="480974" y="2873561"/>
            <a:ext cx="8345526" cy="830997"/>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rPr>
              <a:t>4 pozostawiono bez rozpatrzenia z powodu złożenia </a:t>
            </a:r>
          </a:p>
          <a:p>
            <a:pPr algn="ctr"/>
            <a:r>
              <a:rPr lang="pl-PL" sz="2400" b="1" dirty="0" smtClean="0">
                <a:effectLst>
                  <a:outerShdw blurRad="38100" dist="38100" dir="2700000" algn="tl">
                    <a:srgbClr val="000000">
                      <a:alpha val="43137"/>
                    </a:srgbClr>
                  </a:outerShdw>
                </a:effectLst>
              </a:rPr>
              <a:t>po terminie</a:t>
            </a:r>
            <a:endParaRPr lang="pl-PL" sz="2400" b="1" dirty="0">
              <a:effectLst>
                <a:outerShdw blurRad="38100" dist="38100" dir="2700000" algn="tl">
                  <a:srgbClr val="000000">
                    <a:alpha val="43137"/>
                  </a:srgbClr>
                </a:outerShdw>
              </a:effectLst>
            </a:endParaRPr>
          </a:p>
        </p:txBody>
      </p:sp>
      <p:sp>
        <p:nvSpPr>
          <p:cNvPr id="23" name="pole tekstowe 22"/>
          <p:cNvSpPr txBox="1"/>
          <p:nvPr/>
        </p:nvSpPr>
        <p:spPr>
          <a:xfrm>
            <a:off x="251681" y="4068540"/>
            <a:ext cx="8640638" cy="461665"/>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rPr>
              <a:t>18 rozpatrzono pozytywnie i skierowano do dalszej oceny</a:t>
            </a:r>
            <a:endParaRPr lang="pl-PL" sz="2400" b="1" dirty="0">
              <a:effectLst>
                <a:outerShdw blurRad="38100" dist="38100" dir="2700000" algn="tl">
                  <a:srgbClr val="000000">
                    <a:alpha val="43137"/>
                  </a:srgbClr>
                </a:outerShdw>
              </a:effectLst>
            </a:endParaRPr>
          </a:p>
        </p:txBody>
      </p:sp>
      <p:sp>
        <p:nvSpPr>
          <p:cNvPr id="24" name="pole tekstowe 23"/>
          <p:cNvSpPr txBox="1"/>
          <p:nvPr/>
        </p:nvSpPr>
        <p:spPr>
          <a:xfrm>
            <a:off x="683915" y="5162203"/>
            <a:ext cx="7630616" cy="461665"/>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rPr>
              <a:t>36 rozpatrzono negatywnie</a:t>
            </a:r>
            <a:endParaRPr lang="pl-PL"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950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Motyw pakietu Office">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tyw pakietu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6625</TotalTime>
  <Words>2278</Words>
  <Application>Microsoft Office PowerPoint</Application>
  <PresentationFormat>Pokaz na ekranie (4:3)</PresentationFormat>
  <Paragraphs>288</Paragraphs>
  <Slides>33</Slides>
  <Notes>27</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FORMA I WYSOKOŚĆ POMOCY</vt:lpstr>
      <vt:lpstr>KRYTERIA WYBORU</vt:lpstr>
      <vt:lpstr>WARUNKI KWALIFIKOWALNOŚCI</vt:lpstr>
      <vt:lpstr>Prezentacja programu PowerPoint</vt:lpstr>
      <vt:lpstr>Prezentacja programu PowerPoint</vt:lpstr>
      <vt:lpstr>Prezentacja programu PowerPoint</vt:lpstr>
    </vt:vector>
  </TitlesOfParts>
  <Company>Pryzmat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pececiak</dc:creator>
  <cp:lastModifiedBy>Łukasik Piotr</cp:lastModifiedBy>
  <cp:revision>762</cp:revision>
  <dcterms:created xsi:type="dcterms:W3CDTF">2009-01-27T11:34:42Z</dcterms:created>
  <dcterms:modified xsi:type="dcterms:W3CDTF">2017-06-26T21:34:42Z</dcterms:modified>
</cp:coreProperties>
</file>