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74"/>
  </p:notesMasterIdLst>
  <p:handoutMasterIdLst>
    <p:handoutMasterId r:id="rId75"/>
  </p:handoutMasterIdLst>
  <p:sldIdLst>
    <p:sldId id="257" r:id="rId3"/>
    <p:sldId id="288" r:id="rId4"/>
    <p:sldId id="328" r:id="rId5"/>
    <p:sldId id="385" r:id="rId6"/>
    <p:sldId id="325" r:id="rId7"/>
    <p:sldId id="326" r:id="rId8"/>
    <p:sldId id="327" r:id="rId9"/>
    <p:sldId id="283" r:id="rId10"/>
    <p:sldId id="329" r:id="rId11"/>
    <p:sldId id="386" r:id="rId12"/>
    <p:sldId id="387" r:id="rId13"/>
    <p:sldId id="388" r:id="rId14"/>
    <p:sldId id="332" r:id="rId15"/>
    <p:sldId id="391" r:id="rId16"/>
    <p:sldId id="392" r:id="rId17"/>
    <p:sldId id="333" r:id="rId18"/>
    <p:sldId id="334" r:id="rId19"/>
    <p:sldId id="393" r:id="rId20"/>
    <p:sldId id="394" r:id="rId21"/>
    <p:sldId id="395" r:id="rId22"/>
    <p:sldId id="330" r:id="rId23"/>
    <p:sldId id="331" r:id="rId24"/>
    <p:sldId id="339" r:id="rId25"/>
    <p:sldId id="335" r:id="rId26"/>
    <p:sldId id="336" r:id="rId27"/>
    <p:sldId id="337" r:id="rId28"/>
    <p:sldId id="338" r:id="rId29"/>
    <p:sldId id="340" r:id="rId30"/>
    <p:sldId id="341" r:id="rId31"/>
    <p:sldId id="342" r:id="rId32"/>
    <p:sldId id="343" r:id="rId33"/>
    <p:sldId id="344" r:id="rId34"/>
    <p:sldId id="345" r:id="rId35"/>
    <p:sldId id="346" r:id="rId36"/>
    <p:sldId id="347" r:id="rId37"/>
    <p:sldId id="348" r:id="rId38"/>
    <p:sldId id="349" r:id="rId39"/>
    <p:sldId id="350" r:id="rId40"/>
    <p:sldId id="351" r:id="rId41"/>
    <p:sldId id="352" r:id="rId42"/>
    <p:sldId id="355" r:id="rId43"/>
    <p:sldId id="367" r:id="rId44"/>
    <p:sldId id="368" r:id="rId45"/>
    <p:sldId id="369" r:id="rId46"/>
    <p:sldId id="356" r:id="rId47"/>
    <p:sldId id="354" r:id="rId48"/>
    <p:sldId id="353" r:id="rId49"/>
    <p:sldId id="361" r:id="rId50"/>
    <p:sldId id="360" r:id="rId51"/>
    <p:sldId id="359" r:id="rId52"/>
    <p:sldId id="358" r:id="rId53"/>
    <p:sldId id="357" r:id="rId54"/>
    <p:sldId id="362" r:id="rId55"/>
    <p:sldId id="363" r:id="rId56"/>
    <p:sldId id="364" r:id="rId57"/>
    <p:sldId id="365" r:id="rId58"/>
    <p:sldId id="366" r:id="rId59"/>
    <p:sldId id="370" r:id="rId60"/>
    <p:sldId id="313" r:id="rId61"/>
    <p:sldId id="372" r:id="rId62"/>
    <p:sldId id="375" r:id="rId63"/>
    <p:sldId id="374" r:id="rId64"/>
    <p:sldId id="376" r:id="rId65"/>
    <p:sldId id="382" r:id="rId66"/>
    <p:sldId id="373" r:id="rId67"/>
    <p:sldId id="371" r:id="rId68"/>
    <p:sldId id="377" r:id="rId69"/>
    <p:sldId id="378" r:id="rId70"/>
    <p:sldId id="379" r:id="rId71"/>
    <p:sldId id="380" r:id="rId72"/>
    <p:sldId id="314" r:id="rId73"/>
  </p:sldIdLst>
  <p:sldSz cx="9144000" cy="6858000" type="screen4x3"/>
  <p:notesSz cx="6769100" cy="9906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0" userDrawn="1">
          <p15:clr>
            <a:srgbClr val="A4A3A4"/>
          </p15:clr>
        </p15:guide>
        <p15:guide id="2" pos="213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mek" initials="t"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42" autoAdjust="0"/>
    <p:restoredTop sz="97663" autoAdjust="0"/>
  </p:normalViewPr>
  <p:slideViewPr>
    <p:cSldViewPr>
      <p:cViewPr varScale="1">
        <p:scale>
          <a:sx n="85" d="100"/>
          <a:sy n="85" d="100"/>
        </p:scale>
        <p:origin x="1382" y="48"/>
      </p:cViewPr>
      <p:guideLst>
        <p:guide orient="horz" pos="2160"/>
        <p:guide pos="2880"/>
      </p:guideLst>
    </p:cSldViewPr>
  </p:slideViewPr>
  <p:outlineViewPr>
    <p:cViewPr>
      <p:scale>
        <a:sx n="33" d="100"/>
        <a:sy n="33" d="100"/>
      </p:scale>
      <p:origin x="0" y="15906"/>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7" d="100"/>
          <a:sy n="67" d="100"/>
        </p:scale>
        <p:origin x="-2748" y="-114"/>
      </p:cViewPr>
      <p:guideLst>
        <p:guide orient="horz" pos="3120"/>
        <p:guide pos="213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commentAuthors" Target="commentAuthors.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notesMaster" Target="notesMasters/notesMaster1.xml"/><Relationship Id="rId79" Type="http://schemas.openxmlformats.org/officeDocument/2006/relationships/theme" Target="theme/theme1.xml"/><Relationship Id="rId5" Type="http://schemas.openxmlformats.org/officeDocument/2006/relationships/slide" Target="slides/slide3.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33277" cy="4953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34257" y="0"/>
            <a:ext cx="2933277" cy="495300"/>
          </a:xfrm>
          <a:prstGeom prst="rect">
            <a:avLst/>
          </a:prstGeom>
        </p:spPr>
        <p:txBody>
          <a:bodyPr vert="horz" lIns="91440" tIns="45720" rIns="91440" bIns="45720" rtlCol="0"/>
          <a:lstStyle>
            <a:lvl1pPr algn="r">
              <a:defRPr sz="1200"/>
            </a:lvl1pPr>
          </a:lstStyle>
          <a:p>
            <a:fld id="{70D41BE8-05A0-4DB0-A90F-D22869BC498A}" type="datetimeFigureOut">
              <a:rPr lang="pl-PL" smtClean="0"/>
              <a:pPr/>
              <a:t>2017-05-09</a:t>
            </a:fld>
            <a:endParaRPr lang="pl-PL"/>
          </a:p>
        </p:txBody>
      </p:sp>
      <p:sp>
        <p:nvSpPr>
          <p:cNvPr id="4" name="Symbol zastępczy stopki 3"/>
          <p:cNvSpPr>
            <a:spLocks noGrp="1"/>
          </p:cNvSpPr>
          <p:nvPr>
            <p:ph type="ftr" sz="quarter" idx="2"/>
          </p:nvPr>
        </p:nvSpPr>
        <p:spPr>
          <a:xfrm>
            <a:off x="0" y="9408981"/>
            <a:ext cx="2933277" cy="495300"/>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34257" y="9408981"/>
            <a:ext cx="2933277" cy="495300"/>
          </a:xfrm>
          <a:prstGeom prst="rect">
            <a:avLst/>
          </a:prstGeom>
        </p:spPr>
        <p:txBody>
          <a:bodyPr vert="horz" lIns="91440" tIns="45720" rIns="91440" bIns="45720" rtlCol="0" anchor="b"/>
          <a:lstStyle>
            <a:lvl1pPr algn="r">
              <a:defRPr sz="1200"/>
            </a:lvl1pPr>
          </a:lstStyle>
          <a:p>
            <a:fld id="{2C6D7720-320F-40CE-9D04-DE81FF45A9F2}" type="slidenum">
              <a:rPr lang="pl-PL" smtClean="0"/>
              <a:pPr/>
              <a:t>‹#›</a:t>
            </a:fld>
            <a:endParaRPr lang="pl-PL"/>
          </a:p>
        </p:txBody>
      </p:sp>
    </p:spTree>
    <p:extLst>
      <p:ext uri="{BB962C8B-B14F-4D97-AF65-F5344CB8AC3E}">
        <p14:creationId xmlns:p14="http://schemas.microsoft.com/office/powerpoint/2010/main" val="2154514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33277" cy="4953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34257" y="0"/>
            <a:ext cx="2933277" cy="495300"/>
          </a:xfrm>
          <a:prstGeom prst="rect">
            <a:avLst/>
          </a:prstGeom>
        </p:spPr>
        <p:txBody>
          <a:bodyPr vert="horz" lIns="91440" tIns="45720" rIns="91440" bIns="45720" rtlCol="0"/>
          <a:lstStyle>
            <a:lvl1pPr algn="r">
              <a:defRPr sz="1200"/>
            </a:lvl1pPr>
          </a:lstStyle>
          <a:p>
            <a:fld id="{23AF3259-FED4-483B-9246-3290DA9232C4}" type="datetimeFigureOut">
              <a:rPr lang="pl-PL" smtClean="0"/>
              <a:pPr/>
              <a:t>2017-05-09</a:t>
            </a:fld>
            <a:endParaRPr lang="pl-PL"/>
          </a:p>
        </p:txBody>
      </p:sp>
      <p:sp>
        <p:nvSpPr>
          <p:cNvPr id="4" name="Symbol zastępczy obrazu slajdu 3"/>
          <p:cNvSpPr>
            <a:spLocks noGrp="1" noRot="1" noChangeAspect="1"/>
          </p:cNvSpPr>
          <p:nvPr>
            <p:ph type="sldImg" idx="2"/>
          </p:nvPr>
        </p:nvSpPr>
        <p:spPr>
          <a:xfrm>
            <a:off x="908050" y="742950"/>
            <a:ext cx="4953000" cy="371475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76910" y="4705350"/>
            <a:ext cx="5415280" cy="445770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9408981"/>
            <a:ext cx="2933277" cy="4953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34257" y="9408981"/>
            <a:ext cx="2933277" cy="495300"/>
          </a:xfrm>
          <a:prstGeom prst="rect">
            <a:avLst/>
          </a:prstGeom>
        </p:spPr>
        <p:txBody>
          <a:bodyPr vert="horz" lIns="91440" tIns="45720" rIns="91440" bIns="45720" rtlCol="0" anchor="b"/>
          <a:lstStyle>
            <a:lvl1pPr algn="r">
              <a:defRPr sz="1200"/>
            </a:lvl1pPr>
          </a:lstStyle>
          <a:p>
            <a:fld id="{8FB98E46-189B-4614-ABA9-297282EC959B}" type="slidenum">
              <a:rPr lang="pl-PL" smtClean="0"/>
              <a:pPr/>
              <a:t>‹#›</a:t>
            </a:fld>
            <a:endParaRPr lang="pl-PL"/>
          </a:p>
        </p:txBody>
      </p:sp>
    </p:spTree>
    <p:extLst>
      <p:ext uri="{BB962C8B-B14F-4D97-AF65-F5344CB8AC3E}">
        <p14:creationId xmlns:p14="http://schemas.microsoft.com/office/powerpoint/2010/main" val="799645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8FB98E46-189B-4614-ABA9-297282EC959B}" type="slidenum">
              <a:rPr lang="pl-PL" smtClean="0"/>
              <a:pPr/>
              <a:t>18</a:t>
            </a:fld>
            <a:endParaRPr lang="pl-PL"/>
          </a:p>
        </p:txBody>
      </p:sp>
    </p:spTree>
    <p:extLst>
      <p:ext uri="{BB962C8B-B14F-4D97-AF65-F5344CB8AC3E}">
        <p14:creationId xmlns:p14="http://schemas.microsoft.com/office/powerpoint/2010/main" val="19420976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8FB98E46-189B-4614-ABA9-297282EC959B}" type="slidenum">
              <a:rPr lang="pl-PL" smtClean="0"/>
              <a:pPr/>
              <a:t>64</a:t>
            </a:fld>
            <a:endParaRPr lang="pl-PL"/>
          </a:p>
        </p:txBody>
      </p:sp>
    </p:spTree>
    <p:extLst>
      <p:ext uri="{BB962C8B-B14F-4D97-AF65-F5344CB8AC3E}">
        <p14:creationId xmlns:p14="http://schemas.microsoft.com/office/powerpoint/2010/main" val="27155559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8FB98E46-189B-4614-ABA9-297282EC959B}" type="slidenum">
              <a:rPr lang="pl-PL" smtClean="0"/>
              <a:pPr/>
              <a:t>65</a:t>
            </a:fld>
            <a:endParaRPr lang="pl-PL"/>
          </a:p>
        </p:txBody>
      </p:sp>
    </p:spTree>
    <p:extLst>
      <p:ext uri="{BB962C8B-B14F-4D97-AF65-F5344CB8AC3E}">
        <p14:creationId xmlns:p14="http://schemas.microsoft.com/office/powerpoint/2010/main" val="9297258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8FB98E46-189B-4614-ABA9-297282EC959B}" type="slidenum">
              <a:rPr lang="pl-PL" smtClean="0"/>
              <a:pPr/>
              <a:t>66</a:t>
            </a:fld>
            <a:endParaRPr lang="pl-PL"/>
          </a:p>
        </p:txBody>
      </p:sp>
    </p:spTree>
    <p:extLst>
      <p:ext uri="{BB962C8B-B14F-4D97-AF65-F5344CB8AC3E}">
        <p14:creationId xmlns:p14="http://schemas.microsoft.com/office/powerpoint/2010/main" val="14163197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8FB98E46-189B-4614-ABA9-297282EC959B}" type="slidenum">
              <a:rPr lang="pl-PL" smtClean="0"/>
              <a:pPr/>
              <a:t>67</a:t>
            </a:fld>
            <a:endParaRPr lang="pl-PL"/>
          </a:p>
        </p:txBody>
      </p:sp>
    </p:spTree>
    <p:extLst>
      <p:ext uri="{BB962C8B-B14F-4D97-AF65-F5344CB8AC3E}">
        <p14:creationId xmlns:p14="http://schemas.microsoft.com/office/powerpoint/2010/main" val="27389364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8FB98E46-189B-4614-ABA9-297282EC959B}" type="slidenum">
              <a:rPr lang="pl-PL" smtClean="0"/>
              <a:pPr/>
              <a:t>68</a:t>
            </a:fld>
            <a:endParaRPr lang="pl-PL"/>
          </a:p>
        </p:txBody>
      </p:sp>
    </p:spTree>
    <p:extLst>
      <p:ext uri="{BB962C8B-B14F-4D97-AF65-F5344CB8AC3E}">
        <p14:creationId xmlns:p14="http://schemas.microsoft.com/office/powerpoint/2010/main" val="34485629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8FB98E46-189B-4614-ABA9-297282EC959B}" type="slidenum">
              <a:rPr lang="pl-PL" smtClean="0"/>
              <a:pPr/>
              <a:t>69</a:t>
            </a:fld>
            <a:endParaRPr lang="pl-PL"/>
          </a:p>
        </p:txBody>
      </p:sp>
    </p:spTree>
    <p:extLst>
      <p:ext uri="{BB962C8B-B14F-4D97-AF65-F5344CB8AC3E}">
        <p14:creationId xmlns:p14="http://schemas.microsoft.com/office/powerpoint/2010/main" val="20829214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8FB98E46-189B-4614-ABA9-297282EC959B}" type="slidenum">
              <a:rPr lang="pl-PL" smtClean="0"/>
              <a:pPr/>
              <a:t>70</a:t>
            </a:fld>
            <a:endParaRPr lang="pl-PL"/>
          </a:p>
        </p:txBody>
      </p:sp>
    </p:spTree>
    <p:extLst>
      <p:ext uri="{BB962C8B-B14F-4D97-AF65-F5344CB8AC3E}">
        <p14:creationId xmlns:p14="http://schemas.microsoft.com/office/powerpoint/2010/main" val="3068451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8FB98E46-189B-4614-ABA9-297282EC959B}" type="slidenum">
              <a:rPr lang="pl-PL" smtClean="0"/>
              <a:pPr/>
              <a:t>19</a:t>
            </a:fld>
            <a:endParaRPr lang="pl-PL"/>
          </a:p>
        </p:txBody>
      </p:sp>
    </p:spTree>
    <p:extLst>
      <p:ext uri="{BB962C8B-B14F-4D97-AF65-F5344CB8AC3E}">
        <p14:creationId xmlns:p14="http://schemas.microsoft.com/office/powerpoint/2010/main" val="25439726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8FB98E46-189B-4614-ABA9-297282EC959B}" type="slidenum">
              <a:rPr lang="pl-PL" smtClean="0"/>
              <a:pPr/>
              <a:t>20</a:t>
            </a:fld>
            <a:endParaRPr lang="pl-PL"/>
          </a:p>
        </p:txBody>
      </p:sp>
    </p:spTree>
    <p:extLst>
      <p:ext uri="{BB962C8B-B14F-4D97-AF65-F5344CB8AC3E}">
        <p14:creationId xmlns:p14="http://schemas.microsoft.com/office/powerpoint/2010/main" val="2713084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8FB98E46-189B-4614-ABA9-297282EC959B}" type="slidenum">
              <a:rPr lang="pl-PL" smtClean="0"/>
              <a:pPr/>
              <a:t>58</a:t>
            </a:fld>
            <a:endParaRPr lang="pl-PL"/>
          </a:p>
        </p:txBody>
      </p:sp>
    </p:spTree>
    <p:extLst>
      <p:ext uri="{BB962C8B-B14F-4D97-AF65-F5344CB8AC3E}">
        <p14:creationId xmlns:p14="http://schemas.microsoft.com/office/powerpoint/2010/main" val="2056749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8FB98E46-189B-4614-ABA9-297282EC959B}" type="slidenum">
              <a:rPr lang="pl-PL" smtClean="0"/>
              <a:pPr/>
              <a:t>59</a:t>
            </a:fld>
            <a:endParaRPr lang="pl-PL"/>
          </a:p>
        </p:txBody>
      </p:sp>
    </p:spTree>
    <p:extLst>
      <p:ext uri="{BB962C8B-B14F-4D97-AF65-F5344CB8AC3E}">
        <p14:creationId xmlns:p14="http://schemas.microsoft.com/office/powerpoint/2010/main" val="24832902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8FB98E46-189B-4614-ABA9-297282EC959B}" type="slidenum">
              <a:rPr lang="pl-PL" smtClean="0"/>
              <a:pPr/>
              <a:t>60</a:t>
            </a:fld>
            <a:endParaRPr lang="pl-PL"/>
          </a:p>
        </p:txBody>
      </p:sp>
    </p:spTree>
    <p:extLst>
      <p:ext uri="{BB962C8B-B14F-4D97-AF65-F5344CB8AC3E}">
        <p14:creationId xmlns:p14="http://schemas.microsoft.com/office/powerpoint/2010/main" val="34558935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8FB98E46-189B-4614-ABA9-297282EC959B}" type="slidenum">
              <a:rPr lang="pl-PL" smtClean="0"/>
              <a:pPr/>
              <a:t>61</a:t>
            </a:fld>
            <a:endParaRPr lang="pl-PL"/>
          </a:p>
        </p:txBody>
      </p:sp>
    </p:spTree>
    <p:extLst>
      <p:ext uri="{BB962C8B-B14F-4D97-AF65-F5344CB8AC3E}">
        <p14:creationId xmlns:p14="http://schemas.microsoft.com/office/powerpoint/2010/main" val="38600986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8FB98E46-189B-4614-ABA9-297282EC959B}" type="slidenum">
              <a:rPr lang="pl-PL" smtClean="0"/>
              <a:pPr/>
              <a:t>62</a:t>
            </a:fld>
            <a:endParaRPr lang="pl-PL"/>
          </a:p>
        </p:txBody>
      </p:sp>
    </p:spTree>
    <p:extLst>
      <p:ext uri="{BB962C8B-B14F-4D97-AF65-F5344CB8AC3E}">
        <p14:creationId xmlns:p14="http://schemas.microsoft.com/office/powerpoint/2010/main" val="36347490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8FB98E46-189B-4614-ABA9-297282EC959B}" type="slidenum">
              <a:rPr lang="pl-PL" smtClean="0"/>
              <a:pPr/>
              <a:t>63</a:t>
            </a:fld>
            <a:endParaRPr lang="pl-PL"/>
          </a:p>
        </p:txBody>
      </p:sp>
    </p:spTree>
    <p:extLst>
      <p:ext uri="{BB962C8B-B14F-4D97-AF65-F5344CB8AC3E}">
        <p14:creationId xmlns:p14="http://schemas.microsoft.com/office/powerpoint/2010/main" val="130677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a:t>Kliknij, aby edytować styl</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l-PL"/>
              <a:t>Kliknij, aby edytować styl wzorca podtytułu</a:t>
            </a:r>
          </a:p>
        </p:txBody>
      </p:sp>
      <p:sp>
        <p:nvSpPr>
          <p:cNvPr id="4" name="Rectangle 5"/>
          <p:cNvSpPr>
            <a:spLocks noGrp="1" noChangeArrowheads="1"/>
          </p:cNvSpPr>
          <p:nvPr>
            <p:ph type="sldNum" idx="10"/>
          </p:nvPr>
        </p:nvSpPr>
        <p:spPr>
          <a:ln/>
        </p:spPr>
        <p:txBody>
          <a:bodyPr/>
          <a:lstStyle>
            <a:lvl1pPr>
              <a:defRPr/>
            </a:lvl1pPr>
          </a:lstStyle>
          <a:p>
            <a:fld id="{3F7CEDD9-EF2B-4754-BFF8-39371A2F2FEE}"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5"/>
          <p:cNvSpPr>
            <a:spLocks noGrp="1" noChangeArrowheads="1"/>
          </p:cNvSpPr>
          <p:nvPr>
            <p:ph type="sldNum" idx="10"/>
          </p:nvPr>
        </p:nvSpPr>
        <p:spPr>
          <a:ln/>
        </p:spPr>
        <p:txBody>
          <a:bodyPr/>
          <a:lstStyle>
            <a:lvl1pPr>
              <a:defRPr/>
            </a:lvl1pPr>
          </a:lstStyle>
          <a:p>
            <a:fld id="{3F7CEDD9-EF2B-4754-BFF8-39371A2F2FEE}"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513513" y="474663"/>
            <a:ext cx="1943100" cy="5740400"/>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684213" y="474663"/>
            <a:ext cx="5676900" cy="574040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5"/>
          <p:cNvSpPr>
            <a:spLocks noGrp="1" noChangeArrowheads="1"/>
          </p:cNvSpPr>
          <p:nvPr>
            <p:ph type="sldNum" idx="10"/>
          </p:nvPr>
        </p:nvSpPr>
        <p:spPr>
          <a:ln/>
        </p:spPr>
        <p:txBody>
          <a:bodyPr/>
          <a:lstStyle>
            <a:lvl1pPr>
              <a:defRPr/>
            </a:lvl1pPr>
          </a:lstStyle>
          <a:p>
            <a:fld id="{3F7CEDD9-EF2B-4754-BFF8-39371A2F2FEE}" type="slidenum">
              <a:rPr lang="pl-PL" smtClean="0"/>
              <a:pPr/>
              <a:t>‹#›</a:t>
            </a:fld>
            <a:endParaRPr lang="pl-PL"/>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a:t>Kliknij, aby edytować styl</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p>
        </p:txBody>
      </p:sp>
      <p:sp>
        <p:nvSpPr>
          <p:cNvPr id="4" name="Symbol zastępczy daty 3"/>
          <p:cNvSpPr>
            <a:spLocks noGrp="1"/>
          </p:cNvSpPr>
          <p:nvPr>
            <p:ph type="dt" sz="half" idx="10"/>
          </p:nvPr>
        </p:nvSpPr>
        <p:spPr/>
        <p:txBody>
          <a:bodyPr/>
          <a:lstStyle/>
          <a:p>
            <a:fld id="{F2A5F3E8-F9F8-4C11-AF29-3A75A14949A2}" type="datetimeFigureOut">
              <a:rPr lang="pl-PL" smtClean="0"/>
              <a:pPr/>
              <a:t>2017-05-09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C62CB9A-F2EA-429F-9ABC-BFF2E918AE7B}" type="slidenum">
              <a:rPr lang="pl-PL" smtClean="0"/>
              <a:pPr/>
              <a:t>‹#›</a:t>
            </a:fld>
            <a:endParaRPr lang="pl-PL"/>
          </a:p>
        </p:txBody>
      </p:sp>
    </p:spTree>
    <p:extLst>
      <p:ext uri="{BB962C8B-B14F-4D97-AF65-F5344CB8AC3E}">
        <p14:creationId xmlns:p14="http://schemas.microsoft.com/office/powerpoint/2010/main" val="12971787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F2A5F3E8-F9F8-4C11-AF29-3A75A14949A2}" type="datetimeFigureOut">
              <a:rPr lang="pl-PL" smtClean="0"/>
              <a:pPr/>
              <a:t>2017-05-09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C62CB9A-F2EA-429F-9ABC-BFF2E918AE7B}" type="slidenum">
              <a:rPr lang="pl-PL" smtClean="0"/>
              <a:pPr/>
              <a:t>‹#›</a:t>
            </a:fld>
            <a:endParaRPr lang="pl-PL"/>
          </a:p>
        </p:txBody>
      </p:sp>
    </p:spTree>
    <p:extLst>
      <p:ext uri="{BB962C8B-B14F-4D97-AF65-F5344CB8AC3E}">
        <p14:creationId xmlns:p14="http://schemas.microsoft.com/office/powerpoint/2010/main" val="23311699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F2A5F3E8-F9F8-4C11-AF29-3A75A14949A2}" type="datetimeFigureOut">
              <a:rPr lang="pl-PL" smtClean="0"/>
              <a:pPr/>
              <a:t>2017-05-09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C62CB9A-F2EA-429F-9ABC-BFF2E918AE7B}" type="slidenum">
              <a:rPr lang="pl-PL" smtClean="0"/>
              <a:pPr/>
              <a:t>‹#›</a:t>
            </a:fld>
            <a:endParaRPr lang="pl-PL"/>
          </a:p>
        </p:txBody>
      </p:sp>
    </p:spTree>
    <p:extLst>
      <p:ext uri="{BB962C8B-B14F-4D97-AF65-F5344CB8AC3E}">
        <p14:creationId xmlns:p14="http://schemas.microsoft.com/office/powerpoint/2010/main" val="4868114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F2A5F3E8-F9F8-4C11-AF29-3A75A14949A2}" type="datetimeFigureOut">
              <a:rPr lang="pl-PL" smtClean="0"/>
              <a:pPr/>
              <a:t>2017-05-09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DC62CB9A-F2EA-429F-9ABC-BFF2E918AE7B}" type="slidenum">
              <a:rPr lang="pl-PL" smtClean="0"/>
              <a:pPr/>
              <a:t>‹#›</a:t>
            </a:fld>
            <a:endParaRPr lang="pl-PL"/>
          </a:p>
        </p:txBody>
      </p:sp>
    </p:spTree>
    <p:extLst>
      <p:ext uri="{BB962C8B-B14F-4D97-AF65-F5344CB8AC3E}">
        <p14:creationId xmlns:p14="http://schemas.microsoft.com/office/powerpoint/2010/main" val="3717483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F2A5F3E8-F9F8-4C11-AF29-3A75A14949A2}" type="datetimeFigureOut">
              <a:rPr lang="pl-PL" smtClean="0"/>
              <a:pPr/>
              <a:t>2017-05-09</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DC62CB9A-F2EA-429F-9ABC-BFF2E918AE7B}" type="slidenum">
              <a:rPr lang="pl-PL" smtClean="0"/>
              <a:pPr/>
              <a:t>‹#›</a:t>
            </a:fld>
            <a:endParaRPr lang="pl-PL"/>
          </a:p>
        </p:txBody>
      </p:sp>
    </p:spTree>
    <p:extLst>
      <p:ext uri="{BB962C8B-B14F-4D97-AF65-F5344CB8AC3E}">
        <p14:creationId xmlns:p14="http://schemas.microsoft.com/office/powerpoint/2010/main" val="33940828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F2A5F3E8-F9F8-4C11-AF29-3A75A14949A2}" type="datetimeFigureOut">
              <a:rPr lang="pl-PL" smtClean="0"/>
              <a:pPr/>
              <a:t>2017-05-09</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DC62CB9A-F2EA-429F-9ABC-BFF2E918AE7B}" type="slidenum">
              <a:rPr lang="pl-PL" smtClean="0"/>
              <a:pPr/>
              <a:t>‹#›</a:t>
            </a:fld>
            <a:endParaRPr lang="pl-PL"/>
          </a:p>
        </p:txBody>
      </p:sp>
    </p:spTree>
    <p:extLst>
      <p:ext uri="{BB962C8B-B14F-4D97-AF65-F5344CB8AC3E}">
        <p14:creationId xmlns:p14="http://schemas.microsoft.com/office/powerpoint/2010/main" val="24801239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F2A5F3E8-F9F8-4C11-AF29-3A75A14949A2}" type="datetimeFigureOut">
              <a:rPr lang="pl-PL" smtClean="0"/>
              <a:pPr/>
              <a:t>2017-05-09</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DC62CB9A-F2EA-429F-9ABC-BFF2E918AE7B}" type="slidenum">
              <a:rPr lang="pl-PL" smtClean="0"/>
              <a:pPr/>
              <a:t>‹#›</a:t>
            </a:fld>
            <a:endParaRPr lang="pl-PL"/>
          </a:p>
        </p:txBody>
      </p:sp>
    </p:spTree>
    <p:extLst>
      <p:ext uri="{BB962C8B-B14F-4D97-AF65-F5344CB8AC3E}">
        <p14:creationId xmlns:p14="http://schemas.microsoft.com/office/powerpoint/2010/main" val="37908550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F2A5F3E8-F9F8-4C11-AF29-3A75A14949A2}" type="datetimeFigureOut">
              <a:rPr lang="pl-PL" smtClean="0"/>
              <a:pPr/>
              <a:t>2017-05-09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DC62CB9A-F2EA-429F-9ABC-BFF2E918AE7B}" type="slidenum">
              <a:rPr lang="pl-PL" smtClean="0"/>
              <a:pPr/>
              <a:t>‹#›</a:t>
            </a:fld>
            <a:endParaRPr lang="pl-PL"/>
          </a:p>
        </p:txBody>
      </p:sp>
    </p:spTree>
    <p:extLst>
      <p:ext uri="{BB962C8B-B14F-4D97-AF65-F5344CB8AC3E}">
        <p14:creationId xmlns:p14="http://schemas.microsoft.com/office/powerpoint/2010/main" val="2461803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5"/>
          <p:cNvSpPr>
            <a:spLocks noGrp="1" noChangeArrowheads="1"/>
          </p:cNvSpPr>
          <p:nvPr>
            <p:ph type="sldNum" idx="10"/>
          </p:nvPr>
        </p:nvSpPr>
        <p:spPr>
          <a:ln/>
        </p:spPr>
        <p:txBody>
          <a:bodyPr/>
          <a:lstStyle>
            <a:lvl1pPr>
              <a:defRPr/>
            </a:lvl1pPr>
          </a:lstStyle>
          <a:p>
            <a:fld id="{3F7CEDD9-EF2B-4754-BFF8-39371A2F2FEE}" type="slidenum">
              <a:rPr lang="pl-PL" smtClean="0"/>
              <a:pPr/>
              <a:t>‹#›</a:t>
            </a:fld>
            <a:endParaRPr lang="pl-PL"/>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F2A5F3E8-F9F8-4C11-AF29-3A75A14949A2}" type="datetimeFigureOut">
              <a:rPr lang="pl-PL" smtClean="0"/>
              <a:pPr/>
              <a:t>2017-05-09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DC62CB9A-F2EA-429F-9ABC-BFF2E918AE7B}" type="slidenum">
              <a:rPr lang="pl-PL" smtClean="0"/>
              <a:pPr/>
              <a:t>‹#›</a:t>
            </a:fld>
            <a:endParaRPr lang="pl-PL"/>
          </a:p>
        </p:txBody>
      </p:sp>
    </p:spTree>
    <p:extLst>
      <p:ext uri="{BB962C8B-B14F-4D97-AF65-F5344CB8AC3E}">
        <p14:creationId xmlns:p14="http://schemas.microsoft.com/office/powerpoint/2010/main" val="37262257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F2A5F3E8-F9F8-4C11-AF29-3A75A14949A2}" type="datetimeFigureOut">
              <a:rPr lang="pl-PL" smtClean="0"/>
              <a:pPr/>
              <a:t>2017-05-09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C62CB9A-F2EA-429F-9ABC-BFF2E918AE7B}" type="slidenum">
              <a:rPr lang="pl-PL" smtClean="0"/>
              <a:pPr/>
              <a:t>‹#›</a:t>
            </a:fld>
            <a:endParaRPr lang="pl-PL"/>
          </a:p>
        </p:txBody>
      </p:sp>
    </p:spTree>
    <p:extLst>
      <p:ext uri="{BB962C8B-B14F-4D97-AF65-F5344CB8AC3E}">
        <p14:creationId xmlns:p14="http://schemas.microsoft.com/office/powerpoint/2010/main" val="14451470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F2A5F3E8-F9F8-4C11-AF29-3A75A14949A2}" type="datetimeFigureOut">
              <a:rPr lang="pl-PL" smtClean="0"/>
              <a:pPr/>
              <a:t>2017-05-09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C62CB9A-F2EA-429F-9ABC-BFF2E918AE7B}" type="slidenum">
              <a:rPr lang="pl-PL" smtClean="0"/>
              <a:pPr/>
              <a:t>‹#›</a:t>
            </a:fld>
            <a:endParaRPr lang="pl-PL"/>
          </a:p>
        </p:txBody>
      </p:sp>
    </p:spTree>
    <p:extLst>
      <p:ext uri="{BB962C8B-B14F-4D97-AF65-F5344CB8AC3E}">
        <p14:creationId xmlns:p14="http://schemas.microsoft.com/office/powerpoint/2010/main" val="126592318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Układ niestandard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F2A5F3E8-F9F8-4C11-AF29-3A75A14949A2}" type="datetimeFigureOut">
              <a:rPr lang="pl-PL" smtClean="0"/>
              <a:pPr/>
              <a:t>2017-05-09</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DC62CB9A-F2EA-429F-9ABC-BFF2E918AE7B}" type="slidenum">
              <a:rPr lang="pl-PL" smtClean="0"/>
              <a:pPr/>
              <a:t>‹#›</a:t>
            </a:fld>
            <a:endParaRPr lang="pl-PL"/>
          </a:p>
        </p:txBody>
      </p:sp>
    </p:spTree>
    <p:extLst>
      <p:ext uri="{BB962C8B-B14F-4D97-AF65-F5344CB8AC3E}">
        <p14:creationId xmlns:p14="http://schemas.microsoft.com/office/powerpoint/2010/main" val="17133516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Układ niestandard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F2A5F3E8-F9F8-4C11-AF29-3A75A14949A2}" type="datetimeFigureOut">
              <a:rPr lang="pl-PL" smtClean="0"/>
              <a:pPr/>
              <a:t>2017-05-09</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DC62CB9A-F2EA-429F-9ABC-BFF2E918AE7B}" type="slidenum">
              <a:rPr lang="pl-PL" smtClean="0"/>
              <a:pPr/>
              <a:t>‹#›</a:t>
            </a:fld>
            <a:endParaRPr lang="pl-PL"/>
          </a:p>
        </p:txBody>
      </p:sp>
    </p:spTree>
    <p:extLst>
      <p:ext uri="{BB962C8B-B14F-4D97-AF65-F5344CB8AC3E}">
        <p14:creationId xmlns:p14="http://schemas.microsoft.com/office/powerpoint/2010/main" val="26747620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l-PL"/>
              <a:t>Kliknij, aby edytować style wzorca tekstu</a:t>
            </a:r>
          </a:p>
        </p:txBody>
      </p:sp>
      <p:sp>
        <p:nvSpPr>
          <p:cNvPr id="4" name="Rectangle 5"/>
          <p:cNvSpPr>
            <a:spLocks noGrp="1" noChangeArrowheads="1"/>
          </p:cNvSpPr>
          <p:nvPr>
            <p:ph type="sldNum" idx="10"/>
          </p:nvPr>
        </p:nvSpPr>
        <p:spPr>
          <a:ln/>
        </p:spPr>
        <p:txBody>
          <a:bodyPr/>
          <a:lstStyle>
            <a:lvl1pPr>
              <a:defRPr/>
            </a:lvl1pPr>
          </a:lstStyle>
          <a:p>
            <a:fld id="{3F7CEDD9-EF2B-4754-BFF8-39371A2F2FEE}"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685800" y="1981200"/>
            <a:ext cx="3808413" cy="42338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6613" y="1981200"/>
            <a:ext cx="3810000" cy="42338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Rectangle 5"/>
          <p:cNvSpPr>
            <a:spLocks noGrp="1" noChangeArrowheads="1"/>
          </p:cNvSpPr>
          <p:nvPr>
            <p:ph type="sldNum" idx="10"/>
          </p:nvPr>
        </p:nvSpPr>
        <p:spPr>
          <a:ln/>
        </p:spPr>
        <p:txBody>
          <a:bodyPr/>
          <a:lstStyle>
            <a:lvl1pPr>
              <a:defRPr/>
            </a:lvl1pPr>
          </a:lstStyle>
          <a:p>
            <a:fld id="{3F7CEDD9-EF2B-4754-BFF8-39371A2F2FEE}"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Rectangle 5"/>
          <p:cNvSpPr>
            <a:spLocks noGrp="1" noChangeArrowheads="1"/>
          </p:cNvSpPr>
          <p:nvPr>
            <p:ph type="sldNum" idx="10"/>
          </p:nvPr>
        </p:nvSpPr>
        <p:spPr>
          <a:ln/>
        </p:spPr>
        <p:txBody>
          <a:bodyPr/>
          <a:lstStyle>
            <a:lvl1pPr>
              <a:defRPr/>
            </a:lvl1pPr>
          </a:lstStyle>
          <a:p>
            <a:fld id="{3F7CEDD9-EF2B-4754-BFF8-39371A2F2FEE}"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Rectangle 5"/>
          <p:cNvSpPr>
            <a:spLocks noGrp="1" noChangeArrowheads="1"/>
          </p:cNvSpPr>
          <p:nvPr>
            <p:ph type="sldNum" idx="10"/>
          </p:nvPr>
        </p:nvSpPr>
        <p:spPr>
          <a:ln/>
        </p:spPr>
        <p:txBody>
          <a:bodyPr/>
          <a:lstStyle>
            <a:lvl1pPr>
              <a:defRPr/>
            </a:lvl1pPr>
          </a:lstStyle>
          <a:p>
            <a:fld id="{3F7CEDD9-EF2B-4754-BFF8-39371A2F2FEE}"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Rectangle 5"/>
          <p:cNvSpPr>
            <a:spLocks noGrp="1" noChangeArrowheads="1"/>
          </p:cNvSpPr>
          <p:nvPr>
            <p:ph type="sldNum" idx="10"/>
          </p:nvPr>
        </p:nvSpPr>
        <p:spPr>
          <a:ln/>
        </p:spPr>
        <p:txBody>
          <a:bodyPr/>
          <a:lstStyle>
            <a:lvl1pPr>
              <a:defRPr/>
            </a:lvl1pPr>
          </a:lstStyle>
          <a:p>
            <a:fld id="{3F7CEDD9-EF2B-4754-BFF8-39371A2F2FEE}"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Rectangle 5"/>
          <p:cNvSpPr>
            <a:spLocks noGrp="1" noChangeArrowheads="1"/>
          </p:cNvSpPr>
          <p:nvPr>
            <p:ph type="sldNum" idx="10"/>
          </p:nvPr>
        </p:nvSpPr>
        <p:spPr>
          <a:ln/>
        </p:spPr>
        <p:txBody>
          <a:bodyPr/>
          <a:lstStyle>
            <a:lvl1pPr>
              <a:defRPr/>
            </a:lvl1pPr>
          </a:lstStyle>
          <a:p>
            <a:fld id="{3F7CEDD9-EF2B-4754-BFF8-39371A2F2FEE}"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pl-PL" noProof="0"/>
              <a:t>Kliknij ikonę, aby dodać obraz</a:t>
            </a:r>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Rectangle 5"/>
          <p:cNvSpPr>
            <a:spLocks noGrp="1" noChangeArrowheads="1"/>
          </p:cNvSpPr>
          <p:nvPr>
            <p:ph type="sldNum" idx="10"/>
          </p:nvPr>
        </p:nvSpPr>
        <p:spPr>
          <a:ln/>
        </p:spPr>
        <p:txBody>
          <a:bodyPr/>
          <a:lstStyle>
            <a:lvl1pPr>
              <a:defRPr/>
            </a:lvl1pPr>
          </a:lstStyle>
          <a:p>
            <a:fld id="{3F7CEDD9-EF2B-4754-BFF8-39371A2F2FEE}"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684213" y="474663"/>
            <a:ext cx="7770812" cy="1433512"/>
          </a:xfrm>
          <a:prstGeom prst="rect">
            <a:avLst/>
          </a:prstGeom>
          <a:noFill/>
          <a:ln w="9525">
            <a:noFill/>
            <a:round/>
            <a:headEnd/>
            <a:tailEnd/>
          </a:ln>
        </p:spPr>
        <p:txBody>
          <a:bodyPr vert="horz" wrap="square" lIns="90000" tIns="46800" rIns="90000" bIns="46800" numCol="1" anchor="ctr" anchorCtr="0" compatLnSpc="1">
            <a:prstTxWarp prst="textNoShape">
              <a:avLst/>
            </a:prstTxWarp>
          </a:bodyPr>
          <a:lstStyle/>
          <a:p>
            <a:pPr lvl="0"/>
            <a:r>
              <a:rPr lang="en-GB"/>
              <a:t>Kliknij, aby edytować format tekstu tytułu</a:t>
            </a:r>
          </a:p>
        </p:txBody>
      </p:sp>
      <p:sp>
        <p:nvSpPr>
          <p:cNvPr id="1027" name="Rectangle 2"/>
          <p:cNvSpPr>
            <a:spLocks noGrp="1" noChangeArrowheads="1"/>
          </p:cNvSpPr>
          <p:nvPr>
            <p:ph type="body" idx="1"/>
          </p:nvPr>
        </p:nvSpPr>
        <p:spPr bwMode="auto">
          <a:xfrm>
            <a:off x="685800" y="1981200"/>
            <a:ext cx="7770813" cy="4233863"/>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en-GB"/>
              <a:t>Kliknij, aby edytować format tekstu konspektu</a:t>
            </a:r>
          </a:p>
          <a:p>
            <a:pPr lvl="1"/>
            <a:r>
              <a:rPr lang="en-GB"/>
              <a:t>Drugi poziom konspektu</a:t>
            </a:r>
          </a:p>
          <a:p>
            <a:pPr lvl="2"/>
            <a:r>
              <a:rPr lang="en-GB"/>
              <a:t>Trzeci poziom konspektu</a:t>
            </a:r>
          </a:p>
          <a:p>
            <a:pPr lvl="3"/>
            <a:r>
              <a:rPr lang="en-GB"/>
              <a:t>Czwarty poziom konspektu</a:t>
            </a:r>
          </a:p>
          <a:p>
            <a:pPr lvl="4"/>
            <a:r>
              <a:rPr lang="en-GB"/>
              <a:t>Piąty poziom konspektu</a:t>
            </a:r>
          </a:p>
          <a:p>
            <a:pPr lvl="4"/>
            <a:r>
              <a:rPr lang="en-GB"/>
              <a:t>Szósty poziom konspektu</a:t>
            </a:r>
          </a:p>
          <a:p>
            <a:pPr lvl="4"/>
            <a:r>
              <a:rPr lang="en-GB"/>
              <a:t>Siódmy poziom konspektu</a:t>
            </a:r>
          </a:p>
          <a:p>
            <a:pPr lvl="4"/>
            <a:r>
              <a:rPr lang="en-GB"/>
              <a:t>Ósmy poziom konspektu</a:t>
            </a:r>
          </a:p>
          <a:p>
            <a:pPr lvl="4"/>
            <a:r>
              <a:rPr lang="en-GB"/>
              <a:t>Dziewiąty poziom konspektu</a:t>
            </a:r>
          </a:p>
        </p:txBody>
      </p:sp>
      <p:sp>
        <p:nvSpPr>
          <p:cNvPr id="2" name="Text Box 3"/>
          <p:cNvSpPr txBox="1">
            <a:spLocks noChangeArrowheads="1"/>
          </p:cNvSpPr>
          <p:nvPr/>
        </p:nvSpPr>
        <p:spPr bwMode="auto">
          <a:xfrm>
            <a:off x="1187450" y="115888"/>
            <a:ext cx="7921625" cy="550862"/>
          </a:xfrm>
          <a:prstGeom prst="rect">
            <a:avLst/>
          </a:prstGeom>
          <a:noFill/>
          <a:ln w="9525" cap="flat">
            <a:noFill/>
            <a:round/>
            <a:headEnd/>
            <a:tailEnd/>
          </a:ln>
          <a:effectLst/>
        </p:spPr>
        <p:txBody>
          <a:bodyPr wrap="none" anchor="ctr"/>
          <a:lstStyle/>
          <a:p>
            <a:pPr>
              <a:buFont typeface="Times New Roman" pitchFamily="16" charset="0"/>
              <a:buNone/>
              <a:defRPr/>
            </a:pPr>
            <a:endParaRPr lang="pl-PL">
              <a:latin typeface="Times New Roman" pitchFamily="16" charset="0"/>
              <a:cs typeface="Arial" charset="0"/>
            </a:endParaRPr>
          </a:p>
        </p:txBody>
      </p:sp>
      <p:sp>
        <p:nvSpPr>
          <p:cNvPr id="1028" name="Text Box 4"/>
          <p:cNvSpPr txBox="1">
            <a:spLocks noChangeArrowheads="1"/>
          </p:cNvSpPr>
          <p:nvPr/>
        </p:nvSpPr>
        <p:spPr bwMode="auto">
          <a:xfrm>
            <a:off x="250825" y="6616700"/>
            <a:ext cx="5689600" cy="550863"/>
          </a:xfrm>
          <a:prstGeom prst="rect">
            <a:avLst/>
          </a:prstGeom>
          <a:noFill/>
          <a:ln w="9525" cap="flat">
            <a:noFill/>
            <a:round/>
            <a:headEnd/>
            <a:tailEnd/>
          </a:ln>
          <a:effectLst/>
        </p:spPr>
        <p:txBody>
          <a:bodyPr wrap="none" anchor="ctr"/>
          <a:lstStyle/>
          <a:p>
            <a:pPr>
              <a:buFont typeface="Times New Roman" pitchFamily="16" charset="0"/>
              <a:buNone/>
              <a:defRPr/>
            </a:pPr>
            <a:endParaRPr lang="pl-PL">
              <a:latin typeface="Times New Roman" pitchFamily="16" charset="0"/>
              <a:cs typeface="Arial" charset="0"/>
            </a:endParaRPr>
          </a:p>
        </p:txBody>
      </p:sp>
      <p:sp>
        <p:nvSpPr>
          <p:cNvPr id="1029" name="Rectangle 5"/>
          <p:cNvSpPr>
            <a:spLocks noGrp="1" noChangeArrowheads="1"/>
          </p:cNvSpPr>
          <p:nvPr>
            <p:ph type="sldNum"/>
          </p:nvPr>
        </p:nvSpPr>
        <p:spPr bwMode="auto">
          <a:xfrm>
            <a:off x="6227763" y="6616700"/>
            <a:ext cx="2663825" cy="549275"/>
          </a:xfrm>
          <a:prstGeom prst="rect">
            <a:avLst/>
          </a:prstGeom>
          <a:noFill/>
          <a:ln w="9525" cap="flat">
            <a:noFill/>
            <a:round/>
            <a:headEnd/>
            <a:tailEnd/>
          </a:ln>
          <a:effectLst/>
        </p:spPr>
        <p:txBody>
          <a:bodyPr vert="horz" wrap="square" lIns="90000" tIns="46800" rIns="90000" bIns="46800" numCol="1" anchor="t" anchorCtr="0" compatLnSpc="1">
            <a:prstTxWarp prst="textNoShape">
              <a:avLst/>
            </a:prstTxWarp>
          </a:bodyPr>
          <a:lstStyle>
            <a:lvl1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Times New Roman" pitchFamily="16" charset="0"/>
                <a:cs typeface="Arial" charset="0"/>
              </a:defRPr>
            </a:lvl1pPr>
          </a:lstStyle>
          <a:p>
            <a:fld id="{3F7CEDD9-EF2B-4754-BFF8-39371A2F2FEE}" type="slidenum">
              <a:rPr lang="pl-PL" smtClean="0"/>
              <a:pPr/>
              <a:t>‹#›</a:t>
            </a:fld>
            <a:endParaRPr lang="pl-PL"/>
          </a:p>
        </p:txBody>
      </p:sp>
      <p:pic>
        <p:nvPicPr>
          <p:cNvPr id="1031" name="Picture 6"/>
          <p:cNvPicPr>
            <a:picLocks noChangeAspect="1" noChangeArrowheads="1"/>
          </p:cNvPicPr>
          <p:nvPr/>
        </p:nvPicPr>
        <p:blipFill>
          <a:blip r:embed="rId14" cstate="print"/>
          <a:srcRect/>
          <a:stretch>
            <a:fillRect/>
          </a:stretch>
        </p:blipFill>
        <p:spPr bwMode="auto">
          <a:xfrm>
            <a:off x="96838" y="115888"/>
            <a:ext cx="874712" cy="874712"/>
          </a:xfrm>
          <a:prstGeom prst="rect">
            <a:avLst/>
          </a:prstGeom>
          <a:noFill/>
          <a:ln w="9525">
            <a:noFill/>
            <a:round/>
            <a:headEnd/>
            <a:tailEnd/>
          </a:ln>
        </p:spPr>
      </p:pic>
      <p:sp>
        <p:nvSpPr>
          <p:cNvPr id="3" name="Line 7"/>
          <p:cNvSpPr>
            <a:spLocks noChangeShapeType="1"/>
          </p:cNvSpPr>
          <p:nvPr/>
        </p:nvSpPr>
        <p:spPr bwMode="auto">
          <a:xfrm>
            <a:off x="323850" y="6597650"/>
            <a:ext cx="8496300" cy="1588"/>
          </a:xfrm>
          <a:prstGeom prst="line">
            <a:avLst/>
          </a:prstGeom>
          <a:noFill/>
          <a:ln w="3240" cap="sq">
            <a:solidFill>
              <a:srgbClr val="006600"/>
            </a:solidFill>
            <a:miter lim="800000"/>
            <a:headEnd/>
            <a:tailEnd/>
          </a:ln>
          <a:effectLst/>
        </p:spPr>
        <p:txBody>
          <a:bodyPr/>
          <a:lstStyle/>
          <a:p>
            <a:pPr>
              <a:buFont typeface="Times New Roman" pitchFamily="16" charset="0"/>
              <a:buNone/>
              <a:defRPr/>
            </a:pPr>
            <a:endParaRPr lang="pl-PL">
              <a:latin typeface="Times New Roman" pitchFamily="16" charset="0"/>
              <a:cs typeface="Arial" charset="0"/>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449263" rtl="0" eaLnBrk="1" fontAlgn="base" hangingPunct="1">
        <a:spcBef>
          <a:spcPct val="0"/>
        </a:spcBef>
        <a:spcAft>
          <a:spcPct val="0"/>
        </a:spcAft>
        <a:buClr>
          <a:srgbClr val="000000"/>
        </a:buClr>
        <a:buSzPct val="100000"/>
        <a:buFont typeface="Times New Roman" pitchFamily="18" charset="0"/>
        <a:defRPr sz="4400">
          <a:solidFill>
            <a:srgbClr val="000000"/>
          </a:solidFill>
          <a:latin typeface="+mj-lt"/>
          <a:ea typeface="+mj-ea"/>
          <a:cs typeface="+mj-cs"/>
        </a:defRPr>
      </a:lvl1pPr>
      <a:lvl2pPr algn="ctr" defTabSz="449263" rtl="0" eaLnBrk="1" fontAlgn="base" hangingPunct="1">
        <a:spcBef>
          <a:spcPct val="0"/>
        </a:spcBef>
        <a:spcAft>
          <a:spcPct val="0"/>
        </a:spcAft>
        <a:buClr>
          <a:srgbClr val="000000"/>
        </a:buClr>
        <a:buSzPct val="100000"/>
        <a:buFont typeface="Times New Roman" pitchFamily="18" charset="0"/>
        <a:defRPr sz="4400">
          <a:solidFill>
            <a:srgbClr val="000000"/>
          </a:solidFill>
          <a:latin typeface="Tahoma" pitchFamily="32" charset="0"/>
          <a:ea typeface="Microsoft YaHei" charset="0"/>
          <a:cs typeface="Microsoft YaHei" charset="0"/>
        </a:defRPr>
      </a:lvl2pPr>
      <a:lvl3pPr algn="ctr" defTabSz="449263" rtl="0" eaLnBrk="1" fontAlgn="base" hangingPunct="1">
        <a:spcBef>
          <a:spcPct val="0"/>
        </a:spcBef>
        <a:spcAft>
          <a:spcPct val="0"/>
        </a:spcAft>
        <a:buClr>
          <a:srgbClr val="000000"/>
        </a:buClr>
        <a:buSzPct val="100000"/>
        <a:buFont typeface="Times New Roman" pitchFamily="18" charset="0"/>
        <a:defRPr sz="4400">
          <a:solidFill>
            <a:srgbClr val="000000"/>
          </a:solidFill>
          <a:latin typeface="Tahoma" pitchFamily="32" charset="0"/>
          <a:ea typeface="Microsoft YaHei" charset="0"/>
          <a:cs typeface="Microsoft YaHei" charset="0"/>
        </a:defRPr>
      </a:lvl3pPr>
      <a:lvl4pPr algn="ctr" defTabSz="449263" rtl="0" eaLnBrk="1" fontAlgn="base" hangingPunct="1">
        <a:spcBef>
          <a:spcPct val="0"/>
        </a:spcBef>
        <a:spcAft>
          <a:spcPct val="0"/>
        </a:spcAft>
        <a:buClr>
          <a:srgbClr val="000000"/>
        </a:buClr>
        <a:buSzPct val="100000"/>
        <a:buFont typeface="Times New Roman" pitchFamily="18" charset="0"/>
        <a:defRPr sz="4400">
          <a:solidFill>
            <a:srgbClr val="000000"/>
          </a:solidFill>
          <a:latin typeface="Tahoma" pitchFamily="32" charset="0"/>
          <a:ea typeface="Microsoft YaHei" charset="0"/>
          <a:cs typeface="Microsoft YaHei" charset="0"/>
        </a:defRPr>
      </a:lvl4pPr>
      <a:lvl5pPr algn="ctr" defTabSz="449263" rtl="0" eaLnBrk="1" fontAlgn="base" hangingPunct="1">
        <a:spcBef>
          <a:spcPct val="0"/>
        </a:spcBef>
        <a:spcAft>
          <a:spcPct val="0"/>
        </a:spcAft>
        <a:buClr>
          <a:srgbClr val="000000"/>
        </a:buClr>
        <a:buSzPct val="100000"/>
        <a:buFont typeface="Times New Roman" pitchFamily="18" charset="0"/>
        <a:defRPr sz="4400">
          <a:solidFill>
            <a:srgbClr val="000000"/>
          </a:solidFill>
          <a:latin typeface="Tahoma" pitchFamily="32" charset="0"/>
          <a:ea typeface="Microsoft YaHei" charset="0"/>
          <a:cs typeface="Microsoft YaHei" charset="0"/>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4400">
          <a:solidFill>
            <a:srgbClr val="000000"/>
          </a:solidFill>
          <a:latin typeface="Tahoma" pitchFamily="32" charset="0"/>
          <a:ea typeface="Microsoft YaHei" charset="0"/>
          <a:cs typeface="Microsoft YaHei" charset="0"/>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4400">
          <a:solidFill>
            <a:srgbClr val="000000"/>
          </a:solidFill>
          <a:latin typeface="Tahoma" pitchFamily="32" charset="0"/>
          <a:ea typeface="Microsoft YaHei" charset="0"/>
          <a:cs typeface="Microsoft YaHei" charset="0"/>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4400">
          <a:solidFill>
            <a:srgbClr val="000000"/>
          </a:solidFill>
          <a:latin typeface="Tahoma" pitchFamily="32" charset="0"/>
          <a:ea typeface="Microsoft YaHei" charset="0"/>
          <a:cs typeface="Microsoft YaHei" charset="0"/>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4400">
          <a:solidFill>
            <a:srgbClr val="000000"/>
          </a:solidFill>
          <a:latin typeface="Tahoma" pitchFamily="32" charset="0"/>
          <a:ea typeface="Microsoft YaHei" charset="0"/>
          <a:cs typeface="Microsoft YaHei" charset="0"/>
        </a:defRPr>
      </a:lvl9pPr>
    </p:titleStyle>
    <p:bodyStyle>
      <a:lvl1pPr marL="342900" indent="-342900" algn="l" defTabSz="449263" rtl="0" eaLnBrk="1" fontAlgn="base" hangingPunct="1">
        <a:spcBef>
          <a:spcPts val="800"/>
        </a:spcBef>
        <a:spcAft>
          <a:spcPct val="0"/>
        </a:spcAft>
        <a:buClr>
          <a:srgbClr val="000000"/>
        </a:buClr>
        <a:buSzPct val="100000"/>
        <a:buFont typeface="Times New Roman" pitchFamily="18" charset="0"/>
        <a:defRPr sz="3200">
          <a:solidFill>
            <a:srgbClr val="000000"/>
          </a:solidFill>
          <a:latin typeface="+mn-lt"/>
          <a:ea typeface="+mn-ea"/>
          <a:cs typeface="+mn-cs"/>
        </a:defRPr>
      </a:lvl1pPr>
      <a:lvl2pPr marL="742950" indent="-285750" algn="l" defTabSz="449263" rtl="0" eaLnBrk="1" fontAlgn="base" hangingPunct="1">
        <a:spcBef>
          <a:spcPts val="700"/>
        </a:spcBef>
        <a:spcAft>
          <a:spcPct val="0"/>
        </a:spcAft>
        <a:buClr>
          <a:srgbClr val="000000"/>
        </a:buClr>
        <a:buSzPct val="100000"/>
        <a:buFont typeface="Times New Roman" pitchFamily="18" charset="0"/>
        <a:defRPr sz="2800">
          <a:solidFill>
            <a:srgbClr val="000000"/>
          </a:solidFill>
          <a:latin typeface="+mn-lt"/>
          <a:ea typeface="+mn-ea"/>
          <a:cs typeface="+mn-cs"/>
        </a:defRPr>
      </a:lvl2pPr>
      <a:lvl3pPr marL="1143000" indent="-228600" algn="l" defTabSz="449263" rtl="0" eaLnBrk="1" fontAlgn="base" hangingPunct="1">
        <a:spcBef>
          <a:spcPts val="600"/>
        </a:spcBef>
        <a:spcAft>
          <a:spcPct val="0"/>
        </a:spcAft>
        <a:buClr>
          <a:srgbClr val="000000"/>
        </a:buClr>
        <a:buSzPct val="100000"/>
        <a:buFont typeface="Times New Roman" pitchFamily="18" charset="0"/>
        <a:defRPr sz="2400">
          <a:solidFill>
            <a:srgbClr val="000000"/>
          </a:solidFill>
          <a:latin typeface="+mn-lt"/>
          <a:ea typeface="+mn-ea"/>
          <a:cs typeface="+mn-cs"/>
        </a:defRPr>
      </a:lvl3pPr>
      <a:lvl4pPr marL="1600200" indent="-228600" algn="l" defTabSz="449263" rtl="0" eaLnBrk="1" fontAlgn="base" hangingPunct="1">
        <a:spcBef>
          <a:spcPts val="500"/>
        </a:spcBef>
        <a:spcAft>
          <a:spcPct val="0"/>
        </a:spcAft>
        <a:buClr>
          <a:srgbClr val="000000"/>
        </a:buClr>
        <a:buSzPct val="100000"/>
        <a:buFont typeface="Times New Roman" pitchFamily="18" charset="0"/>
        <a:defRPr sz="2000">
          <a:solidFill>
            <a:srgbClr val="000000"/>
          </a:solidFill>
          <a:latin typeface="+mn-lt"/>
          <a:ea typeface="+mn-ea"/>
          <a:cs typeface="+mn-cs"/>
        </a:defRPr>
      </a:lvl4pPr>
      <a:lvl5pPr marL="2057400" indent="-228600" algn="l" defTabSz="449263" rtl="0" eaLnBrk="1" fontAlgn="base" hangingPunct="1">
        <a:spcBef>
          <a:spcPts val="500"/>
        </a:spcBef>
        <a:spcAft>
          <a:spcPct val="0"/>
        </a:spcAft>
        <a:buClr>
          <a:srgbClr val="000000"/>
        </a:buClr>
        <a:buSzPct val="100000"/>
        <a:buFont typeface="Times New Roman" pitchFamily="18" charset="0"/>
        <a:defRPr sz="2000">
          <a:solidFill>
            <a:srgbClr val="000000"/>
          </a:solidFill>
          <a:latin typeface="+mn-lt"/>
          <a:ea typeface="+mn-ea"/>
          <a:cs typeface="+mn-cs"/>
        </a:defRPr>
      </a:lvl5pPr>
      <a:lvl6pPr marL="2514600" indent="-22860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A5F3E8-F9F8-4C11-AF29-3A75A14949A2}" type="datetimeFigureOut">
              <a:rPr lang="pl-PL" smtClean="0"/>
              <a:pPr/>
              <a:t>2017-05-09</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62CB9A-F2EA-429F-9ABC-BFF2E918AE7B}" type="slidenum">
              <a:rPr lang="pl-PL" smtClean="0"/>
              <a:pPr/>
              <a:t>‹#›</a:t>
            </a:fld>
            <a:endParaRPr lang="pl-PL"/>
          </a:p>
        </p:txBody>
      </p:sp>
    </p:spTree>
    <p:extLst>
      <p:ext uri="{BB962C8B-B14F-4D97-AF65-F5344CB8AC3E}">
        <p14:creationId xmlns:p14="http://schemas.microsoft.com/office/powerpoint/2010/main" val="295226481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a:t/>
            </a:r>
            <a:br>
              <a:rPr lang="pl-PL" dirty="0"/>
            </a:br>
            <a:endParaRPr lang="pl-PL" dirty="0"/>
          </a:p>
        </p:txBody>
      </p:sp>
      <p:sp>
        <p:nvSpPr>
          <p:cNvPr id="4" name="Symbol zastępczy zawartości 3"/>
          <p:cNvSpPr>
            <a:spLocks noGrp="1"/>
          </p:cNvSpPr>
          <p:nvPr>
            <p:ph idx="1"/>
          </p:nvPr>
        </p:nvSpPr>
        <p:spPr>
          <a:xfrm>
            <a:off x="685800" y="1785926"/>
            <a:ext cx="7770813" cy="4429137"/>
          </a:xfrm>
        </p:spPr>
        <p:txBody>
          <a:bodyPr/>
          <a:lstStyle/>
          <a:p>
            <a:pPr algn="ctr"/>
            <a:r>
              <a:rPr lang="pl-PL" sz="4000" b="1" dirty="0" smtClean="0"/>
              <a:t>Konkurencyjny tryb wyboru wykonawców w </a:t>
            </a:r>
            <a:r>
              <a:rPr lang="pl-PL" sz="4000" b="1" dirty="0"/>
              <a:t>ramach PROW 2014-2020 </a:t>
            </a:r>
            <a:r>
              <a:rPr lang="pl-PL" dirty="0"/>
              <a:t/>
            </a:r>
            <a:br>
              <a:rPr lang="pl-PL" dirty="0"/>
            </a:br>
            <a:endParaRPr lang="pl-P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marL="0" lvl="1" indent="0"/>
            <a:endParaRPr lang="pl-PL" sz="1400" dirty="0"/>
          </a:p>
          <a:p>
            <a:pPr marL="342900" lvl="1" indent="-342900">
              <a:buFont typeface="Arial" pitchFamily="34" charset="0"/>
              <a:buChar char="•"/>
            </a:pPr>
            <a:endParaRPr lang="pl-PL" sz="1000" dirty="0"/>
          </a:p>
          <a:p>
            <a:pPr algn="ctr"/>
            <a:r>
              <a:rPr lang="pl-PL" sz="2400" dirty="0" smtClean="0"/>
              <a:t>Art. 43a ustawy o wspieraniu </a:t>
            </a:r>
            <a:r>
              <a:rPr lang="pl-PL" sz="2400" dirty="0" err="1" smtClean="0"/>
              <a:t>row</a:t>
            </a:r>
            <a:endParaRPr lang="pl-PL" sz="2400" dirty="0" smtClean="0"/>
          </a:p>
          <a:p>
            <a:pPr algn="ctr"/>
            <a:endParaRPr lang="pl-PL" dirty="0"/>
          </a:p>
          <a:p>
            <a:pPr marL="92075" indent="-92075" algn="just"/>
            <a:r>
              <a:rPr lang="pl-PL" sz="2400" dirty="0" smtClean="0"/>
              <a:t>	</a:t>
            </a:r>
            <a:r>
              <a:rPr lang="pl-PL" sz="2200" dirty="0" smtClean="0"/>
              <a:t>Przepisy te nakładają na wnioskodawców i beneficjentów obowiązek wyboru wykonawców poszczególnych zadań </a:t>
            </a:r>
            <a:br>
              <a:rPr lang="pl-PL" sz="2200" dirty="0" smtClean="0"/>
            </a:br>
            <a:r>
              <a:rPr lang="pl-PL" sz="2200" dirty="0" smtClean="0"/>
              <a:t>w ramach realizowanych operacji, zgodnie z zasadą konkurencyjności.</a:t>
            </a:r>
            <a:endParaRPr lang="pl-PL" sz="2200" dirty="0"/>
          </a:p>
          <a:p>
            <a:pPr algn="ctr"/>
            <a:endParaRPr lang="pl-PL" dirty="0"/>
          </a:p>
        </p:txBody>
      </p:sp>
    </p:spTree>
    <p:extLst>
      <p:ext uri="{BB962C8B-B14F-4D97-AF65-F5344CB8AC3E}">
        <p14:creationId xmlns:p14="http://schemas.microsoft.com/office/powerpoint/2010/main" val="3475287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marL="0" lvl="1" indent="0"/>
            <a:endParaRPr lang="pl-PL" sz="1400" dirty="0"/>
          </a:p>
          <a:p>
            <a:pPr marL="342900" lvl="1" indent="-342900">
              <a:buFont typeface="Arial" pitchFamily="34" charset="0"/>
              <a:buChar char="•"/>
            </a:pPr>
            <a:endParaRPr lang="pl-PL" sz="1000" dirty="0"/>
          </a:p>
          <a:p>
            <a:pPr algn="ctr"/>
            <a:r>
              <a:rPr lang="pl-PL" sz="2400" dirty="0" smtClean="0"/>
              <a:t>Art. 43a ustawy o wspieraniu </a:t>
            </a:r>
            <a:r>
              <a:rPr lang="pl-PL" sz="2400" dirty="0" err="1" smtClean="0"/>
              <a:t>row</a:t>
            </a:r>
            <a:endParaRPr lang="pl-PL" sz="2400" dirty="0" smtClean="0"/>
          </a:p>
          <a:p>
            <a:pPr algn="ctr"/>
            <a:endParaRPr lang="pl-PL" dirty="0"/>
          </a:p>
          <a:p>
            <a:pPr algn="just"/>
            <a:r>
              <a:rPr lang="pl-PL" sz="2000" dirty="0" smtClean="0"/>
              <a:t>	</a:t>
            </a:r>
            <a:r>
              <a:rPr lang="pl-PL" sz="2400" dirty="0" smtClean="0"/>
              <a:t>Analogiczną zasadę określały do tej pory postanowienia umów o przyznaniu pomocy.</a:t>
            </a:r>
            <a:endParaRPr lang="pl-PL" sz="2400" dirty="0"/>
          </a:p>
          <a:p>
            <a:pPr algn="ctr"/>
            <a:endParaRPr lang="pl-PL" dirty="0"/>
          </a:p>
        </p:txBody>
      </p:sp>
    </p:spTree>
    <p:extLst>
      <p:ext uri="{BB962C8B-B14F-4D97-AF65-F5344CB8AC3E}">
        <p14:creationId xmlns:p14="http://schemas.microsoft.com/office/powerpoint/2010/main" val="1447397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marL="0" lvl="1" indent="0"/>
            <a:endParaRPr lang="pl-PL" sz="1400" dirty="0"/>
          </a:p>
          <a:p>
            <a:pPr marL="342900" lvl="1" indent="-342900">
              <a:buFont typeface="Arial" pitchFamily="34" charset="0"/>
              <a:buChar char="•"/>
            </a:pPr>
            <a:endParaRPr lang="pl-PL" sz="1000" dirty="0"/>
          </a:p>
          <a:p>
            <a:pPr algn="ctr"/>
            <a:r>
              <a:rPr lang="pl-PL" sz="2400" dirty="0" smtClean="0"/>
              <a:t>Art. 43a ustawy o wspieraniu </a:t>
            </a:r>
            <a:r>
              <a:rPr lang="pl-PL" sz="2400" dirty="0" err="1" smtClean="0"/>
              <a:t>row</a:t>
            </a:r>
            <a:endParaRPr lang="pl-PL" sz="2400" dirty="0" smtClean="0"/>
          </a:p>
          <a:p>
            <a:pPr algn="ctr"/>
            <a:endParaRPr lang="pl-PL" dirty="0"/>
          </a:p>
          <a:p>
            <a:pPr algn="just"/>
            <a:r>
              <a:rPr lang="pl-PL" sz="2000" dirty="0" smtClean="0"/>
              <a:t>	</a:t>
            </a:r>
            <a:r>
              <a:rPr lang="pl-PL" sz="2400" dirty="0" smtClean="0"/>
              <a:t>Przepisy </a:t>
            </a:r>
            <a:r>
              <a:rPr lang="pl-PL" sz="2400" dirty="0"/>
              <a:t>w zakresie konkurencyjnego wyboru wykonawców </a:t>
            </a:r>
            <a:r>
              <a:rPr lang="pl-PL" sz="2400" dirty="0" smtClean="0"/>
              <a:t>dotyczą jedynie tych instrumentów PROW 2014-2020, w przypadku których pomoc przyznawana jest w formie refundacji kosztów.</a:t>
            </a:r>
            <a:endParaRPr lang="pl-PL" sz="2400" dirty="0"/>
          </a:p>
          <a:p>
            <a:pPr algn="ctr"/>
            <a:endParaRPr lang="pl-PL" dirty="0"/>
          </a:p>
        </p:txBody>
      </p:sp>
    </p:spTree>
    <p:extLst>
      <p:ext uri="{BB962C8B-B14F-4D97-AF65-F5344CB8AC3E}">
        <p14:creationId xmlns:p14="http://schemas.microsoft.com/office/powerpoint/2010/main" val="3724821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marL="0" lvl="1" indent="0"/>
            <a:endParaRPr lang="pl-PL" sz="1400" dirty="0"/>
          </a:p>
          <a:p>
            <a:pPr marL="342900" lvl="1" indent="-342900">
              <a:buFont typeface="Arial" pitchFamily="34" charset="0"/>
              <a:buChar char="•"/>
            </a:pPr>
            <a:endParaRPr lang="pl-PL" sz="1000" dirty="0"/>
          </a:p>
          <a:p>
            <a:pPr algn="ctr"/>
            <a:r>
              <a:rPr lang="pl-PL" sz="2400" dirty="0" smtClean="0"/>
              <a:t>Art. 43a ustawy o wspieraniu </a:t>
            </a:r>
            <a:r>
              <a:rPr lang="pl-PL" sz="2400" dirty="0" err="1" smtClean="0"/>
              <a:t>row</a:t>
            </a:r>
            <a:endParaRPr lang="pl-PL" sz="2400" dirty="0" smtClean="0"/>
          </a:p>
          <a:p>
            <a:pPr algn="ctr"/>
            <a:endParaRPr lang="pl-PL" dirty="0"/>
          </a:p>
          <a:p>
            <a:pPr marL="92075" indent="-92075" algn="just"/>
            <a:r>
              <a:rPr lang="pl-PL" sz="2000" dirty="0" smtClean="0"/>
              <a:t>	</a:t>
            </a:r>
            <a:r>
              <a:rPr lang="pl-PL" sz="2400" dirty="0"/>
              <a:t>Przepisów </a:t>
            </a:r>
            <a:r>
              <a:rPr lang="pl-PL" sz="2400" dirty="0" smtClean="0"/>
              <a:t>w zakresie konkurencyjnego wyboru wykonawców nie </a:t>
            </a:r>
            <a:r>
              <a:rPr lang="pl-PL" sz="2400" dirty="0"/>
              <a:t>stosuje się, gdy podmiot ubiegający się o przyznanie pomocy lub pomocy technicznej oraz beneficjent są obowiązani do poniesienia kosztów kwalifikowalnych zgodnie z przepisami o zamówieniach </a:t>
            </a:r>
            <a:r>
              <a:rPr lang="pl-PL" sz="2400" dirty="0" smtClean="0"/>
              <a:t>publicznych</a:t>
            </a:r>
            <a:endParaRPr lang="pl-PL" sz="2400" dirty="0"/>
          </a:p>
        </p:txBody>
      </p:sp>
    </p:spTree>
    <p:extLst>
      <p:ext uri="{BB962C8B-B14F-4D97-AF65-F5344CB8AC3E}">
        <p14:creationId xmlns:p14="http://schemas.microsoft.com/office/powerpoint/2010/main" val="27486999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marL="0" lvl="1" indent="0"/>
            <a:endParaRPr lang="pl-PL" sz="1400" dirty="0"/>
          </a:p>
          <a:p>
            <a:pPr marL="342900" lvl="1" indent="-342900">
              <a:buFont typeface="Arial" pitchFamily="34" charset="0"/>
              <a:buChar char="•"/>
            </a:pPr>
            <a:endParaRPr lang="pl-PL" sz="1000" dirty="0"/>
          </a:p>
          <a:p>
            <a:pPr algn="ctr"/>
            <a:r>
              <a:rPr lang="pl-PL" sz="2400" dirty="0" smtClean="0"/>
              <a:t>Art. 43a ustawy o wspieraniu </a:t>
            </a:r>
            <a:r>
              <a:rPr lang="pl-PL" sz="2400" dirty="0" err="1" smtClean="0"/>
              <a:t>row</a:t>
            </a:r>
            <a:endParaRPr lang="pl-PL" sz="2400" dirty="0" smtClean="0"/>
          </a:p>
          <a:p>
            <a:pPr algn="just"/>
            <a:endParaRPr lang="pl-PL" dirty="0"/>
          </a:p>
          <a:p>
            <a:pPr marL="0" indent="0" algn="just"/>
            <a:r>
              <a:rPr lang="pl-PL" sz="2400" dirty="0" smtClean="0"/>
              <a:t>Przepisy </a:t>
            </a:r>
            <a:r>
              <a:rPr lang="pl-PL" sz="2400" dirty="0"/>
              <a:t>w zakresie konkurencyjnego wyboru wykonawców </a:t>
            </a:r>
            <a:r>
              <a:rPr lang="pl-PL" sz="2400" dirty="0" smtClean="0"/>
              <a:t>nie dotyczą również zadań, których wartość nie przekracza 20 tys. zł netto oraz wyboru </a:t>
            </a:r>
            <a:r>
              <a:rPr lang="pl-PL" sz="2400" dirty="0" err="1" smtClean="0"/>
              <a:t>grantobiorców</a:t>
            </a:r>
            <a:r>
              <a:rPr lang="pl-PL" sz="2400" dirty="0" smtClean="0"/>
              <a:t>, o których mowa w przepisach o rozwoju lokalnym z udziałem lokalnej społeczności.</a:t>
            </a:r>
            <a:endParaRPr lang="pl-PL" dirty="0"/>
          </a:p>
        </p:txBody>
      </p:sp>
    </p:spTree>
    <p:extLst>
      <p:ext uri="{BB962C8B-B14F-4D97-AF65-F5344CB8AC3E}">
        <p14:creationId xmlns:p14="http://schemas.microsoft.com/office/powerpoint/2010/main" val="3440312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marL="0" lvl="1" indent="0"/>
            <a:endParaRPr lang="pl-PL" sz="1400" dirty="0"/>
          </a:p>
          <a:p>
            <a:pPr marL="342900" lvl="1" indent="-342900">
              <a:buFont typeface="Arial" pitchFamily="34" charset="0"/>
              <a:buChar char="•"/>
            </a:pPr>
            <a:endParaRPr lang="pl-PL" sz="1000" dirty="0"/>
          </a:p>
          <a:p>
            <a:pPr algn="ctr"/>
            <a:r>
              <a:rPr lang="pl-PL" sz="2400" dirty="0" smtClean="0"/>
              <a:t>Art. 43a ustawy o wspieraniu </a:t>
            </a:r>
            <a:r>
              <a:rPr lang="pl-PL" sz="2400" dirty="0" err="1" smtClean="0"/>
              <a:t>row</a:t>
            </a:r>
            <a:endParaRPr lang="pl-PL" sz="2400" dirty="0" smtClean="0"/>
          </a:p>
          <a:p>
            <a:pPr marL="0" indent="0" algn="just"/>
            <a:endParaRPr lang="pl-PL" dirty="0"/>
          </a:p>
          <a:p>
            <a:pPr marL="0" indent="0" algn="just"/>
            <a:r>
              <a:rPr lang="pl-PL" sz="2400" dirty="0" smtClean="0"/>
              <a:t>W sytuacji gdy przepisy prawa zamówień publicznych nie mają zastosowania, art. 43a zawiera również inne wyłączenia ze stosowania konkurencyjnego wyboru wykonawców:</a:t>
            </a:r>
            <a:endParaRPr lang="pl-PL" dirty="0"/>
          </a:p>
        </p:txBody>
      </p:sp>
    </p:spTree>
    <p:extLst>
      <p:ext uri="{BB962C8B-B14F-4D97-AF65-F5344CB8AC3E}">
        <p14:creationId xmlns:p14="http://schemas.microsoft.com/office/powerpoint/2010/main" val="18833346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marL="0" lvl="1" indent="0"/>
            <a:endParaRPr lang="pl-PL" sz="1400" dirty="0"/>
          </a:p>
          <a:p>
            <a:pPr marL="342900" lvl="1" indent="-342900">
              <a:buFont typeface="Arial" pitchFamily="34" charset="0"/>
              <a:buChar char="•"/>
            </a:pPr>
            <a:endParaRPr lang="pl-PL" sz="1000" dirty="0"/>
          </a:p>
          <a:p>
            <a:pPr algn="ctr"/>
            <a:r>
              <a:rPr lang="pl-PL" sz="2400" dirty="0" smtClean="0"/>
              <a:t>Art. 43a ustawy o wspieraniu </a:t>
            </a:r>
            <a:r>
              <a:rPr lang="pl-PL" sz="2400" dirty="0" err="1" smtClean="0"/>
              <a:t>row</a:t>
            </a:r>
            <a:endParaRPr lang="pl-PL" sz="2400" dirty="0" smtClean="0"/>
          </a:p>
          <a:p>
            <a:pPr algn="ctr"/>
            <a:endParaRPr lang="pl-PL" dirty="0"/>
          </a:p>
          <a:p>
            <a:pPr algn="just">
              <a:buFont typeface="Arial" panose="020B0604020202020204" pitchFamily="34" charset="0"/>
              <a:buChar char="•"/>
            </a:pPr>
            <a:r>
              <a:rPr lang="pl-PL" sz="2000" dirty="0"/>
              <a:t>w</a:t>
            </a:r>
            <a:r>
              <a:rPr lang="pl-PL" sz="2000" dirty="0" smtClean="0"/>
              <a:t> </a:t>
            </a:r>
            <a:r>
              <a:rPr lang="pl-PL" sz="2000" dirty="0"/>
              <a:t>przypadku określonym w art. 4 pkt 8 ustawy z dnia 29 stycznia 2004 r. - Prawo zamówień </a:t>
            </a:r>
            <a:r>
              <a:rPr lang="pl-PL" sz="2000" dirty="0" smtClean="0"/>
              <a:t>publicznych (zamówienia i konkursy </a:t>
            </a:r>
            <a:br>
              <a:rPr lang="pl-PL" sz="2000" dirty="0" smtClean="0"/>
            </a:br>
            <a:r>
              <a:rPr lang="pl-PL" sz="2000" dirty="0" smtClean="0"/>
              <a:t>o wartości poniżej 30 000 euro), </a:t>
            </a:r>
            <a:r>
              <a:rPr lang="pl-PL" sz="2000" dirty="0"/>
              <a:t>jeżeli te koszty zostały poniesione zgodnie z przepisami o zamówieniach publicznych </a:t>
            </a:r>
            <a:r>
              <a:rPr lang="pl-PL" sz="2000" dirty="0" smtClean="0"/>
              <a:t>w </a:t>
            </a:r>
            <a:r>
              <a:rPr lang="pl-PL" sz="2000" dirty="0"/>
              <a:t>wyniku wyboru wykonawcy w trybie przetargu nieograniczonego albo przetargu </a:t>
            </a:r>
            <a:r>
              <a:rPr lang="pl-PL" sz="2000" dirty="0" smtClean="0"/>
              <a:t>ograniczonego</a:t>
            </a:r>
          </a:p>
          <a:p>
            <a:pPr marL="0" indent="0" algn="just"/>
            <a:endParaRPr lang="pl-PL" sz="2000" dirty="0"/>
          </a:p>
          <a:p>
            <a:pPr algn="ctr"/>
            <a:endParaRPr lang="pl-PL" dirty="0"/>
          </a:p>
        </p:txBody>
      </p:sp>
    </p:spTree>
    <p:extLst>
      <p:ext uri="{BB962C8B-B14F-4D97-AF65-F5344CB8AC3E}">
        <p14:creationId xmlns:p14="http://schemas.microsoft.com/office/powerpoint/2010/main" val="1507896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marL="0" lvl="1" indent="0"/>
            <a:endParaRPr lang="pl-PL" sz="1400" dirty="0"/>
          </a:p>
          <a:p>
            <a:pPr marL="342900" lvl="1" indent="-342900">
              <a:buFont typeface="Arial" pitchFamily="34" charset="0"/>
              <a:buChar char="•"/>
            </a:pPr>
            <a:endParaRPr lang="pl-PL" sz="1000" dirty="0"/>
          </a:p>
          <a:p>
            <a:pPr algn="ctr"/>
            <a:r>
              <a:rPr lang="pl-PL" sz="2400" dirty="0" smtClean="0"/>
              <a:t>Art. 43a ustawy o wspieraniu </a:t>
            </a:r>
            <a:r>
              <a:rPr lang="pl-PL" sz="2400" dirty="0" err="1" smtClean="0"/>
              <a:t>row</a:t>
            </a:r>
            <a:endParaRPr lang="pl-PL" sz="2400" dirty="0" smtClean="0"/>
          </a:p>
          <a:p>
            <a:pPr algn="ctr"/>
            <a:endParaRPr lang="pl-PL" dirty="0"/>
          </a:p>
          <a:p>
            <a:pPr algn="just">
              <a:buFont typeface="Arial" panose="020B0604020202020204" pitchFamily="34" charset="0"/>
              <a:buChar char="•"/>
            </a:pPr>
            <a:r>
              <a:rPr lang="pl-PL" sz="2000" dirty="0" smtClean="0"/>
              <a:t>gdy </a:t>
            </a:r>
            <a:r>
              <a:rPr lang="pl-PL" sz="2000" dirty="0"/>
              <a:t>zadanie ujęte w zestawieniu rzeczowo-finansowym operacji jest wykonywane na podstawie art. 3 ust. 4 ustawy z dnia 26 marca 1982 r. o scalaniu i wymianie gruntów (Dz. U. z 2014 r. poz. 700 oraz z 2015 r. poz. 349</a:t>
            </a:r>
            <a:r>
              <a:rPr lang="pl-PL" sz="2000" dirty="0" smtClean="0"/>
              <a:t>)</a:t>
            </a:r>
          </a:p>
          <a:p>
            <a:pPr algn="ctr"/>
            <a:endParaRPr lang="pl-PL" dirty="0"/>
          </a:p>
        </p:txBody>
      </p:sp>
    </p:spTree>
    <p:extLst>
      <p:ext uri="{BB962C8B-B14F-4D97-AF65-F5344CB8AC3E}">
        <p14:creationId xmlns:p14="http://schemas.microsoft.com/office/powerpoint/2010/main" val="32098687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pPr lvl="0"/>
            <a:r>
              <a:rPr lang="pl-PL" sz="2400" b="1" dirty="0" smtClean="0"/>
              <a:t>Konkurencyjny wybór wykonawców</a:t>
            </a:r>
            <a:endParaRPr lang="pl-PL" sz="2400" dirty="0"/>
          </a:p>
        </p:txBody>
      </p:sp>
      <p:sp>
        <p:nvSpPr>
          <p:cNvPr id="3" name="Symbol zastępczy zawartości 2"/>
          <p:cNvSpPr>
            <a:spLocks noGrp="1"/>
          </p:cNvSpPr>
          <p:nvPr>
            <p:ph idx="1"/>
          </p:nvPr>
        </p:nvSpPr>
        <p:spPr>
          <a:xfrm>
            <a:off x="685800" y="1142984"/>
            <a:ext cx="7770813" cy="5072079"/>
          </a:xfrm>
        </p:spPr>
        <p:txBody>
          <a:bodyPr>
            <a:normAutofit/>
          </a:bodyPr>
          <a:lstStyle/>
          <a:p>
            <a:pPr algn="ctr"/>
            <a:r>
              <a:rPr lang="pl-PL" sz="1400" b="1" dirty="0" smtClean="0"/>
              <a:t>	</a:t>
            </a:r>
            <a:endParaRPr lang="pl-PL" sz="2400" dirty="0"/>
          </a:p>
          <a:p>
            <a:pPr algn="ctr"/>
            <a:r>
              <a:rPr lang="pl-PL" sz="2400" dirty="0"/>
              <a:t>Art. 43a ustawy o </a:t>
            </a:r>
            <a:r>
              <a:rPr lang="pl-PL" sz="2400" dirty="0" smtClean="0"/>
              <a:t>wspieraniu </a:t>
            </a:r>
            <a:r>
              <a:rPr lang="pl-PL" sz="2400" dirty="0" err="1" smtClean="0"/>
              <a:t>row</a:t>
            </a:r>
            <a:endParaRPr lang="pl-PL" sz="2400" dirty="0" smtClean="0"/>
          </a:p>
          <a:p>
            <a:pPr algn="ctr"/>
            <a:endParaRPr lang="pl-PL" sz="2400" dirty="0"/>
          </a:p>
          <a:p>
            <a:pPr marL="0" indent="0" algn="just"/>
            <a:r>
              <a:rPr lang="pl-PL" sz="2000" dirty="0" smtClean="0"/>
              <a:t>gdy </a:t>
            </a:r>
            <a:r>
              <a:rPr lang="pl-PL" sz="2000" dirty="0"/>
              <a:t>przedmiotem są:</a:t>
            </a:r>
          </a:p>
          <a:p>
            <a:pPr algn="just">
              <a:buFont typeface="Arial" panose="020B0604020202020204" pitchFamily="34" charset="0"/>
              <a:buChar char="•"/>
            </a:pPr>
            <a:r>
              <a:rPr lang="pl-PL" sz="2000" dirty="0" smtClean="0"/>
              <a:t>usługi </a:t>
            </a:r>
            <a:r>
              <a:rPr lang="pl-PL" sz="2000" dirty="0"/>
              <a:t>badawcze i rozwojowe (zgodnie z art. 4 pkt 3 lit. e ustawy </a:t>
            </a:r>
            <a:r>
              <a:rPr lang="pl-PL" sz="2000" dirty="0" err="1"/>
              <a:t>Pzp</a:t>
            </a:r>
            <a:r>
              <a:rPr lang="pl-PL" sz="2000" dirty="0" smtClean="0"/>
              <a:t>)</a:t>
            </a:r>
          </a:p>
          <a:p>
            <a:pPr lvl="0" algn="just">
              <a:buFont typeface="Arial" panose="020B0604020202020204" pitchFamily="34" charset="0"/>
              <a:buChar char="•"/>
            </a:pPr>
            <a:r>
              <a:rPr lang="pl-PL" sz="2000" dirty="0" smtClean="0"/>
              <a:t>usługi </a:t>
            </a:r>
            <a:r>
              <a:rPr lang="pl-PL" sz="2000" dirty="0"/>
              <a:t>prawne (zgodnie z art. 4 pkt 3 lit. </a:t>
            </a:r>
            <a:r>
              <a:rPr lang="pl-PL" sz="2000" dirty="0" err="1"/>
              <a:t>ea</a:t>
            </a:r>
            <a:r>
              <a:rPr lang="pl-PL" sz="2000" dirty="0"/>
              <a:t> ustawy </a:t>
            </a:r>
            <a:r>
              <a:rPr lang="pl-PL" sz="2000" dirty="0" err="1"/>
              <a:t>Pzp</a:t>
            </a:r>
            <a:r>
              <a:rPr lang="pl-PL" sz="2000" dirty="0" smtClean="0"/>
              <a:t>)</a:t>
            </a:r>
            <a:endParaRPr lang="pl-PL" sz="2000" dirty="0"/>
          </a:p>
          <a:p>
            <a:pPr lvl="0" algn="just">
              <a:buFont typeface="Arial" panose="020B0604020202020204" pitchFamily="34" charset="0"/>
              <a:buChar char="•"/>
            </a:pPr>
            <a:r>
              <a:rPr lang="pl-PL" sz="2000" dirty="0" smtClean="0"/>
              <a:t>nabycie </a:t>
            </a:r>
            <a:r>
              <a:rPr lang="pl-PL" sz="2000" dirty="0"/>
              <a:t>audycji i materiałów do audycji lub ich opracowanie, produkcji lub koprodukcja (zgodnie z art. 4 pkt 3 lit. g ustawy </a:t>
            </a:r>
            <a:r>
              <a:rPr lang="pl-PL" sz="2000" dirty="0" err="1"/>
              <a:t>Pzp</a:t>
            </a:r>
            <a:r>
              <a:rPr lang="pl-PL" sz="2000" dirty="0"/>
              <a:t>), </a:t>
            </a:r>
          </a:p>
          <a:p>
            <a:pPr algn="ctr"/>
            <a:endParaRPr lang="pl-PL" sz="2400" dirty="0" smtClean="0"/>
          </a:p>
          <a:p>
            <a:endParaRPr lang="pl-PL" sz="2400" dirty="0"/>
          </a:p>
        </p:txBody>
      </p:sp>
    </p:spTree>
    <p:extLst>
      <p:ext uri="{BB962C8B-B14F-4D97-AF65-F5344CB8AC3E}">
        <p14:creationId xmlns:p14="http://schemas.microsoft.com/office/powerpoint/2010/main" val="39671664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pPr lvl="0"/>
            <a:r>
              <a:rPr lang="pl-PL" sz="2400" b="1" dirty="0" smtClean="0"/>
              <a:t>Konkurencyjny wybór wykonawców</a:t>
            </a:r>
            <a:endParaRPr lang="pl-PL" sz="2400" dirty="0"/>
          </a:p>
        </p:txBody>
      </p:sp>
      <p:sp>
        <p:nvSpPr>
          <p:cNvPr id="3" name="Symbol zastępczy zawartości 2"/>
          <p:cNvSpPr>
            <a:spLocks noGrp="1"/>
          </p:cNvSpPr>
          <p:nvPr>
            <p:ph idx="1"/>
          </p:nvPr>
        </p:nvSpPr>
        <p:spPr>
          <a:xfrm>
            <a:off x="685800" y="1142984"/>
            <a:ext cx="7770813" cy="5072079"/>
          </a:xfrm>
        </p:spPr>
        <p:txBody>
          <a:bodyPr>
            <a:normAutofit/>
          </a:bodyPr>
          <a:lstStyle/>
          <a:p>
            <a:pPr lvl="0" algn="just">
              <a:buFont typeface="Arial" panose="020B0604020202020204" pitchFamily="34" charset="0"/>
              <a:buChar char="•"/>
            </a:pPr>
            <a:r>
              <a:rPr lang="pl-PL" sz="1800" dirty="0" smtClean="0"/>
              <a:t>zakup </a:t>
            </a:r>
            <a:r>
              <a:rPr lang="pl-PL" sz="1800" dirty="0"/>
              <a:t>czasu antenowego lub audycji (zgodnie z art. 4 pkt 3 lit. h ustawy </a:t>
            </a:r>
            <a:r>
              <a:rPr lang="pl-PL" sz="1800" dirty="0" err="1"/>
              <a:t>Pzp</a:t>
            </a:r>
            <a:r>
              <a:rPr lang="pl-PL" sz="1800" dirty="0"/>
              <a:t>),</a:t>
            </a:r>
          </a:p>
          <a:p>
            <a:pPr lvl="0" algn="just">
              <a:buFont typeface="Arial" panose="020B0604020202020204" pitchFamily="34" charset="0"/>
              <a:buChar char="•"/>
            </a:pPr>
            <a:r>
              <a:rPr lang="pl-PL" sz="1800" dirty="0" smtClean="0"/>
              <a:t>nabycie </a:t>
            </a:r>
            <a:r>
              <a:rPr lang="pl-PL" sz="1800" dirty="0"/>
              <a:t>własności lub innych praw do istniejących budynków lub nieruchomości (zgodnie z art. 4 pkt 3 lit. i ustawy </a:t>
            </a:r>
            <a:r>
              <a:rPr lang="pl-PL" sz="1800" dirty="0" err="1"/>
              <a:t>Pzp</a:t>
            </a:r>
            <a:r>
              <a:rPr lang="pl-PL" sz="1800" dirty="0"/>
              <a:t>),</a:t>
            </a:r>
          </a:p>
          <a:p>
            <a:pPr lvl="0" algn="just">
              <a:buFont typeface="Arial" panose="020B0604020202020204" pitchFamily="34" charset="0"/>
              <a:buChar char="•"/>
            </a:pPr>
            <a:r>
              <a:rPr lang="pl-PL" sz="1800" dirty="0" smtClean="0"/>
              <a:t>umów </a:t>
            </a:r>
            <a:r>
              <a:rPr lang="pl-PL" sz="1800" dirty="0"/>
              <a:t>z zakresu prawa pracy (zgodnie z art. 4 pkt 4 ustawy </a:t>
            </a:r>
            <a:r>
              <a:rPr lang="pl-PL" sz="1800" dirty="0" err="1"/>
              <a:t>Pzp</a:t>
            </a:r>
            <a:r>
              <a:rPr lang="pl-PL" sz="1800" dirty="0"/>
              <a:t>),</a:t>
            </a:r>
          </a:p>
          <a:p>
            <a:pPr marL="354013" lvl="0" indent="-354013" algn="just">
              <a:buFont typeface="Arial" panose="020B0604020202020204" pitchFamily="34" charset="0"/>
              <a:buChar char="•"/>
            </a:pPr>
            <a:r>
              <a:rPr lang="pl-PL" sz="1800" dirty="0" smtClean="0"/>
              <a:t>przyznawania </a:t>
            </a:r>
            <a:r>
              <a:rPr lang="pl-PL" sz="1800" dirty="0"/>
              <a:t>dotacji ze środków publicznych, jeżeli dotacje te </a:t>
            </a:r>
            <a:r>
              <a:rPr lang="pl-PL" sz="1800" dirty="0" smtClean="0"/>
              <a:t> przyznawane </a:t>
            </a:r>
            <a:r>
              <a:rPr lang="pl-PL" sz="1800" dirty="0"/>
              <a:t>są na podstawie ustaw (zgodnie z art. 4 pkt 7 ustawy </a:t>
            </a:r>
            <a:r>
              <a:rPr lang="pl-PL" sz="1800" dirty="0" err="1"/>
              <a:t>Pzp</a:t>
            </a:r>
            <a:r>
              <a:rPr lang="pl-PL" sz="1800" dirty="0" smtClean="0"/>
              <a:t>),</a:t>
            </a:r>
          </a:p>
          <a:p>
            <a:pPr lvl="0" algn="just">
              <a:buFont typeface="Arial" panose="020B0604020202020204" pitchFamily="34" charset="0"/>
              <a:buChar char="•"/>
            </a:pPr>
            <a:r>
              <a:rPr lang="pl-PL" sz="1800" dirty="0" smtClean="0"/>
              <a:t>koncesji </a:t>
            </a:r>
            <a:r>
              <a:rPr lang="pl-PL" sz="1800" dirty="0"/>
              <a:t>na roboty budowlane oraz koncesji na usługi w rozumieniu ustawy z dnia 9 stycznia 2009 r. o koncesji na roboty budowlane lub usługi (zgodnie z art. 4 pkt 12 ustawy </a:t>
            </a:r>
            <a:r>
              <a:rPr lang="pl-PL" sz="1800" dirty="0" err="1"/>
              <a:t>Pzp</a:t>
            </a:r>
            <a:r>
              <a:rPr lang="pl-PL" sz="1800" dirty="0"/>
              <a:t>),</a:t>
            </a:r>
          </a:p>
          <a:p>
            <a:pPr lvl="0" algn="just">
              <a:buFont typeface="Arial" panose="020B0604020202020204" pitchFamily="34" charset="0"/>
              <a:buChar char="•"/>
            </a:pPr>
            <a:r>
              <a:rPr lang="pl-PL" sz="1800" dirty="0" smtClean="0"/>
              <a:t>zamówień </a:t>
            </a:r>
            <a:r>
              <a:rPr lang="pl-PL" sz="1800" dirty="0"/>
              <a:t>udzielanych instytucji gospodarki budżetowej przez organ władzy publicznej wykonujący funkcje organu założycielskiego (zgodnie z art. 4 pkt 13 ustawy </a:t>
            </a:r>
            <a:r>
              <a:rPr lang="pl-PL" sz="1800" dirty="0" err="1"/>
              <a:t>Pzp</a:t>
            </a:r>
            <a:r>
              <a:rPr lang="pl-PL" sz="1800" dirty="0"/>
              <a:t>),</a:t>
            </a:r>
          </a:p>
          <a:p>
            <a:endParaRPr lang="pl-PL" sz="2400" dirty="0"/>
          </a:p>
        </p:txBody>
      </p:sp>
    </p:spTree>
    <p:extLst>
      <p:ext uri="{BB962C8B-B14F-4D97-AF65-F5344CB8AC3E}">
        <p14:creationId xmlns:p14="http://schemas.microsoft.com/office/powerpoint/2010/main" val="58096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fontScale="90000"/>
          </a:bodyPr>
          <a:lstStyle/>
          <a:p>
            <a:pPr lvl="0"/>
            <a:r>
              <a:rPr lang="pl-PL" sz="2200" dirty="0" smtClean="0"/>
              <a:t/>
            </a:r>
            <a:br>
              <a:rPr lang="pl-PL" sz="2200" dirty="0" smtClean="0"/>
            </a:br>
            <a:r>
              <a:rPr lang="pl-PL" dirty="0"/>
              <a:t/>
            </a:r>
            <a:br>
              <a:rPr lang="pl-PL" dirty="0"/>
            </a:br>
            <a:endParaRPr lang="pl-PL" dirty="0"/>
          </a:p>
        </p:txBody>
      </p:sp>
      <p:sp>
        <p:nvSpPr>
          <p:cNvPr id="3" name="Symbol zastępczy zawartości 2"/>
          <p:cNvSpPr>
            <a:spLocks noGrp="1"/>
          </p:cNvSpPr>
          <p:nvPr>
            <p:ph idx="1"/>
          </p:nvPr>
        </p:nvSpPr>
        <p:spPr>
          <a:xfrm>
            <a:off x="684213" y="908720"/>
            <a:ext cx="7918648" cy="5072079"/>
          </a:xfrm>
        </p:spPr>
        <p:txBody>
          <a:bodyPr>
            <a:normAutofit/>
          </a:bodyPr>
          <a:lstStyle/>
          <a:p>
            <a:pPr marL="0" lvl="1" indent="0"/>
            <a:r>
              <a:rPr lang="pl-PL" sz="1400" b="1" dirty="0" smtClean="0"/>
              <a:t>							</a:t>
            </a:r>
          </a:p>
          <a:p>
            <a:pPr marL="0" lvl="1" indent="0" algn="ctr"/>
            <a:r>
              <a:rPr lang="pl-PL" dirty="0" smtClean="0"/>
              <a:t>Część I</a:t>
            </a:r>
          </a:p>
          <a:p>
            <a:pPr marL="0" lvl="1" indent="0" algn="ctr"/>
            <a:endParaRPr lang="pl-PL" dirty="0"/>
          </a:p>
          <a:p>
            <a:pPr marL="0" lvl="1" indent="0" algn="ctr"/>
            <a:r>
              <a:rPr lang="pl-PL" sz="3200" b="1" dirty="0"/>
              <a:t>Omówienie przepisów prawa inicjujących utworzenie Portalu  Ogłoszeń </a:t>
            </a:r>
            <a:r>
              <a:rPr lang="pl-PL" sz="3200" b="1" dirty="0" smtClean="0"/>
              <a:t>ARiMR</a:t>
            </a:r>
          </a:p>
          <a:p>
            <a:pPr marL="0" lvl="1" indent="0" algn="ctr"/>
            <a:endParaRPr lang="pl-PL" dirty="0"/>
          </a:p>
          <a:p>
            <a:pPr marL="0" lvl="1" indent="0" algn="ctr"/>
            <a:r>
              <a:rPr lang="pl-PL" sz="3600" dirty="0" smtClean="0">
                <a:solidFill>
                  <a:srgbClr val="FF0000"/>
                </a:solidFill>
              </a:rPr>
              <a:t>www.portalogloszen.arimr.gov.pl</a:t>
            </a:r>
          </a:p>
          <a:p>
            <a:pPr marL="342900" lvl="1" indent="-342900">
              <a:buFont typeface="Arial" pitchFamily="34" charset="0"/>
              <a:buChar char="•"/>
            </a:pPr>
            <a:endParaRPr lang="pl-PL" dirty="0"/>
          </a:p>
          <a:p>
            <a:endParaRPr lang="pl-PL"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fontScale="90000"/>
          </a:bodyPr>
          <a:lstStyle/>
          <a:p>
            <a:pPr lvl="0"/>
            <a:r>
              <a:rPr lang="pl-PL" sz="2700" b="1" dirty="0" smtClean="0"/>
              <a:t>Konkurencyjny wybór wykonawców</a:t>
            </a:r>
            <a:r>
              <a:rPr lang="pl-PL" dirty="0"/>
              <a:t/>
            </a:r>
            <a:br>
              <a:rPr lang="pl-PL" dirty="0"/>
            </a:br>
            <a:endParaRPr lang="pl-PL" dirty="0"/>
          </a:p>
        </p:txBody>
      </p:sp>
      <p:sp>
        <p:nvSpPr>
          <p:cNvPr id="3" name="Symbol zastępczy zawartości 2"/>
          <p:cNvSpPr>
            <a:spLocks noGrp="1"/>
          </p:cNvSpPr>
          <p:nvPr>
            <p:ph idx="1"/>
          </p:nvPr>
        </p:nvSpPr>
        <p:spPr>
          <a:xfrm>
            <a:off x="685800" y="1142984"/>
            <a:ext cx="7770813" cy="5072079"/>
          </a:xfrm>
        </p:spPr>
        <p:txBody>
          <a:bodyPr>
            <a:normAutofit lnSpcReduction="10000"/>
          </a:bodyPr>
          <a:lstStyle/>
          <a:p>
            <a:pPr marL="285750" lvl="0" indent="-285750" algn="just">
              <a:buFont typeface="Arial" panose="020B0604020202020204" pitchFamily="34" charset="0"/>
              <a:buChar char="•"/>
            </a:pPr>
            <a:endParaRPr lang="pl-PL" sz="1600" dirty="0" smtClean="0"/>
          </a:p>
          <a:p>
            <a:pPr marL="285750" lvl="0" indent="-285750" algn="just">
              <a:buFont typeface="Arial" panose="020B0604020202020204" pitchFamily="34" charset="0"/>
              <a:buChar char="•"/>
            </a:pPr>
            <a:r>
              <a:rPr lang="pl-PL" sz="1800" dirty="0" smtClean="0"/>
              <a:t>dostawy </a:t>
            </a:r>
            <a:r>
              <a:rPr lang="pl-PL" sz="1800" dirty="0"/>
              <a:t>lub usługi służące wyłącznie do celów prac badawczych, eksperymentalnych, naukowych lub rozwojowych, które nie służą prowadzeniu przez beneficjenta produkcji seryjnej mającej na celu osiągnięcie rentowności rynkowej lub pokryciu kosztów badań lub rozwoju, jeżeli ich wartość jest mniejsza niż określona w przepisach wydanych na podstawie art. 11 ust. 8 ustawy </a:t>
            </a:r>
            <a:r>
              <a:rPr lang="pl-PL" sz="1800" dirty="0" err="1"/>
              <a:t>pzp</a:t>
            </a:r>
            <a:r>
              <a:rPr lang="pl-PL" sz="1800" dirty="0"/>
              <a:t> (zgodnie z art. 4d ust. 1 pkt 1 ustawy </a:t>
            </a:r>
            <a:r>
              <a:rPr lang="pl-PL" sz="1800" dirty="0" err="1"/>
              <a:t>Pzp</a:t>
            </a:r>
            <a:r>
              <a:rPr lang="pl-PL" sz="1800" dirty="0"/>
              <a:t>), </a:t>
            </a:r>
            <a:endParaRPr lang="pl-PL" sz="1800" dirty="0" smtClean="0"/>
          </a:p>
          <a:p>
            <a:pPr marL="0" lvl="0" indent="0" algn="just"/>
            <a:endParaRPr lang="pl-PL" sz="1800" dirty="0"/>
          </a:p>
          <a:p>
            <a:pPr marL="285750" lvl="0" indent="-285750" algn="just">
              <a:buFont typeface="Arial" panose="020B0604020202020204" pitchFamily="34" charset="0"/>
              <a:buChar char="•"/>
            </a:pPr>
            <a:r>
              <a:rPr lang="pl-PL" sz="1800" dirty="0" smtClean="0"/>
              <a:t>dostawy </a:t>
            </a:r>
            <a:r>
              <a:rPr lang="pl-PL" sz="1800" dirty="0"/>
              <a:t>lub usługi z zakresu działalności </a:t>
            </a:r>
            <a:r>
              <a:rPr lang="pl-PL" sz="1800" dirty="0" smtClean="0"/>
              <a:t>kulturalnej </a:t>
            </a:r>
            <a:r>
              <a:rPr lang="pl-PL" sz="1800" dirty="0"/>
              <a:t>związanej </a:t>
            </a:r>
            <a:r>
              <a:rPr lang="pl-PL" sz="1800" dirty="0" smtClean="0"/>
              <a:t/>
            </a:r>
            <a:br>
              <a:rPr lang="pl-PL" sz="1800" dirty="0" smtClean="0"/>
            </a:br>
            <a:r>
              <a:rPr lang="pl-PL" sz="1800" dirty="0" smtClean="0"/>
              <a:t>z </a:t>
            </a:r>
            <a:r>
              <a:rPr lang="pl-PL" sz="1800" dirty="0"/>
              <a:t>organizacją wystaw, koncertów, konkursów, festiwali, widowisk, spektakli teatralnych, przedsięwzięć z zakresu edukacji kulturalnej lub </a:t>
            </a:r>
            <a:r>
              <a:rPr lang="pl-PL" sz="1800" dirty="0" smtClean="0"/>
              <a:t/>
            </a:r>
            <a:br>
              <a:rPr lang="pl-PL" sz="1800" dirty="0" smtClean="0"/>
            </a:br>
            <a:r>
              <a:rPr lang="pl-PL" sz="1800" dirty="0" smtClean="0"/>
              <a:t>z </a:t>
            </a:r>
            <a:r>
              <a:rPr lang="pl-PL" sz="1800" dirty="0"/>
              <a:t>gromadzeniem materiałów bibliotecznych przez biblioteki lub muzealiów, jeżeli zamówienia te nie służą wyposażeniu beneficjenta </a:t>
            </a:r>
            <a:r>
              <a:rPr lang="pl-PL" sz="1800" dirty="0" smtClean="0"/>
              <a:t/>
            </a:r>
            <a:br>
              <a:rPr lang="pl-PL" sz="1800" dirty="0" smtClean="0"/>
            </a:br>
            <a:r>
              <a:rPr lang="pl-PL" sz="1800" dirty="0" smtClean="0"/>
              <a:t>w </a:t>
            </a:r>
            <a:r>
              <a:rPr lang="pl-PL" sz="1800" dirty="0"/>
              <a:t>środki trwałe przeznaczone do bieżącej obsługi jego działalności, </a:t>
            </a:r>
            <a:r>
              <a:rPr lang="pl-PL" sz="1800" dirty="0" smtClean="0"/>
              <a:t/>
            </a:r>
            <a:br>
              <a:rPr lang="pl-PL" sz="1800" dirty="0" smtClean="0"/>
            </a:br>
            <a:r>
              <a:rPr lang="pl-PL" sz="1800" dirty="0" smtClean="0"/>
              <a:t>a </a:t>
            </a:r>
            <a:r>
              <a:rPr lang="pl-PL" sz="1800" dirty="0"/>
              <a:t>ich wartość jest mniejsza niż kwoty określone w przepisach wydanych na podstawie art. 11 ust. 8 ustawy </a:t>
            </a:r>
            <a:r>
              <a:rPr lang="pl-PL" sz="1800" dirty="0" err="1"/>
              <a:t>pzp</a:t>
            </a:r>
            <a:r>
              <a:rPr lang="pl-PL" sz="1800" dirty="0"/>
              <a:t> (zgodnie z art. 4d ust. 1 pkt 2 ustawy </a:t>
            </a:r>
            <a:r>
              <a:rPr lang="pl-PL" sz="1800" dirty="0" err="1"/>
              <a:t>Pzp</a:t>
            </a:r>
            <a:r>
              <a:rPr lang="pl-PL" sz="1800" dirty="0"/>
              <a:t>), </a:t>
            </a:r>
          </a:p>
          <a:p>
            <a:endParaRPr lang="pl-PL" sz="2400" dirty="0" smtClean="0"/>
          </a:p>
          <a:p>
            <a:endParaRPr lang="pl-PL" sz="2400" dirty="0"/>
          </a:p>
        </p:txBody>
      </p:sp>
    </p:spTree>
    <p:extLst>
      <p:ext uri="{BB962C8B-B14F-4D97-AF65-F5344CB8AC3E}">
        <p14:creationId xmlns:p14="http://schemas.microsoft.com/office/powerpoint/2010/main" val="7482502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marL="0" lvl="1" indent="0"/>
            <a:endParaRPr lang="pl-PL" sz="1400" dirty="0"/>
          </a:p>
          <a:p>
            <a:pPr marL="342900" lvl="1" indent="-342900">
              <a:buFont typeface="Arial" pitchFamily="34" charset="0"/>
              <a:buChar char="•"/>
            </a:pPr>
            <a:endParaRPr lang="pl-PL" sz="1000" dirty="0"/>
          </a:p>
          <a:p>
            <a:pPr algn="ctr"/>
            <a:r>
              <a:rPr lang="pl-PL" sz="2400" dirty="0" smtClean="0"/>
              <a:t>Art. 43a ustawy o wspieraniu </a:t>
            </a:r>
            <a:r>
              <a:rPr lang="pl-PL" sz="2400" dirty="0" err="1" smtClean="0"/>
              <a:t>row</a:t>
            </a:r>
            <a:endParaRPr lang="pl-PL" sz="2400" dirty="0" smtClean="0"/>
          </a:p>
          <a:p>
            <a:pPr algn="ctr"/>
            <a:endParaRPr lang="pl-PL" dirty="0"/>
          </a:p>
          <a:p>
            <a:pPr algn="just"/>
            <a:r>
              <a:rPr lang="pl-PL" sz="2000" dirty="0" smtClean="0"/>
              <a:t>	</a:t>
            </a:r>
            <a:r>
              <a:rPr lang="pl-PL" sz="2000" dirty="0"/>
              <a:t>u</a:t>
            </a:r>
            <a:r>
              <a:rPr lang="pl-PL" sz="2000" dirty="0" smtClean="0"/>
              <a:t>znaje </a:t>
            </a:r>
            <a:r>
              <a:rPr lang="pl-PL" sz="2000" dirty="0"/>
              <a:t>się, że koszty kwalifikowalne zostały poniesione w wyniku wyboru wykonawcy danego zadania ujętego w zestawieniu rzeczowo-finansowym operacji z zachowaniem konkurencyjnego trybu jego wyboru, jeżeli wybór tego wykonawcy nastąpił </a:t>
            </a:r>
            <a:r>
              <a:rPr lang="pl-PL" sz="2000" dirty="0" smtClean="0"/>
              <a:t/>
            </a:r>
            <a:br>
              <a:rPr lang="pl-PL" sz="2000" dirty="0" smtClean="0"/>
            </a:br>
            <a:r>
              <a:rPr lang="pl-PL" sz="2000" dirty="0" smtClean="0"/>
              <a:t>na </a:t>
            </a:r>
            <a:r>
              <a:rPr lang="pl-PL" sz="2000" u="sng" dirty="0"/>
              <a:t>podstawie najkorzystniejszej </a:t>
            </a:r>
            <a:r>
              <a:rPr lang="pl-PL" sz="2000" dirty="0"/>
              <a:t>oferty spośród ofert otrzymanych od podmiotów niepowiązanych osobowo lub kapitałowo </a:t>
            </a:r>
            <a:r>
              <a:rPr lang="pl-PL" sz="2000" dirty="0" smtClean="0"/>
              <a:t/>
            </a:r>
            <a:br>
              <a:rPr lang="pl-PL" sz="2000" dirty="0" smtClean="0"/>
            </a:br>
            <a:r>
              <a:rPr lang="pl-PL" sz="2000" dirty="0" smtClean="0"/>
              <a:t>z </a:t>
            </a:r>
            <a:r>
              <a:rPr lang="pl-PL" sz="2000" dirty="0"/>
              <a:t>podmiotem ubiegającym się o przyznanie pomocy lub pomocy technicznej albo </a:t>
            </a:r>
            <a:r>
              <a:rPr lang="pl-PL" sz="2000" dirty="0" smtClean="0"/>
              <a:t>beneficjentem</a:t>
            </a:r>
            <a:endParaRPr lang="pl-PL" sz="2000" dirty="0"/>
          </a:p>
          <a:p>
            <a:pPr algn="ctr"/>
            <a:endParaRPr lang="pl-PL" dirty="0"/>
          </a:p>
        </p:txBody>
      </p:sp>
    </p:spTree>
    <p:extLst>
      <p:ext uri="{BB962C8B-B14F-4D97-AF65-F5344CB8AC3E}">
        <p14:creationId xmlns:p14="http://schemas.microsoft.com/office/powerpoint/2010/main" val="9010063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marL="0" lvl="1" indent="0"/>
            <a:endParaRPr lang="pl-PL" sz="1400" dirty="0"/>
          </a:p>
          <a:p>
            <a:pPr marL="342900" lvl="1" indent="-342900">
              <a:buFont typeface="Arial" pitchFamily="34" charset="0"/>
              <a:buChar char="•"/>
            </a:pPr>
            <a:endParaRPr lang="pl-PL" sz="1000" dirty="0"/>
          </a:p>
          <a:p>
            <a:pPr algn="ctr"/>
            <a:r>
              <a:rPr lang="pl-PL" sz="2400" dirty="0" smtClean="0"/>
              <a:t>Art. 43a ustawy o wspieraniu </a:t>
            </a:r>
            <a:r>
              <a:rPr lang="pl-PL" sz="2400" dirty="0" err="1" smtClean="0"/>
              <a:t>row</a:t>
            </a:r>
            <a:endParaRPr lang="pl-PL" sz="2400" dirty="0" smtClean="0"/>
          </a:p>
          <a:p>
            <a:pPr algn="ctr"/>
            <a:endParaRPr lang="pl-PL" dirty="0"/>
          </a:p>
          <a:p>
            <a:pPr algn="just"/>
            <a:r>
              <a:rPr lang="pl-PL" sz="2000" dirty="0" smtClean="0"/>
              <a:t>	przez </a:t>
            </a:r>
            <a:r>
              <a:rPr lang="pl-PL" sz="2000" u="sng" dirty="0"/>
              <a:t>najkorzystniejszą ofertę </a:t>
            </a:r>
            <a:r>
              <a:rPr lang="pl-PL" sz="2000" dirty="0"/>
              <a:t>w zakresie danego zadania ujętego w zestawieniu rzeczowo-finansowym operacji należy rozumieć ofertę, która przedstawia najkorzystniejszy bilans ceny lub kosztu i innych kryteriów określonych przez podmiot ubiegający się </a:t>
            </a:r>
            <a:r>
              <a:rPr lang="pl-PL" sz="2000" dirty="0" smtClean="0"/>
              <a:t/>
            </a:r>
            <a:br>
              <a:rPr lang="pl-PL" sz="2000" dirty="0" smtClean="0"/>
            </a:br>
            <a:r>
              <a:rPr lang="pl-PL" sz="2000" dirty="0" smtClean="0"/>
              <a:t>o </a:t>
            </a:r>
            <a:r>
              <a:rPr lang="pl-PL" sz="2000" dirty="0"/>
              <a:t>przyznanie pomocy lub pomocy technicznej albo beneficjenta </a:t>
            </a:r>
            <a:r>
              <a:rPr lang="pl-PL" sz="2000" dirty="0" smtClean="0"/>
              <a:t/>
            </a:r>
            <a:br>
              <a:rPr lang="pl-PL" sz="2000" dirty="0" smtClean="0"/>
            </a:br>
            <a:r>
              <a:rPr lang="pl-PL" sz="2000" dirty="0" smtClean="0"/>
              <a:t>w </a:t>
            </a:r>
            <a:r>
              <a:rPr lang="pl-PL" sz="2000" dirty="0"/>
              <a:t>zapytaniu ofertowym udostępnionym różnym podmiotom przez zamieszczenie na stronie internetowej prowadzonej przez </a:t>
            </a:r>
            <a:r>
              <a:rPr lang="pl-PL" sz="2000" dirty="0" smtClean="0"/>
              <a:t>Agencję</a:t>
            </a:r>
            <a:endParaRPr lang="pl-PL" sz="2000" dirty="0"/>
          </a:p>
          <a:p>
            <a:pPr algn="ctr"/>
            <a:endParaRPr lang="pl-PL" dirty="0"/>
          </a:p>
        </p:txBody>
      </p:sp>
    </p:spTree>
    <p:extLst>
      <p:ext uri="{BB962C8B-B14F-4D97-AF65-F5344CB8AC3E}">
        <p14:creationId xmlns:p14="http://schemas.microsoft.com/office/powerpoint/2010/main" val="14036777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marL="0" lvl="1" indent="0"/>
            <a:endParaRPr lang="pl-PL" sz="1400" dirty="0"/>
          </a:p>
          <a:p>
            <a:pPr marL="342900" lvl="1" indent="-342900">
              <a:buFont typeface="Arial" pitchFamily="34" charset="0"/>
              <a:buChar char="•"/>
            </a:pPr>
            <a:endParaRPr lang="pl-PL" sz="1000" dirty="0"/>
          </a:p>
          <a:p>
            <a:pPr algn="ctr"/>
            <a:r>
              <a:rPr lang="pl-PL" sz="2800" dirty="0" smtClean="0"/>
              <a:t>Art. 43a ustawy o wspieraniu </a:t>
            </a:r>
            <a:r>
              <a:rPr lang="pl-PL" sz="2800" dirty="0" err="1" smtClean="0"/>
              <a:t>row</a:t>
            </a:r>
            <a:endParaRPr lang="pl-PL" sz="2800" dirty="0" smtClean="0"/>
          </a:p>
          <a:p>
            <a:pPr algn="ctr"/>
            <a:endParaRPr lang="pl-PL" dirty="0"/>
          </a:p>
          <a:p>
            <a:pPr algn="ctr"/>
            <a:r>
              <a:rPr lang="pl-PL" sz="2000" dirty="0" smtClean="0"/>
              <a:t>	</a:t>
            </a:r>
            <a:r>
              <a:rPr lang="pl-PL" dirty="0" smtClean="0">
                <a:solidFill>
                  <a:srgbClr val="FF0000"/>
                </a:solidFill>
              </a:rPr>
              <a:t>Istotnym elementem konkurencyjnego wyboru wykonawców jest upublicznienie zapytania ofertowego </a:t>
            </a:r>
            <a:endParaRPr lang="pl-PL" dirty="0">
              <a:solidFill>
                <a:srgbClr val="FF0000"/>
              </a:solidFill>
            </a:endParaRPr>
          </a:p>
          <a:p>
            <a:pPr algn="ctr"/>
            <a:endParaRPr lang="pl-PL" dirty="0"/>
          </a:p>
        </p:txBody>
      </p:sp>
    </p:spTree>
    <p:extLst>
      <p:ext uri="{BB962C8B-B14F-4D97-AF65-F5344CB8AC3E}">
        <p14:creationId xmlns:p14="http://schemas.microsoft.com/office/powerpoint/2010/main" val="36553434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marL="0" lvl="1" indent="0"/>
            <a:endParaRPr lang="pl-PL" sz="1400" dirty="0"/>
          </a:p>
          <a:p>
            <a:pPr marL="342900" lvl="1" indent="-342900">
              <a:buFont typeface="Arial" pitchFamily="34" charset="0"/>
              <a:buChar char="•"/>
            </a:pPr>
            <a:endParaRPr lang="pl-PL" sz="1000" dirty="0"/>
          </a:p>
          <a:p>
            <a:pPr algn="ctr"/>
            <a:r>
              <a:rPr lang="pl-PL" dirty="0" smtClean="0"/>
              <a:t>Art. 43a ustawy o wspieraniu </a:t>
            </a:r>
            <a:r>
              <a:rPr lang="pl-PL" dirty="0" err="1" smtClean="0"/>
              <a:t>row</a:t>
            </a:r>
            <a:endParaRPr lang="pl-PL" dirty="0" smtClean="0"/>
          </a:p>
          <a:p>
            <a:pPr algn="ctr"/>
            <a:endParaRPr lang="pl-PL" dirty="0"/>
          </a:p>
          <a:p>
            <a:pPr algn="just"/>
            <a:r>
              <a:rPr lang="pl-PL" sz="2000" dirty="0"/>
              <a:t>	</a:t>
            </a:r>
            <a:r>
              <a:rPr lang="pl-PL" sz="2000" dirty="0" smtClean="0"/>
              <a:t>Minister </a:t>
            </a:r>
            <a:r>
              <a:rPr lang="pl-PL" sz="2000" dirty="0"/>
              <a:t>właściwy do spraw rozwoju wsi określi, w drodze rozporządzenia, szczegółowe:</a:t>
            </a:r>
          </a:p>
          <a:p>
            <a:pPr algn="just"/>
            <a:r>
              <a:rPr lang="pl-PL" sz="2000" dirty="0"/>
              <a:t>	</a:t>
            </a:r>
            <a:r>
              <a:rPr lang="pl-PL" sz="2000" dirty="0" smtClean="0"/>
              <a:t>warunki </a:t>
            </a:r>
            <a:r>
              <a:rPr lang="pl-PL" sz="2000" dirty="0"/>
              <a:t>i tryb konkurencyjnego wyboru wykonawców poszczególnych zadań ujętych w zestawieniu rzeczowo-finansowym operacji, w tym szczegółowe wymagania dotyczące zapytania ofertowego, mając na względzie zapewnienie stosowania przy tym wyborze zasad równego traktowania, uczciwej konkurencji i przejrzystości;</a:t>
            </a:r>
          </a:p>
          <a:p>
            <a:endParaRPr lang="pl-PL" dirty="0"/>
          </a:p>
        </p:txBody>
      </p:sp>
    </p:spTree>
    <p:extLst>
      <p:ext uri="{BB962C8B-B14F-4D97-AF65-F5344CB8AC3E}">
        <p14:creationId xmlns:p14="http://schemas.microsoft.com/office/powerpoint/2010/main" val="3055654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marL="0" lvl="1" indent="0"/>
            <a:endParaRPr lang="pl-PL" sz="1400" dirty="0"/>
          </a:p>
          <a:p>
            <a:pPr marL="342900" lvl="1" indent="-342900">
              <a:buFont typeface="Arial" pitchFamily="34" charset="0"/>
              <a:buChar char="•"/>
            </a:pPr>
            <a:endParaRPr lang="pl-PL" sz="1000" dirty="0"/>
          </a:p>
          <a:p>
            <a:pPr algn="ctr"/>
            <a:r>
              <a:rPr lang="pl-PL" dirty="0" smtClean="0"/>
              <a:t>Rozporządzenie </a:t>
            </a:r>
            <a:r>
              <a:rPr lang="pl-PL" dirty="0" err="1" smtClean="0"/>
              <a:t>MRiRW</a:t>
            </a:r>
            <a:endParaRPr lang="pl-PL" dirty="0" smtClean="0"/>
          </a:p>
          <a:p>
            <a:pPr algn="just"/>
            <a:endParaRPr lang="pl-PL" dirty="0"/>
          </a:p>
          <a:p>
            <a:pPr algn="ctr"/>
            <a:r>
              <a:rPr lang="pl-PL" sz="2000" dirty="0"/>
              <a:t>	</a:t>
            </a:r>
            <a:r>
              <a:rPr lang="pl-PL" sz="1600" b="1" dirty="0" smtClean="0"/>
              <a:t>ROZPORZĄDZENIE</a:t>
            </a:r>
            <a:r>
              <a:rPr lang="pl-PL" sz="1600" dirty="0"/>
              <a:t> </a:t>
            </a:r>
            <a:r>
              <a:rPr lang="pl-PL" sz="1600" b="1" dirty="0" smtClean="0"/>
              <a:t>MINISTRA </a:t>
            </a:r>
            <a:r>
              <a:rPr lang="pl-PL" sz="1600" b="1" dirty="0"/>
              <a:t>ROLNICTWA I ROZWOJU </a:t>
            </a:r>
            <a:r>
              <a:rPr lang="pl-PL" sz="1600" b="1" dirty="0" smtClean="0"/>
              <a:t>WSI</a:t>
            </a:r>
          </a:p>
          <a:p>
            <a:pPr algn="ctr"/>
            <a:r>
              <a:rPr lang="pl-PL" sz="1600" dirty="0" smtClean="0"/>
              <a:t>z </a:t>
            </a:r>
            <a:r>
              <a:rPr lang="pl-PL" sz="1600" dirty="0"/>
              <a:t>dnia 13 stycznia 2017 r.</a:t>
            </a:r>
          </a:p>
          <a:p>
            <a:pPr algn="just"/>
            <a:r>
              <a:rPr lang="pl-PL" sz="1600" b="1" dirty="0" smtClean="0"/>
              <a:t>	w </a:t>
            </a:r>
            <a:r>
              <a:rPr lang="pl-PL" sz="1600" b="1" dirty="0"/>
              <a:t>sprawie szczegółowych warunków i trybu konkurencyjnego wyboru wykonawców zadań ujętych w zestawieniu rzeczowo-finansowym operacji i warunków dokonywania zmniejszeń kwot pomocy oraz pomocy technicznej</a:t>
            </a:r>
            <a:endParaRPr lang="pl-PL" sz="1600" dirty="0"/>
          </a:p>
          <a:p>
            <a:pPr algn="just"/>
            <a:endParaRPr lang="pl-PL" dirty="0"/>
          </a:p>
        </p:txBody>
      </p:sp>
    </p:spTree>
    <p:extLst>
      <p:ext uri="{BB962C8B-B14F-4D97-AF65-F5344CB8AC3E}">
        <p14:creationId xmlns:p14="http://schemas.microsoft.com/office/powerpoint/2010/main" val="32605036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marL="0" lvl="1" indent="0"/>
            <a:endParaRPr lang="pl-PL" sz="1400" dirty="0"/>
          </a:p>
          <a:p>
            <a:pPr marL="342900" lvl="1" indent="-342900">
              <a:buFont typeface="Arial" pitchFamily="34" charset="0"/>
              <a:buChar char="•"/>
            </a:pPr>
            <a:endParaRPr lang="pl-PL" sz="1000" dirty="0"/>
          </a:p>
          <a:p>
            <a:pPr algn="ctr"/>
            <a:r>
              <a:rPr lang="pl-PL" dirty="0" smtClean="0"/>
              <a:t>Rozporządzenie </a:t>
            </a:r>
            <a:r>
              <a:rPr lang="pl-PL" dirty="0" err="1" smtClean="0"/>
              <a:t>MRiRW</a:t>
            </a:r>
            <a:endParaRPr lang="pl-PL" dirty="0" smtClean="0"/>
          </a:p>
          <a:p>
            <a:pPr algn="just"/>
            <a:endParaRPr lang="pl-PL" dirty="0"/>
          </a:p>
          <a:p>
            <a:pPr algn="just"/>
            <a:r>
              <a:rPr lang="pl-PL" sz="2000" dirty="0"/>
              <a:t>	Rozporządzenie określa szczegółowe:</a:t>
            </a:r>
          </a:p>
          <a:p>
            <a:pPr algn="just"/>
            <a:r>
              <a:rPr lang="pl-PL" sz="2000" dirty="0"/>
              <a:t>	</a:t>
            </a:r>
            <a:r>
              <a:rPr lang="pl-PL" sz="2000" dirty="0" smtClean="0"/>
              <a:t>- warunki </a:t>
            </a:r>
            <a:r>
              <a:rPr lang="pl-PL" sz="2000" dirty="0"/>
              <a:t>i tryb konkurencyjnego wyboru wykonawców poszczególnych zadań ujętych w zestawieniu rzeczowo-finansowym operacji, w tym szczegółowe wymagania dotyczące zapytania </a:t>
            </a:r>
            <a:r>
              <a:rPr lang="pl-PL" sz="2000" dirty="0" smtClean="0"/>
              <a:t>ofertowego</a:t>
            </a:r>
            <a:endParaRPr lang="pl-PL" sz="2000" dirty="0"/>
          </a:p>
          <a:p>
            <a:pPr algn="just"/>
            <a:r>
              <a:rPr lang="pl-PL" sz="2000" dirty="0"/>
              <a:t>	</a:t>
            </a:r>
            <a:r>
              <a:rPr lang="pl-PL" sz="2000" dirty="0" smtClean="0"/>
              <a:t>- warunki </a:t>
            </a:r>
            <a:r>
              <a:rPr lang="pl-PL" sz="2000" dirty="0"/>
              <a:t>dokonywania zmniejszeń kwot </a:t>
            </a:r>
            <a:r>
              <a:rPr lang="pl-PL" sz="2000" dirty="0" smtClean="0"/>
              <a:t>pomocy oraz pomocy technicznej</a:t>
            </a:r>
            <a:endParaRPr lang="pl-PL" sz="2000" dirty="0"/>
          </a:p>
        </p:txBody>
      </p:sp>
    </p:spTree>
    <p:extLst>
      <p:ext uri="{BB962C8B-B14F-4D97-AF65-F5344CB8AC3E}">
        <p14:creationId xmlns:p14="http://schemas.microsoft.com/office/powerpoint/2010/main" val="2982746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marL="0" lvl="1" indent="0"/>
            <a:endParaRPr lang="pl-PL" sz="1400" dirty="0"/>
          </a:p>
          <a:p>
            <a:pPr marL="342900" lvl="1" indent="-342900">
              <a:buFont typeface="Arial" pitchFamily="34" charset="0"/>
              <a:buChar char="•"/>
            </a:pPr>
            <a:endParaRPr lang="pl-PL" sz="1000" dirty="0"/>
          </a:p>
          <a:p>
            <a:pPr algn="ctr"/>
            <a:r>
              <a:rPr lang="pl-PL" dirty="0" smtClean="0"/>
              <a:t>Rozporządzenie </a:t>
            </a:r>
            <a:r>
              <a:rPr lang="pl-PL" dirty="0" err="1" smtClean="0"/>
              <a:t>MRiRW</a:t>
            </a:r>
            <a:endParaRPr lang="pl-PL" dirty="0" smtClean="0"/>
          </a:p>
          <a:p>
            <a:pPr algn="just"/>
            <a:endParaRPr lang="pl-PL" dirty="0"/>
          </a:p>
          <a:p>
            <a:pPr algn="just">
              <a:tabLst>
                <a:tab pos="92075" algn="l"/>
              </a:tabLst>
            </a:pPr>
            <a:r>
              <a:rPr lang="pl-PL" sz="2000" dirty="0"/>
              <a:t>	</a:t>
            </a:r>
            <a:r>
              <a:rPr lang="pl-PL" sz="2400" dirty="0" smtClean="0">
                <a:solidFill>
                  <a:srgbClr val="FF0000"/>
                </a:solidFill>
              </a:rPr>
              <a:t>	Aby właściwie przeprowadzić wybór wykonawcy należy:</a:t>
            </a:r>
          </a:p>
          <a:p>
            <a:pPr marL="0" indent="0" algn="just"/>
            <a:r>
              <a:rPr lang="pl-PL" sz="2400" dirty="0">
                <a:solidFill>
                  <a:srgbClr val="FF0000"/>
                </a:solidFill>
              </a:rPr>
              <a:t>	</a:t>
            </a:r>
            <a:r>
              <a:rPr lang="pl-PL" sz="2400" dirty="0" smtClean="0">
                <a:solidFill>
                  <a:srgbClr val="FF0000"/>
                </a:solidFill>
              </a:rPr>
              <a:t>- właściwie przygotować zapytanie ofertowe</a:t>
            </a:r>
          </a:p>
          <a:p>
            <a:pPr marL="0" indent="0" algn="just"/>
            <a:r>
              <a:rPr lang="pl-PL" sz="2400" dirty="0" smtClean="0">
                <a:solidFill>
                  <a:srgbClr val="FF0000"/>
                </a:solidFill>
              </a:rPr>
              <a:t>	- właściwie upublicznić zapytanie ofertowe</a:t>
            </a:r>
          </a:p>
          <a:p>
            <a:pPr marL="0" indent="0" algn="just"/>
            <a:r>
              <a:rPr lang="pl-PL" sz="2400" dirty="0">
                <a:solidFill>
                  <a:srgbClr val="FF0000"/>
                </a:solidFill>
              </a:rPr>
              <a:t>	</a:t>
            </a:r>
            <a:r>
              <a:rPr lang="pl-PL" sz="2400" dirty="0" smtClean="0">
                <a:solidFill>
                  <a:srgbClr val="FF0000"/>
                </a:solidFill>
              </a:rPr>
              <a:t>- właściwie wybrać najkorzystniejszą ofertę</a:t>
            </a:r>
            <a:endParaRPr lang="pl-PL" sz="2400" dirty="0">
              <a:solidFill>
                <a:srgbClr val="FF0000"/>
              </a:solidFill>
            </a:endParaRPr>
          </a:p>
        </p:txBody>
      </p:sp>
    </p:spTree>
    <p:extLst>
      <p:ext uri="{BB962C8B-B14F-4D97-AF65-F5344CB8AC3E}">
        <p14:creationId xmlns:p14="http://schemas.microsoft.com/office/powerpoint/2010/main" val="11787713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marL="0" lvl="1" indent="0"/>
            <a:endParaRPr lang="pl-PL" sz="1400" dirty="0"/>
          </a:p>
          <a:p>
            <a:pPr marL="342900" lvl="1" indent="-342900">
              <a:buFont typeface="Arial" pitchFamily="34" charset="0"/>
              <a:buChar char="•"/>
            </a:pPr>
            <a:endParaRPr lang="pl-PL" sz="1000" dirty="0"/>
          </a:p>
          <a:p>
            <a:pPr algn="ctr"/>
            <a:r>
              <a:rPr lang="pl-PL" dirty="0" smtClean="0"/>
              <a:t>Rozporządzenie </a:t>
            </a:r>
            <a:r>
              <a:rPr lang="pl-PL" dirty="0" err="1" smtClean="0"/>
              <a:t>MRiRW</a:t>
            </a:r>
            <a:endParaRPr lang="pl-PL" dirty="0" smtClean="0"/>
          </a:p>
          <a:p>
            <a:pPr algn="just"/>
            <a:endParaRPr lang="pl-PL" dirty="0"/>
          </a:p>
          <a:p>
            <a:pPr algn="just"/>
            <a:r>
              <a:rPr lang="pl-PL" sz="2000" dirty="0"/>
              <a:t>	</a:t>
            </a:r>
            <a:r>
              <a:rPr lang="pl-PL" sz="2400" dirty="0" smtClean="0"/>
              <a:t>Rozporządzenia zawiera minimalne wymagania </a:t>
            </a:r>
            <a:br>
              <a:rPr lang="pl-PL" sz="2400" dirty="0" smtClean="0"/>
            </a:br>
            <a:r>
              <a:rPr lang="pl-PL" sz="2400" dirty="0" smtClean="0"/>
              <a:t>w zakresie tego co zawierać powinno zapytanie ofertowe.</a:t>
            </a:r>
            <a:endParaRPr lang="pl-PL" sz="2400" dirty="0"/>
          </a:p>
        </p:txBody>
      </p:sp>
    </p:spTree>
    <p:extLst>
      <p:ext uri="{BB962C8B-B14F-4D97-AF65-F5344CB8AC3E}">
        <p14:creationId xmlns:p14="http://schemas.microsoft.com/office/powerpoint/2010/main" val="8956427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smtClean="0"/>
              <a:t>Zapytanie ofertowe zawiera co najmniej:</a:t>
            </a:r>
          </a:p>
          <a:p>
            <a:pPr algn="just"/>
            <a:endParaRPr lang="pl-PL" sz="2400" dirty="0" smtClean="0"/>
          </a:p>
          <a:p>
            <a:pPr algn="just">
              <a:buFontTx/>
              <a:buChar char="-"/>
            </a:pPr>
            <a:r>
              <a:rPr lang="pl-PL" sz="2400" dirty="0"/>
              <a:t>o</a:t>
            </a:r>
            <a:r>
              <a:rPr lang="pl-PL" sz="2400" dirty="0" smtClean="0"/>
              <a:t>pis zadania</a:t>
            </a:r>
          </a:p>
          <a:p>
            <a:r>
              <a:rPr lang="pl-PL" sz="2400" dirty="0" smtClean="0"/>
              <a:t>	</a:t>
            </a:r>
            <a:r>
              <a:rPr lang="pl-PL" sz="1700" i="1" dirty="0" smtClean="0"/>
              <a:t>jednoznaczny </a:t>
            </a:r>
            <a:r>
              <a:rPr lang="pl-PL" sz="1700" i="1" dirty="0"/>
              <a:t>i </a:t>
            </a:r>
            <a:r>
              <a:rPr lang="pl-PL" sz="1700" i="1" dirty="0" smtClean="0"/>
              <a:t>wyczerpujący, zawiera </a:t>
            </a:r>
            <a:r>
              <a:rPr lang="pl-PL" sz="1700" i="1" dirty="0"/>
              <a:t>wszystkie wymagania </a:t>
            </a:r>
            <a:r>
              <a:rPr lang="pl-PL" sz="1700" i="1" dirty="0" smtClean="0"/>
              <a:t>i </a:t>
            </a:r>
            <a:r>
              <a:rPr lang="pl-PL" sz="1700" i="1" dirty="0"/>
              <a:t>okoliczności mogące mieć wpływ na sporządzenie oferty, </a:t>
            </a:r>
            <a:r>
              <a:rPr lang="pl-PL" sz="1700" i="1" dirty="0" smtClean="0"/>
              <a:t>zawiera </a:t>
            </a:r>
            <a:r>
              <a:rPr lang="pl-PL" sz="1700" i="1" dirty="0"/>
              <a:t>termin realizacji </a:t>
            </a:r>
            <a:r>
              <a:rPr lang="pl-PL" sz="1700" i="1" dirty="0" smtClean="0"/>
              <a:t>zadania</a:t>
            </a:r>
            <a:endParaRPr lang="pl-PL" sz="1700" i="1" dirty="0"/>
          </a:p>
          <a:p>
            <a:r>
              <a:rPr lang="pl-PL" sz="2400" dirty="0"/>
              <a:t>	</a:t>
            </a:r>
            <a:r>
              <a:rPr lang="pl-PL" sz="1700" i="1" dirty="0" smtClean="0"/>
              <a:t>nie </a:t>
            </a:r>
            <a:r>
              <a:rPr lang="pl-PL" sz="1700" i="1" dirty="0"/>
              <a:t>odnosi się do określonego znaku towarowego, patentu, pochodzenia, źródła lub szczególnego procesu, który charakteryzuje produkty lub usługi dostarczane przez konkretnego wykonawcę, chyba że takie odniesienie jest uzasadnione zadaniem i został określony zakres </a:t>
            </a:r>
            <a:r>
              <a:rPr lang="pl-PL" sz="1700" i="1" dirty="0" smtClean="0"/>
              <a:t>równoważności</a:t>
            </a:r>
            <a:endParaRPr lang="pl-PL" sz="1700" i="1" dirty="0"/>
          </a:p>
          <a:p>
            <a:pPr marL="0" indent="0" algn="just"/>
            <a:endParaRPr lang="pl-PL" sz="2400" dirty="0" smtClean="0"/>
          </a:p>
          <a:p>
            <a:pPr marL="0" indent="0" algn="just"/>
            <a:r>
              <a:rPr lang="pl-PL" sz="2400" dirty="0" smtClean="0"/>
              <a:t> </a:t>
            </a:r>
            <a:endParaRPr lang="pl-PL" sz="2400" dirty="0"/>
          </a:p>
        </p:txBody>
      </p:sp>
    </p:spTree>
    <p:extLst>
      <p:ext uri="{BB962C8B-B14F-4D97-AF65-F5344CB8AC3E}">
        <p14:creationId xmlns:p14="http://schemas.microsoft.com/office/powerpoint/2010/main" val="2415310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fontScale="90000"/>
          </a:bodyPr>
          <a:lstStyle/>
          <a:p>
            <a:pPr lvl="0"/>
            <a:r>
              <a:rPr lang="pl-PL" sz="2200" dirty="0" smtClean="0"/>
              <a:t/>
            </a:r>
            <a:br>
              <a:rPr lang="pl-PL" sz="2200" dirty="0" smtClean="0"/>
            </a:br>
            <a:r>
              <a:rPr lang="pl-PL" sz="2700" b="1" dirty="0" smtClean="0"/>
              <a:t>Omówienie </a:t>
            </a:r>
            <a:r>
              <a:rPr lang="pl-PL" sz="2700" b="1" dirty="0"/>
              <a:t>przepisów prawa inicjujących utworzenie Portalu  Ogłoszeń </a:t>
            </a:r>
            <a:r>
              <a:rPr lang="pl-PL" sz="2700" b="1" dirty="0" smtClean="0"/>
              <a:t>ARiMR</a:t>
            </a:r>
            <a:r>
              <a:rPr lang="pl-PL" dirty="0"/>
              <a:t/>
            </a:r>
            <a:br>
              <a:rPr lang="pl-PL" dirty="0"/>
            </a:br>
            <a:endParaRPr lang="pl-PL" dirty="0"/>
          </a:p>
        </p:txBody>
      </p:sp>
      <p:sp>
        <p:nvSpPr>
          <p:cNvPr id="3" name="Symbol zastępczy zawartości 2"/>
          <p:cNvSpPr>
            <a:spLocks noGrp="1"/>
          </p:cNvSpPr>
          <p:nvPr>
            <p:ph idx="1"/>
          </p:nvPr>
        </p:nvSpPr>
        <p:spPr>
          <a:xfrm>
            <a:off x="685800" y="1142984"/>
            <a:ext cx="7918648" cy="5072079"/>
          </a:xfrm>
        </p:spPr>
        <p:txBody>
          <a:bodyPr>
            <a:normAutofit/>
          </a:bodyPr>
          <a:lstStyle/>
          <a:p>
            <a:pPr marL="0" lvl="1" indent="0"/>
            <a:r>
              <a:rPr lang="pl-PL" sz="1400" b="1" dirty="0" smtClean="0"/>
              <a:t>							</a:t>
            </a:r>
          </a:p>
          <a:p>
            <a:pPr marL="0" lvl="1" indent="0"/>
            <a:endParaRPr lang="pl-PL" sz="1400" b="1" dirty="0"/>
          </a:p>
          <a:p>
            <a:pPr marL="0" lvl="1" indent="0" algn="just"/>
            <a:endParaRPr lang="pl-PL" sz="2000" u="sng" dirty="0" smtClean="0"/>
          </a:p>
          <a:p>
            <a:pPr marL="0" lvl="1" indent="0" algn="just"/>
            <a:endParaRPr lang="pl-PL" sz="2000" u="sng" dirty="0" smtClean="0"/>
          </a:p>
          <a:p>
            <a:pPr marL="0" lvl="1" indent="0" algn="just"/>
            <a:r>
              <a:rPr lang="pl-PL" sz="2000" u="sng" dirty="0" smtClean="0"/>
              <a:t>18 stycznia </a:t>
            </a:r>
            <a:r>
              <a:rPr lang="pl-PL" sz="2000" dirty="0" smtClean="0"/>
              <a:t>2017 roku weszły w życie przepisy ustawy z dnia </a:t>
            </a:r>
            <a:br>
              <a:rPr lang="pl-PL" sz="2000" dirty="0" smtClean="0"/>
            </a:br>
            <a:r>
              <a:rPr lang="pl-PL" sz="2000" dirty="0" smtClean="0"/>
              <a:t>15 grudnia 2016 r. o zmianie ustawy o wspieraniu rozwoju obszarów wiejskich z udziałem środków Europejskiego Funduszu Rolnego na rzecz Rozwoju Obszarów Wiejskich w ramach PROW na lata 2014-2020 (dalej: „ustawa o zmianie ustawy </a:t>
            </a:r>
            <a:r>
              <a:rPr lang="pl-PL" sz="2000" dirty="0" err="1" smtClean="0"/>
              <a:t>row</a:t>
            </a:r>
            <a:r>
              <a:rPr lang="pl-PL" sz="2000" dirty="0" smtClean="0"/>
              <a:t>”).  </a:t>
            </a:r>
            <a:endParaRPr lang="pl-PL" sz="2000" dirty="0"/>
          </a:p>
          <a:p>
            <a:endParaRPr lang="pl-PL" dirty="0"/>
          </a:p>
        </p:txBody>
      </p:sp>
    </p:spTree>
    <p:extLst>
      <p:ext uri="{BB962C8B-B14F-4D97-AF65-F5344CB8AC3E}">
        <p14:creationId xmlns:p14="http://schemas.microsoft.com/office/powerpoint/2010/main" val="15582706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smtClean="0"/>
              <a:t>Zapytanie ofertowe zawiera co najmniej:</a:t>
            </a:r>
          </a:p>
          <a:p>
            <a:pPr algn="just"/>
            <a:endParaRPr lang="pl-PL" sz="2400" dirty="0" smtClean="0"/>
          </a:p>
          <a:p>
            <a:pPr algn="just">
              <a:buFontTx/>
              <a:buChar char="-"/>
            </a:pPr>
            <a:r>
              <a:rPr lang="pl-PL" sz="2400" dirty="0" smtClean="0"/>
              <a:t>warunki </a:t>
            </a:r>
            <a:r>
              <a:rPr lang="pl-PL" sz="2400" dirty="0"/>
              <a:t>udziału w postępowaniu </a:t>
            </a:r>
            <a:endParaRPr lang="pl-PL" sz="2400" dirty="0" smtClean="0"/>
          </a:p>
          <a:p>
            <a:pPr marL="0" indent="0" algn="just"/>
            <a:r>
              <a:rPr lang="pl-PL" sz="2400" dirty="0" smtClean="0"/>
              <a:t>	</a:t>
            </a:r>
            <a:r>
              <a:rPr lang="pl-PL" sz="1800" u="sng" dirty="0" smtClean="0"/>
              <a:t>nie </a:t>
            </a:r>
            <a:r>
              <a:rPr lang="pl-PL" sz="1800" u="sng" dirty="0"/>
              <a:t>utrudniają uczciwej konkurencji </a:t>
            </a:r>
            <a:r>
              <a:rPr lang="pl-PL" sz="1800" dirty="0"/>
              <a:t>oraz zapewniają </a:t>
            </a:r>
            <a:r>
              <a:rPr lang="pl-PL" sz="1800" u="sng" dirty="0"/>
              <a:t>równe traktowanie </a:t>
            </a:r>
            <a:r>
              <a:rPr lang="pl-PL" sz="1800" dirty="0" smtClean="0"/>
              <a:t>	</a:t>
            </a:r>
            <a:r>
              <a:rPr lang="pl-PL" sz="1800" u="sng" dirty="0" smtClean="0"/>
              <a:t>wykonawców</a:t>
            </a:r>
            <a:r>
              <a:rPr lang="pl-PL" sz="1800" dirty="0"/>
              <a:t>, a także opis sposobu dokonywania oceny spełniania tych </a:t>
            </a:r>
            <a:r>
              <a:rPr lang="pl-PL" sz="1800" dirty="0" smtClean="0"/>
              <a:t>	warunków</a:t>
            </a:r>
            <a:r>
              <a:rPr lang="pl-PL" sz="1800" dirty="0"/>
              <a:t>, chyba że beneficjent nie przewiduje warunków udziału </a:t>
            </a:r>
            <a:r>
              <a:rPr lang="pl-PL" sz="1800" dirty="0" smtClean="0"/>
              <a:t/>
            </a:r>
            <a:br>
              <a:rPr lang="pl-PL" sz="1800" dirty="0" smtClean="0"/>
            </a:br>
            <a:r>
              <a:rPr lang="pl-PL" sz="1800" dirty="0" smtClean="0"/>
              <a:t>	w tym postępowaniu</a:t>
            </a:r>
            <a:endParaRPr lang="pl-PL" sz="1800" dirty="0"/>
          </a:p>
          <a:p>
            <a:pPr marL="0" indent="0" algn="just"/>
            <a:endParaRPr lang="pl-PL" sz="2400" dirty="0" smtClean="0"/>
          </a:p>
          <a:p>
            <a:pPr marL="0" indent="0" algn="just"/>
            <a:r>
              <a:rPr lang="pl-PL" sz="2400" dirty="0" smtClean="0"/>
              <a:t> </a:t>
            </a:r>
            <a:endParaRPr lang="pl-PL" sz="2400" dirty="0"/>
          </a:p>
        </p:txBody>
      </p:sp>
    </p:spTree>
    <p:extLst>
      <p:ext uri="{BB962C8B-B14F-4D97-AF65-F5344CB8AC3E}">
        <p14:creationId xmlns:p14="http://schemas.microsoft.com/office/powerpoint/2010/main" val="30985167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smtClean="0"/>
              <a:t>Zapytanie ofertowe zawiera co najmniej:</a:t>
            </a:r>
          </a:p>
          <a:p>
            <a:pPr algn="just"/>
            <a:endParaRPr lang="pl-PL" sz="2400" dirty="0" smtClean="0"/>
          </a:p>
          <a:p>
            <a:pPr algn="just">
              <a:buFontTx/>
              <a:buChar char="-"/>
            </a:pPr>
            <a:r>
              <a:rPr lang="pl-PL" sz="2400" dirty="0" smtClean="0"/>
              <a:t>dwa </a:t>
            </a:r>
            <a:r>
              <a:rPr lang="pl-PL" sz="2400" dirty="0"/>
              <a:t>kryteria oceny </a:t>
            </a:r>
            <a:r>
              <a:rPr lang="pl-PL" sz="2400" dirty="0" smtClean="0"/>
              <a:t>oferty (1 cena)</a:t>
            </a:r>
          </a:p>
          <a:p>
            <a:pPr marL="0" indent="0" algn="just"/>
            <a:r>
              <a:rPr lang="pl-PL" sz="1800" dirty="0"/>
              <a:t> </a:t>
            </a:r>
            <a:r>
              <a:rPr lang="pl-PL" sz="1800" dirty="0" smtClean="0"/>
              <a:t>    	które </a:t>
            </a:r>
            <a:r>
              <a:rPr lang="pl-PL" sz="1800" dirty="0"/>
              <a:t>nie utrudniają uczciwej konkurencji oraz zapewniają równe </a:t>
            </a:r>
            <a:r>
              <a:rPr lang="pl-PL" sz="1800" dirty="0" smtClean="0"/>
              <a:t>  	traktowanie </a:t>
            </a:r>
            <a:r>
              <a:rPr lang="pl-PL" sz="1800" dirty="0"/>
              <a:t>wykonawców, a także informację o wagach punktowych lub </a:t>
            </a:r>
            <a:r>
              <a:rPr lang="pl-PL" sz="1800" dirty="0" smtClean="0"/>
              <a:t>	procentowych </a:t>
            </a:r>
            <a:r>
              <a:rPr lang="pl-PL" sz="1800" dirty="0"/>
              <a:t>przypisanych do poszczególnych kryteriów oceny oferty</a:t>
            </a:r>
            <a:endParaRPr lang="pl-PL" sz="2400" dirty="0" smtClean="0"/>
          </a:p>
          <a:p>
            <a:pPr marL="0" indent="0" algn="just"/>
            <a:r>
              <a:rPr lang="pl-PL" sz="2400" dirty="0" smtClean="0"/>
              <a:t>- 	opis </a:t>
            </a:r>
            <a:r>
              <a:rPr lang="pl-PL" sz="2400" dirty="0"/>
              <a:t>sposobu przyznawania punktów za spełnienie </a:t>
            </a:r>
            <a:r>
              <a:rPr lang="pl-PL" sz="2400" dirty="0" smtClean="0"/>
              <a:t>     	danego </a:t>
            </a:r>
            <a:r>
              <a:rPr lang="pl-PL" sz="2400" dirty="0"/>
              <a:t>kryterium oceny oferty, który nie utrudnia </a:t>
            </a:r>
            <a:r>
              <a:rPr lang="pl-PL" sz="2400" dirty="0" smtClean="0"/>
              <a:t>	uczciwej </a:t>
            </a:r>
            <a:r>
              <a:rPr lang="pl-PL" sz="2400" dirty="0"/>
              <a:t>konkurencji oraz zapewnia równe </a:t>
            </a:r>
            <a:r>
              <a:rPr lang="pl-PL" sz="2400" dirty="0" smtClean="0"/>
              <a:t>	traktowanie wykonawców</a:t>
            </a:r>
            <a:endParaRPr lang="pl-PL" sz="2400" dirty="0"/>
          </a:p>
          <a:p>
            <a:pPr marL="0" indent="0" algn="just"/>
            <a:endParaRPr lang="pl-PL" sz="2400" dirty="0"/>
          </a:p>
        </p:txBody>
      </p:sp>
    </p:spTree>
    <p:extLst>
      <p:ext uri="{BB962C8B-B14F-4D97-AF65-F5344CB8AC3E}">
        <p14:creationId xmlns:p14="http://schemas.microsoft.com/office/powerpoint/2010/main" val="9789054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smtClean="0"/>
              <a:t>Zapytanie ofertowe zawiera co najmniej:</a:t>
            </a:r>
          </a:p>
          <a:p>
            <a:pPr algn="just"/>
            <a:endParaRPr lang="pl-PL" sz="2400" dirty="0" smtClean="0"/>
          </a:p>
          <a:p>
            <a:pPr algn="just">
              <a:buFontTx/>
              <a:buChar char="-"/>
            </a:pPr>
            <a:r>
              <a:rPr lang="pl-PL" sz="2400" dirty="0" smtClean="0"/>
              <a:t>wskazanie </a:t>
            </a:r>
            <a:r>
              <a:rPr lang="pl-PL" sz="2400" dirty="0"/>
              <a:t>miejsca i terminu składania </a:t>
            </a:r>
            <a:r>
              <a:rPr lang="pl-PL" sz="2400" dirty="0" smtClean="0"/>
              <a:t>ofert</a:t>
            </a:r>
          </a:p>
          <a:p>
            <a:pPr marL="0" indent="0" algn="just"/>
            <a:r>
              <a:rPr lang="pl-PL" sz="1800" dirty="0" smtClean="0"/>
              <a:t>termin </a:t>
            </a:r>
            <a:r>
              <a:rPr lang="pl-PL" sz="1800" dirty="0"/>
              <a:t>na złożenie oferty nie może być krótszy niż 7 dni, a w przypadku zadań dotyczących robót budowlanych - 14 dni, licząc od dnia udostępnienia zapytania ofertowego różnym podmiotom zgodnie z art. 43a ust. 3 </a:t>
            </a:r>
            <a:r>
              <a:rPr lang="pl-PL" sz="1800" dirty="0" smtClean="0"/>
              <a:t>ustawy </a:t>
            </a:r>
            <a:br>
              <a:rPr lang="pl-PL" sz="1800" dirty="0" smtClean="0"/>
            </a:br>
            <a:r>
              <a:rPr lang="pl-PL" sz="1800" dirty="0" smtClean="0"/>
              <a:t>o wspieraniu </a:t>
            </a:r>
            <a:r>
              <a:rPr lang="pl-PL" sz="1800" dirty="0" err="1" smtClean="0"/>
              <a:t>row</a:t>
            </a:r>
            <a:endParaRPr lang="pl-PL" sz="2400" dirty="0"/>
          </a:p>
        </p:txBody>
      </p:sp>
    </p:spTree>
    <p:extLst>
      <p:ext uri="{BB962C8B-B14F-4D97-AF65-F5344CB8AC3E}">
        <p14:creationId xmlns:p14="http://schemas.microsoft.com/office/powerpoint/2010/main" val="35212909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smtClean="0"/>
              <a:t>Zapytanie ofertowe zawiera co najmniej:</a:t>
            </a:r>
          </a:p>
          <a:p>
            <a:pPr algn="just"/>
            <a:endParaRPr lang="pl-PL" sz="2400" dirty="0" smtClean="0"/>
          </a:p>
          <a:p>
            <a:pPr algn="just"/>
            <a:endParaRPr lang="pl-PL" sz="2400" dirty="0" smtClean="0"/>
          </a:p>
          <a:p>
            <a:pPr algn="just">
              <a:buFontTx/>
              <a:buChar char="-"/>
            </a:pPr>
            <a:r>
              <a:rPr lang="pl-PL" sz="2400" dirty="0" smtClean="0"/>
              <a:t>wskazanie </a:t>
            </a:r>
            <a:r>
              <a:rPr lang="pl-PL" sz="2400" dirty="0"/>
              <a:t>przesłanek odrzucenia </a:t>
            </a:r>
            <a:r>
              <a:rPr lang="pl-PL" sz="2400" dirty="0" smtClean="0"/>
              <a:t>oferty</a:t>
            </a:r>
          </a:p>
        </p:txBody>
      </p:sp>
    </p:spTree>
    <p:extLst>
      <p:ext uri="{BB962C8B-B14F-4D97-AF65-F5344CB8AC3E}">
        <p14:creationId xmlns:p14="http://schemas.microsoft.com/office/powerpoint/2010/main" val="11663856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smtClean="0"/>
              <a:t>Zapytanie ofertowe zawiera co najmniej:</a:t>
            </a:r>
          </a:p>
          <a:p>
            <a:pPr algn="just"/>
            <a:endParaRPr lang="pl-PL" sz="2400" dirty="0" smtClean="0"/>
          </a:p>
          <a:p>
            <a:pPr algn="just">
              <a:buFontTx/>
              <a:buChar char="-"/>
            </a:pPr>
            <a:r>
              <a:rPr lang="pl-PL" sz="2400" dirty="0" smtClean="0"/>
              <a:t>informację </a:t>
            </a:r>
            <a:r>
              <a:rPr lang="pl-PL" sz="2400" dirty="0"/>
              <a:t>o możliwości składania ofert częściowych, jeżeli zadanie jest podzielne i beneficjent dopuścił taką </a:t>
            </a:r>
            <a:r>
              <a:rPr lang="pl-PL" sz="2400" dirty="0" smtClean="0"/>
              <a:t>możliwość</a:t>
            </a:r>
          </a:p>
          <a:p>
            <a:pPr algn="just">
              <a:buFontTx/>
              <a:buChar char="-"/>
            </a:pPr>
            <a:r>
              <a:rPr lang="pl-PL" sz="2400" dirty="0"/>
              <a:t>p</a:t>
            </a:r>
            <a:r>
              <a:rPr lang="pl-PL" sz="2400" dirty="0" smtClean="0"/>
              <a:t>rzez </a:t>
            </a:r>
            <a:r>
              <a:rPr lang="pl-PL" sz="2400" dirty="0"/>
              <a:t>ofertę częściową należy rozumieć ofertę przewidującą, zgodnie z zapytaniem ofertowym, wykonanie części zadania.</a:t>
            </a:r>
          </a:p>
        </p:txBody>
      </p:sp>
    </p:spTree>
    <p:extLst>
      <p:ext uri="{BB962C8B-B14F-4D97-AF65-F5344CB8AC3E}">
        <p14:creationId xmlns:p14="http://schemas.microsoft.com/office/powerpoint/2010/main" val="7834006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smtClean="0"/>
              <a:t>Zapytanie ofertowe zawiera co najmniej:</a:t>
            </a:r>
          </a:p>
          <a:p>
            <a:pPr algn="just"/>
            <a:endParaRPr lang="pl-PL" sz="2400" dirty="0" smtClean="0"/>
          </a:p>
          <a:p>
            <a:pPr algn="just">
              <a:buFontTx/>
              <a:buChar char="-"/>
            </a:pPr>
            <a:r>
              <a:rPr lang="pl-PL" sz="2400" dirty="0"/>
              <a:t>określenie warunków zmian umowy zawartej w wyniku przeprowadzonego postępowania w sprawie wyboru przez beneficjenta wykonawcy danego zadania ujętego w zestawieniu rzeczowo-finansowym operacji, o ile przewiduje się możliwość zmiany takiej umowy.</a:t>
            </a:r>
          </a:p>
        </p:txBody>
      </p:sp>
    </p:spTree>
    <p:extLst>
      <p:ext uri="{BB962C8B-B14F-4D97-AF65-F5344CB8AC3E}">
        <p14:creationId xmlns:p14="http://schemas.microsoft.com/office/powerpoint/2010/main" val="596573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smtClean="0"/>
              <a:t>Zapytanie ofertowe zawiera co najmniej:</a:t>
            </a:r>
          </a:p>
          <a:p>
            <a:pPr algn="just"/>
            <a:endParaRPr lang="pl-PL" sz="2400" dirty="0" smtClean="0"/>
          </a:p>
          <a:p>
            <a:pPr algn="just">
              <a:buFontTx/>
              <a:buChar char="-"/>
            </a:pPr>
            <a:r>
              <a:rPr lang="pl-PL" sz="2400" dirty="0"/>
              <a:t>W zapytaniu ofertowym można zastrzec możliwość zakończenia postępowania w sprawie wyboru przez beneficjenta wykonawcy danego zadania ujętego w zestawieniu rzeczowo-finansowym operacji bez wyboru żadnej z ofert</a:t>
            </a:r>
          </a:p>
        </p:txBody>
      </p:sp>
    </p:spTree>
    <p:extLst>
      <p:ext uri="{BB962C8B-B14F-4D97-AF65-F5344CB8AC3E}">
        <p14:creationId xmlns:p14="http://schemas.microsoft.com/office/powerpoint/2010/main" val="31086450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r>
              <a:rPr lang="pl-PL" sz="2000" dirty="0" smtClean="0"/>
              <a:t>	</a:t>
            </a:r>
            <a:r>
              <a:rPr lang="pl-PL" sz="2200" dirty="0" smtClean="0"/>
              <a:t>Przed </a:t>
            </a:r>
            <a:r>
              <a:rPr lang="pl-PL" sz="2200" dirty="0"/>
              <a:t>upływem terminu składania ofert można zmienić zapytanie ofertowe, jeżeli:</a:t>
            </a:r>
          </a:p>
          <a:p>
            <a:pPr algn="just"/>
            <a:r>
              <a:rPr lang="pl-PL" sz="2200" dirty="0"/>
              <a:t>1)	zmienione zapytanie ofertowe zostanie udostępnione różnym podmiotom zgodnie z art. 43a ust. 3 ustawy przed upływem tego terminu;</a:t>
            </a:r>
          </a:p>
          <a:p>
            <a:pPr algn="just"/>
            <a:r>
              <a:rPr lang="pl-PL" sz="2200" dirty="0"/>
              <a:t>2)	w zmienionym zapytaniu ofertowym zostanie wskazany nowy termin składania ofert dłuższy od pierwotnego terminu nie mniej niż o 3 dni, a w przypadku zadań dotyczących robót budowlanych - 7 dni.</a:t>
            </a:r>
          </a:p>
        </p:txBody>
      </p:sp>
    </p:spTree>
    <p:extLst>
      <p:ext uri="{BB962C8B-B14F-4D97-AF65-F5344CB8AC3E}">
        <p14:creationId xmlns:p14="http://schemas.microsoft.com/office/powerpoint/2010/main" val="32888017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a:t>Oferta podlega </a:t>
            </a:r>
            <a:r>
              <a:rPr lang="pl-PL" sz="2400" dirty="0" smtClean="0"/>
              <a:t>odrzuceniu </a:t>
            </a:r>
            <a:r>
              <a:rPr lang="pl-PL" sz="2400" dirty="0"/>
              <a:t>w przypadku, gdy</a:t>
            </a:r>
            <a:r>
              <a:rPr lang="pl-PL" sz="2400" dirty="0" smtClean="0"/>
              <a:t>:</a:t>
            </a:r>
          </a:p>
          <a:p>
            <a:pPr algn="just"/>
            <a:endParaRPr lang="pl-PL" sz="2000" dirty="0" smtClean="0"/>
          </a:p>
          <a:p>
            <a:pPr algn="just"/>
            <a:endParaRPr lang="pl-PL" sz="2000" dirty="0" smtClean="0"/>
          </a:p>
          <a:p>
            <a:pPr algn="just">
              <a:buFontTx/>
              <a:buChar char="-"/>
            </a:pPr>
            <a:r>
              <a:rPr lang="pl-PL" sz="2400" dirty="0" smtClean="0"/>
              <a:t>jej </a:t>
            </a:r>
            <a:r>
              <a:rPr lang="pl-PL" sz="2400" dirty="0"/>
              <a:t>treść </a:t>
            </a:r>
            <a:r>
              <a:rPr lang="pl-PL" sz="2400" dirty="0" smtClean="0"/>
              <a:t>nie </a:t>
            </a:r>
            <a:r>
              <a:rPr lang="pl-PL" sz="2400" dirty="0"/>
              <a:t>odpowiada treści zapytania </a:t>
            </a:r>
            <a:r>
              <a:rPr lang="pl-PL" sz="2400" dirty="0" smtClean="0"/>
              <a:t>ofertowego</a:t>
            </a:r>
          </a:p>
          <a:p>
            <a:pPr marL="0" indent="0" algn="just"/>
            <a:endParaRPr lang="pl-PL" sz="2400" dirty="0"/>
          </a:p>
        </p:txBody>
      </p:sp>
    </p:spTree>
    <p:extLst>
      <p:ext uri="{BB962C8B-B14F-4D97-AF65-F5344CB8AC3E}">
        <p14:creationId xmlns:p14="http://schemas.microsoft.com/office/powerpoint/2010/main" val="10666950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a:t>Oferta podlega </a:t>
            </a:r>
            <a:r>
              <a:rPr lang="pl-PL" sz="2400" dirty="0" smtClean="0"/>
              <a:t>odrzuceniu </a:t>
            </a:r>
            <a:r>
              <a:rPr lang="pl-PL" sz="2400" dirty="0"/>
              <a:t>w przypadku, gdy</a:t>
            </a:r>
            <a:r>
              <a:rPr lang="pl-PL" sz="2400" dirty="0" smtClean="0"/>
              <a:t>:</a:t>
            </a:r>
          </a:p>
          <a:p>
            <a:endParaRPr lang="pl-PL" sz="2000" dirty="0"/>
          </a:p>
          <a:p>
            <a:r>
              <a:rPr lang="pl-PL" sz="2400" dirty="0" smtClean="0"/>
              <a:t>została </a:t>
            </a:r>
            <a:r>
              <a:rPr lang="pl-PL" sz="2400" dirty="0"/>
              <a:t>złożona przez podmiot:</a:t>
            </a:r>
          </a:p>
          <a:p>
            <a:pPr algn="just"/>
            <a:r>
              <a:rPr lang="pl-PL" sz="2400" dirty="0"/>
              <a:t>a)	niespełniający warunków udziału w postępowaniu w sprawie wyboru przez beneficjenta wykonawcy danego zadania ujętego w zestawieniu rzeczowo-finansowym operacji określonych w zapytaniu ofertowym lub</a:t>
            </a:r>
          </a:p>
          <a:p>
            <a:pPr algn="just"/>
            <a:r>
              <a:rPr lang="pl-PL" sz="2400" dirty="0"/>
              <a:t>b)	powiązany osobowo lub kapitałowo z beneficjentem lub osobami, o których mowa w art. 43a ust. 4 ustawy, lub</a:t>
            </a:r>
          </a:p>
          <a:p>
            <a:pPr marL="0" indent="0" algn="just"/>
            <a:endParaRPr lang="pl-PL" sz="2400" dirty="0"/>
          </a:p>
        </p:txBody>
      </p:sp>
    </p:spTree>
    <p:extLst>
      <p:ext uri="{BB962C8B-B14F-4D97-AF65-F5344CB8AC3E}">
        <p14:creationId xmlns:p14="http://schemas.microsoft.com/office/powerpoint/2010/main" val="2342429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fontScale="90000"/>
          </a:bodyPr>
          <a:lstStyle/>
          <a:p>
            <a:pPr lvl="0"/>
            <a:r>
              <a:rPr lang="pl-PL" sz="2200" dirty="0" smtClean="0"/>
              <a:t/>
            </a:r>
            <a:br>
              <a:rPr lang="pl-PL" sz="2200" dirty="0" smtClean="0"/>
            </a:br>
            <a:r>
              <a:rPr lang="pl-PL" sz="2700" b="1" dirty="0" smtClean="0"/>
              <a:t>Omówienie </a:t>
            </a:r>
            <a:r>
              <a:rPr lang="pl-PL" sz="2700" b="1" dirty="0"/>
              <a:t>przepisów prawa inicjujących utworzenie Portalu  Ogłoszeń </a:t>
            </a:r>
            <a:r>
              <a:rPr lang="pl-PL" sz="2700" b="1" dirty="0" smtClean="0"/>
              <a:t>ARiMR</a:t>
            </a:r>
            <a:r>
              <a:rPr lang="pl-PL" dirty="0"/>
              <a:t/>
            </a:r>
            <a:br>
              <a:rPr lang="pl-PL" dirty="0"/>
            </a:br>
            <a:endParaRPr lang="pl-PL" dirty="0"/>
          </a:p>
        </p:txBody>
      </p:sp>
      <p:sp>
        <p:nvSpPr>
          <p:cNvPr id="3" name="Symbol zastępczy zawartości 2"/>
          <p:cNvSpPr>
            <a:spLocks noGrp="1"/>
          </p:cNvSpPr>
          <p:nvPr>
            <p:ph idx="1"/>
          </p:nvPr>
        </p:nvSpPr>
        <p:spPr>
          <a:xfrm>
            <a:off x="685800" y="1142984"/>
            <a:ext cx="7918648" cy="5072079"/>
          </a:xfrm>
        </p:spPr>
        <p:txBody>
          <a:bodyPr>
            <a:normAutofit/>
          </a:bodyPr>
          <a:lstStyle/>
          <a:p>
            <a:pPr marL="0" lvl="1" indent="0"/>
            <a:r>
              <a:rPr lang="pl-PL" sz="1400" b="1" dirty="0" smtClean="0"/>
              <a:t>							</a:t>
            </a:r>
          </a:p>
          <a:p>
            <a:pPr algn="ctr"/>
            <a:r>
              <a:rPr lang="pl-PL" sz="1800" b="1" dirty="0" smtClean="0"/>
              <a:t>	</a:t>
            </a:r>
            <a:r>
              <a:rPr lang="pl-PL" sz="1400" b="1" dirty="0" smtClean="0"/>
              <a:t>Art. 43a ust. 3 </a:t>
            </a:r>
          </a:p>
          <a:p>
            <a:pPr algn="ctr"/>
            <a:r>
              <a:rPr lang="pl-PL" sz="1400" b="1" dirty="0" smtClean="0"/>
              <a:t>ustawy z </a:t>
            </a:r>
            <a:r>
              <a:rPr lang="pl-PL" sz="1400" b="1" dirty="0"/>
              <a:t>dnia 20 lutego 2015 </a:t>
            </a:r>
            <a:r>
              <a:rPr lang="pl-PL" sz="1400" b="1" dirty="0" smtClean="0"/>
              <a:t>r. o </a:t>
            </a:r>
            <a:r>
              <a:rPr lang="pl-PL" sz="1400" b="1" dirty="0"/>
              <a:t>wspieraniu </a:t>
            </a:r>
            <a:r>
              <a:rPr lang="pl-PL" sz="1400" b="1" dirty="0" smtClean="0"/>
              <a:t>rozwoju obszarów </a:t>
            </a:r>
            <a:r>
              <a:rPr lang="pl-PL" sz="1400" b="1" dirty="0"/>
              <a:t>wiejskich z udziałem środków Europejskiego Funduszu Rolnego na rzecz Rozwoju Obszarów Wiejskich w ramach Programu Rozwoju Obszarów Wiejskich na lata </a:t>
            </a:r>
            <a:r>
              <a:rPr lang="pl-PL" sz="1400" b="1" dirty="0" smtClean="0"/>
              <a:t>2014-2020 (dalej ustawa o wspieraniu </a:t>
            </a:r>
            <a:r>
              <a:rPr lang="pl-PL" sz="1400" b="1" dirty="0" err="1" smtClean="0"/>
              <a:t>row</a:t>
            </a:r>
            <a:r>
              <a:rPr lang="pl-PL" sz="1400" b="1" dirty="0" smtClean="0"/>
              <a:t>)</a:t>
            </a:r>
            <a:endParaRPr lang="pl-PL" sz="1400" b="1" dirty="0"/>
          </a:p>
          <a:p>
            <a:pPr marL="0" lvl="1" indent="0"/>
            <a:endParaRPr lang="pl-PL" sz="1800" b="1" dirty="0" smtClean="0"/>
          </a:p>
          <a:p>
            <a:pPr marL="0" lvl="1" indent="0" algn="just"/>
            <a:endParaRPr lang="pl-PL" sz="1400" dirty="0"/>
          </a:p>
          <a:p>
            <a:pPr marL="0" lvl="1" indent="0" algn="just"/>
            <a:r>
              <a:rPr lang="pl-PL" sz="1800" dirty="0" smtClean="0"/>
              <a:t>Przez </a:t>
            </a:r>
            <a:r>
              <a:rPr lang="pl-PL" sz="1800" dirty="0"/>
              <a:t>najkorzystniejszą ofertę w zakresie danego zadania ujętego </a:t>
            </a:r>
            <a:r>
              <a:rPr lang="pl-PL" sz="1800" dirty="0" smtClean="0"/>
              <a:t/>
            </a:r>
            <a:br>
              <a:rPr lang="pl-PL" sz="1800" dirty="0" smtClean="0"/>
            </a:br>
            <a:r>
              <a:rPr lang="pl-PL" sz="1800" dirty="0" smtClean="0"/>
              <a:t>w </a:t>
            </a:r>
            <a:r>
              <a:rPr lang="pl-PL" sz="1800" dirty="0"/>
              <a:t>zestawieniu rzeczowo-finansowym operacji należy rozumieć ofertę, która przedstawia najkorzystniejszy bilans ceny lub kosztu i innych kryteriów określonych przez podmiot ubiegający się o przyznanie pomocy </a:t>
            </a:r>
            <a:r>
              <a:rPr lang="pl-PL" sz="1800" dirty="0" smtClean="0"/>
              <a:t/>
            </a:r>
            <a:br>
              <a:rPr lang="pl-PL" sz="1800" dirty="0" smtClean="0"/>
            </a:br>
            <a:r>
              <a:rPr lang="pl-PL" sz="1800" dirty="0" smtClean="0"/>
              <a:t>lub </a:t>
            </a:r>
            <a:r>
              <a:rPr lang="pl-PL" sz="1800" dirty="0"/>
              <a:t>pomocy technicznej albo beneficjenta w zapytaniu ofertowym </a:t>
            </a:r>
            <a:r>
              <a:rPr lang="pl-PL" sz="1800" b="1" u="sng" dirty="0"/>
              <a:t>udostępnionym różnym podmiotom przez zamieszczenie </a:t>
            </a:r>
            <a:r>
              <a:rPr lang="pl-PL" sz="1800" b="1" u="sng" dirty="0" smtClean="0"/>
              <a:t/>
            </a:r>
            <a:br>
              <a:rPr lang="pl-PL" sz="1800" b="1" u="sng" dirty="0" smtClean="0"/>
            </a:br>
            <a:r>
              <a:rPr lang="pl-PL" sz="1800" b="1" u="sng" dirty="0" smtClean="0"/>
              <a:t>na </a:t>
            </a:r>
            <a:r>
              <a:rPr lang="pl-PL" sz="1800" b="1" u="sng" dirty="0"/>
              <a:t>stronie internetowej prowadzonej przez Agencję</a:t>
            </a:r>
            <a:r>
              <a:rPr lang="pl-PL" sz="1800" dirty="0"/>
              <a:t>.</a:t>
            </a:r>
          </a:p>
          <a:p>
            <a:pPr marL="342900" lvl="1" indent="-342900">
              <a:buFont typeface="Arial" pitchFamily="34" charset="0"/>
              <a:buChar char="•"/>
            </a:pPr>
            <a:endParaRPr lang="pl-PL" sz="1000" dirty="0"/>
          </a:p>
          <a:p>
            <a:endParaRPr lang="pl-PL" dirty="0"/>
          </a:p>
        </p:txBody>
      </p:sp>
    </p:spTree>
    <p:extLst>
      <p:ext uri="{BB962C8B-B14F-4D97-AF65-F5344CB8AC3E}">
        <p14:creationId xmlns:p14="http://schemas.microsoft.com/office/powerpoint/2010/main" val="36215421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a:t>Oferta podlega </a:t>
            </a:r>
            <a:r>
              <a:rPr lang="pl-PL" sz="2400" dirty="0" smtClean="0"/>
              <a:t>odrzuceniu </a:t>
            </a:r>
            <a:r>
              <a:rPr lang="pl-PL" sz="2400" dirty="0"/>
              <a:t>w przypadku, gdy</a:t>
            </a:r>
            <a:r>
              <a:rPr lang="pl-PL" sz="2400" dirty="0" smtClean="0"/>
              <a:t>:</a:t>
            </a:r>
          </a:p>
          <a:p>
            <a:pPr algn="just"/>
            <a:endParaRPr lang="pl-PL" sz="2000" dirty="0" smtClean="0"/>
          </a:p>
          <a:p>
            <a:pPr algn="just"/>
            <a:endParaRPr lang="pl-PL" sz="2000" dirty="0" smtClean="0"/>
          </a:p>
          <a:p>
            <a:pPr algn="just">
              <a:buFontTx/>
              <a:buChar char="-"/>
            </a:pPr>
            <a:r>
              <a:rPr lang="pl-PL" sz="2400" dirty="0"/>
              <a:t>została złożona po terminie składania ofert określonym w zapytaniu ofertowym.</a:t>
            </a:r>
          </a:p>
        </p:txBody>
      </p:sp>
    </p:spTree>
    <p:extLst>
      <p:ext uri="{BB962C8B-B14F-4D97-AF65-F5344CB8AC3E}">
        <p14:creationId xmlns:p14="http://schemas.microsoft.com/office/powerpoint/2010/main" val="16869602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lnSpcReduction="10000"/>
          </a:bodyPr>
          <a:lstStyle/>
          <a:p>
            <a:pPr algn="ctr"/>
            <a:r>
              <a:rPr lang="pl-PL" dirty="0" smtClean="0"/>
              <a:t>Rozporządzenie </a:t>
            </a:r>
            <a:r>
              <a:rPr lang="pl-PL" dirty="0" err="1" smtClean="0"/>
              <a:t>MRiRW</a:t>
            </a:r>
            <a:endParaRPr lang="pl-PL" dirty="0" smtClean="0"/>
          </a:p>
          <a:p>
            <a:pPr algn="just"/>
            <a:endParaRPr lang="pl-PL" sz="2400" dirty="0" smtClean="0"/>
          </a:p>
          <a:p>
            <a:pPr marL="92075" indent="-92075" algn="just"/>
            <a:r>
              <a:rPr lang="pl-PL" sz="2000" dirty="0"/>
              <a:t>	</a:t>
            </a:r>
            <a:r>
              <a:rPr lang="pl-PL" sz="2400" dirty="0" smtClean="0"/>
              <a:t>Niezwłocznie </a:t>
            </a:r>
            <a:r>
              <a:rPr lang="pl-PL" sz="2400" dirty="0"/>
              <a:t>po zakończeniu postępowania w sprawie wyboru przez beneficjenta wykonawcy danego zadania ujętego w zestawieniu rzeczowo-finansowym operacji beneficjent udostępnia przez zamieszczenie na stronie internetowej, o której mowa w art. 43a ust. 3 ustawy, informację o:</a:t>
            </a:r>
          </a:p>
          <a:p>
            <a:pPr marL="92075" indent="-92075"/>
            <a:r>
              <a:rPr lang="pl-PL" sz="2400" dirty="0" smtClean="0"/>
              <a:t>	1</a:t>
            </a:r>
            <a:r>
              <a:rPr lang="pl-PL" sz="2400" dirty="0"/>
              <a:t>)	wyborze wykonawcy albo</a:t>
            </a:r>
          </a:p>
          <a:p>
            <a:pPr marL="92075" indent="-92075"/>
            <a:r>
              <a:rPr lang="pl-PL" sz="2400" dirty="0" smtClean="0"/>
              <a:t>	2</a:t>
            </a:r>
            <a:r>
              <a:rPr lang="pl-PL" sz="2400" dirty="0"/>
              <a:t>)	odrzuceniu wszystkich złożonych ofert, albo</a:t>
            </a:r>
          </a:p>
          <a:p>
            <a:pPr marL="92075" indent="-92075"/>
            <a:r>
              <a:rPr lang="pl-PL" sz="2400" dirty="0" smtClean="0"/>
              <a:t>	3</a:t>
            </a:r>
            <a:r>
              <a:rPr lang="pl-PL" sz="2400" dirty="0"/>
              <a:t>)	niezłożeniu żadnej oferty, albo</a:t>
            </a:r>
          </a:p>
          <a:p>
            <a:pPr marL="92075" indent="-92075"/>
            <a:r>
              <a:rPr lang="pl-PL" sz="2400" dirty="0" smtClean="0"/>
              <a:t>	4</a:t>
            </a:r>
            <a:r>
              <a:rPr lang="pl-PL" sz="2400" dirty="0"/>
              <a:t>)	zakończeniu tego postępowania bez wyboru żadnej </a:t>
            </a:r>
            <a:r>
              <a:rPr lang="pl-PL" sz="2400" dirty="0" smtClean="0"/>
              <a:t/>
            </a:r>
            <a:br>
              <a:rPr lang="pl-PL" sz="2400" dirty="0" smtClean="0"/>
            </a:br>
            <a:r>
              <a:rPr lang="pl-PL" sz="2400" dirty="0" smtClean="0"/>
              <a:t>z </a:t>
            </a:r>
            <a:r>
              <a:rPr lang="pl-PL" sz="2400" dirty="0"/>
              <a:t>ofert.</a:t>
            </a:r>
          </a:p>
        </p:txBody>
      </p:sp>
    </p:spTree>
    <p:extLst>
      <p:ext uri="{BB962C8B-B14F-4D97-AF65-F5344CB8AC3E}">
        <p14:creationId xmlns:p14="http://schemas.microsoft.com/office/powerpoint/2010/main" val="16047332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000" dirty="0"/>
              <a:t>	</a:t>
            </a:r>
            <a:endParaRPr lang="pl-PL" sz="2000" dirty="0" smtClean="0"/>
          </a:p>
          <a:p>
            <a:pPr algn="just"/>
            <a:endParaRPr lang="pl-PL" sz="2000" dirty="0" smtClean="0"/>
          </a:p>
          <a:p>
            <a:pPr marL="92075" indent="-92075" algn="just"/>
            <a:r>
              <a:rPr lang="pl-PL" sz="2000" dirty="0"/>
              <a:t>	</a:t>
            </a:r>
            <a:r>
              <a:rPr lang="pl-PL" sz="2400" dirty="0" smtClean="0"/>
              <a:t>Umowa </a:t>
            </a:r>
            <a:r>
              <a:rPr lang="pl-PL" sz="2400" dirty="0"/>
              <a:t>zawarta z wybranym wykonawcą może być zmieniona, jeżeli zmiana ta nie spowoduje zmniejszenia albo zwiększenia zakresu świadczenia.</a:t>
            </a:r>
          </a:p>
        </p:txBody>
      </p:sp>
    </p:spTree>
    <p:extLst>
      <p:ext uri="{BB962C8B-B14F-4D97-AF65-F5344CB8AC3E}">
        <p14:creationId xmlns:p14="http://schemas.microsoft.com/office/powerpoint/2010/main" val="7317111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marL="92075" indent="-92075" algn="just"/>
            <a:r>
              <a:rPr lang="pl-PL" sz="2000" dirty="0"/>
              <a:t>	</a:t>
            </a:r>
            <a:r>
              <a:rPr lang="pl-PL" sz="2400" dirty="0"/>
              <a:t>Zmiana umowy zawartej z wybranym wykonawcą powodująca zmniejszenie zakresu świadczenia jest dopuszczalna, jeżeli na skutek wystąpienia okoliczności niemożliwych do przewidzenia w chwili zawarcia umowy do prawidłowego wykonania danego zadania wykonanie części prac objętych dotychczas tym zadaniem stało się zbędne.</a:t>
            </a:r>
          </a:p>
        </p:txBody>
      </p:sp>
    </p:spTree>
    <p:extLst>
      <p:ext uri="{BB962C8B-B14F-4D97-AF65-F5344CB8AC3E}">
        <p14:creationId xmlns:p14="http://schemas.microsoft.com/office/powerpoint/2010/main" val="30424226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marL="92075" indent="-92075" algn="just"/>
            <a:r>
              <a:rPr lang="pl-PL" sz="2000" dirty="0"/>
              <a:t>	</a:t>
            </a:r>
            <a:r>
              <a:rPr lang="pl-PL" sz="2200" dirty="0"/>
              <a:t>Zmiana umowy zawartej z wybranym wykonawcą powodująca zwiększenie zakresu świadczenia jest dopuszczalna, jeżeli do prawidłowego wykonania danego zadania jest niezbędne wykonanie dodatkowych prac nieobjętych dotychczas tym zadaniem, a konieczność ich wykonania powstała na skutek wystąpienia okoliczności niemożliwych do przewidzenia w chwili zawarcia umowy, przy czym wykonanie:</a:t>
            </a:r>
          </a:p>
          <a:p>
            <a:pPr marL="92075" indent="-92075" algn="just"/>
            <a:r>
              <a:rPr lang="pl-PL" sz="2200" dirty="0" smtClean="0"/>
              <a:t>	1</a:t>
            </a:r>
            <a:r>
              <a:rPr lang="pl-PL" sz="2200" dirty="0"/>
              <a:t>)	tych prac jako nowego zadania spowodowałoby znaczne zwiększenie kosztów dla beneficjenta lub</a:t>
            </a:r>
          </a:p>
          <a:p>
            <a:pPr marL="92075" indent="-92075" algn="just"/>
            <a:r>
              <a:rPr lang="pl-PL" sz="2200" dirty="0" smtClean="0"/>
              <a:t>	2</a:t>
            </a:r>
            <a:r>
              <a:rPr lang="pl-PL" sz="2200" dirty="0"/>
              <a:t>)	danego zadania jest uzależnione od wykonania tych prac albo bez wykonania tych prac nie jest możliwe wykonanie danego zadania w całości</a:t>
            </a:r>
          </a:p>
        </p:txBody>
      </p:sp>
    </p:spTree>
    <p:extLst>
      <p:ext uri="{BB962C8B-B14F-4D97-AF65-F5344CB8AC3E}">
        <p14:creationId xmlns:p14="http://schemas.microsoft.com/office/powerpoint/2010/main" val="250128008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a:t>	</a:t>
            </a:r>
            <a:endParaRPr lang="pl-PL" sz="2400" dirty="0" smtClean="0"/>
          </a:p>
          <a:p>
            <a:pPr marL="92075" indent="-92075" algn="just"/>
            <a:r>
              <a:rPr lang="pl-PL" sz="2400" dirty="0"/>
              <a:t>	</a:t>
            </a:r>
            <a:r>
              <a:rPr lang="pl-PL" sz="2400" dirty="0" smtClean="0"/>
              <a:t>Z </a:t>
            </a:r>
            <a:r>
              <a:rPr lang="pl-PL" sz="2400" dirty="0"/>
              <a:t>przebiegu postępowania w sprawie wyboru przez beneficjenta wykonawcy danego zadania ujętego </a:t>
            </a:r>
            <a:r>
              <a:rPr lang="pl-PL" sz="2400" dirty="0" smtClean="0"/>
              <a:t>w </a:t>
            </a:r>
            <a:r>
              <a:rPr lang="pl-PL" sz="2400" dirty="0"/>
              <a:t>zestawieniu rzeczowo-finansowym </a:t>
            </a:r>
            <a:r>
              <a:rPr lang="pl-PL" sz="2400" dirty="0" smtClean="0"/>
              <a:t>operacji sporządza </a:t>
            </a:r>
            <a:r>
              <a:rPr lang="pl-PL" sz="2400" dirty="0"/>
              <a:t>się </a:t>
            </a:r>
            <a:r>
              <a:rPr lang="pl-PL" sz="2400" dirty="0" smtClean="0"/>
              <a:t>protokół.</a:t>
            </a:r>
            <a:endParaRPr lang="pl-PL" sz="2400" dirty="0"/>
          </a:p>
        </p:txBody>
      </p:sp>
    </p:spTree>
    <p:extLst>
      <p:ext uri="{BB962C8B-B14F-4D97-AF65-F5344CB8AC3E}">
        <p14:creationId xmlns:p14="http://schemas.microsoft.com/office/powerpoint/2010/main" val="317112581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smtClean="0"/>
              <a:t>Protokół zawiera co najmniej:</a:t>
            </a:r>
          </a:p>
          <a:p>
            <a:pPr algn="just"/>
            <a:endParaRPr lang="pl-PL" sz="2000" dirty="0" smtClean="0"/>
          </a:p>
          <a:p>
            <a:pPr algn="just">
              <a:buFontTx/>
              <a:buChar char="-"/>
            </a:pPr>
            <a:r>
              <a:rPr lang="pl-PL" sz="2400" dirty="0"/>
              <a:t>informację o sposobie upublicznienia zapytania ofertowego oraz - w przypadku zmiany zapytania ofertowego - zmienionego zapytania ofertowego przez </a:t>
            </a:r>
            <a:r>
              <a:rPr lang="pl-PL" sz="2400" dirty="0" smtClean="0"/>
              <a:t>beneficjenta</a:t>
            </a:r>
            <a:endParaRPr lang="pl-PL" sz="2400" dirty="0"/>
          </a:p>
        </p:txBody>
      </p:sp>
    </p:spTree>
    <p:extLst>
      <p:ext uri="{BB962C8B-B14F-4D97-AF65-F5344CB8AC3E}">
        <p14:creationId xmlns:p14="http://schemas.microsoft.com/office/powerpoint/2010/main" val="40518756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a:t>Protokół zawiera co najmniej:</a:t>
            </a:r>
          </a:p>
          <a:p>
            <a:pPr algn="just"/>
            <a:endParaRPr lang="pl-PL" sz="2000" dirty="0" smtClean="0"/>
          </a:p>
          <a:p>
            <a:pPr algn="just"/>
            <a:r>
              <a:rPr lang="pl-PL" sz="2400" dirty="0" smtClean="0"/>
              <a:t>-	wykaz </a:t>
            </a:r>
            <a:r>
              <a:rPr lang="pl-PL" sz="2400" dirty="0"/>
              <a:t>ofert, które wpłynęły w odpowiedzi na zapytanie ofertowe, wraz ze wskazaniem daty wpłynięcia poszczególnych ofert oraz podaniem tych danych z ofert, które stanowią odpowiedź na:</a:t>
            </a:r>
          </a:p>
          <a:p>
            <a:pPr algn="just"/>
            <a:r>
              <a:rPr lang="pl-PL" sz="2400" dirty="0"/>
              <a:t>a)	warunki udziału w tym postępowaniu,</a:t>
            </a:r>
          </a:p>
          <a:p>
            <a:pPr algn="just"/>
            <a:r>
              <a:rPr lang="pl-PL" sz="2400" dirty="0"/>
              <a:t>b)	kryteria oceny </a:t>
            </a:r>
            <a:r>
              <a:rPr lang="pl-PL" sz="2400" dirty="0" smtClean="0"/>
              <a:t>ofert</a:t>
            </a:r>
            <a:endParaRPr lang="pl-PL" sz="2400" dirty="0"/>
          </a:p>
        </p:txBody>
      </p:sp>
    </p:spTree>
    <p:extLst>
      <p:ext uri="{BB962C8B-B14F-4D97-AF65-F5344CB8AC3E}">
        <p14:creationId xmlns:p14="http://schemas.microsoft.com/office/powerpoint/2010/main" val="22265385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a:t>Protokół zawiera co najmniej:</a:t>
            </a:r>
          </a:p>
          <a:p>
            <a:pPr algn="just"/>
            <a:endParaRPr lang="pl-PL" sz="2000" dirty="0" smtClean="0"/>
          </a:p>
          <a:p>
            <a:pPr algn="just"/>
            <a:r>
              <a:rPr lang="pl-PL" sz="2400" dirty="0" smtClean="0"/>
              <a:t>-	</a:t>
            </a:r>
            <a:r>
              <a:rPr lang="pl-PL" sz="2400" dirty="0"/>
              <a:t>informację w sprawie spełnienia przez oferentów warunków udziału w tym </a:t>
            </a:r>
            <a:r>
              <a:rPr lang="pl-PL" sz="2400" dirty="0" smtClean="0"/>
              <a:t>postępowaniu</a:t>
            </a:r>
            <a:endParaRPr lang="pl-PL" sz="2400" dirty="0"/>
          </a:p>
        </p:txBody>
      </p:sp>
    </p:spTree>
    <p:extLst>
      <p:ext uri="{BB962C8B-B14F-4D97-AF65-F5344CB8AC3E}">
        <p14:creationId xmlns:p14="http://schemas.microsoft.com/office/powerpoint/2010/main" val="246537042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a:t>Protokół zawiera co najmniej:</a:t>
            </a:r>
          </a:p>
          <a:p>
            <a:pPr algn="just"/>
            <a:endParaRPr lang="pl-PL" sz="2000" dirty="0" smtClean="0"/>
          </a:p>
          <a:p>
            <a:pPr algn="just"/>
            <a:r>
              <a:rPr lang="pl-PL" sz="2400" dirty="0" smtClean="0"/>
              <a:t>-	</a:t>
            </a:r>
            <a:r>
              <a:rPr lang="pl-PL" sz="2400" dirty="0"/>
              <a:t>informację o punktach przyznanych poszczególnym ofertom, z wyszczególnieniem punktów za poszczególne kryteria oceny </a:t>
            </a:r>
            <a:r>
              <a:rPr lang="pl-PL" sz="2400" dirty="0" smtClean="0"/>
              <a:t>ofert</a:t>
            </a:r>
            <a:endParaRPr lang="pl-PL" sz="2400" dirty="0"/>
          </a:p>
        </p:txBody>
      </p:sp>
    </p:spTree>
    <p:extLst>
      <p:ext uri="{BB962C8B-B14F-4D97-AF65-F5344CB8AC3E}">
        <p14:creationId xmlns:p14="http://schemas.microsoft.com/office/powerpoint/2010/main" val="799839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fontScale="90000"/>
          </a:bodyPr>
          <a:lstStyle/>
          <a:p>
            <a:pPr lvl="0"/>
            <a:r>
              <a:rPr lang="pl-PL" sz="2200" dirty="0" smtClean="0"/>
              <a:t/>
            </a:r>
            <a:br>
              <a:rPr lang="pl-PL" sz="2200" dirty="0" smtClean="0"/>
            </a:br>
            <a:r>
              <a:rPr lang="pl-PL" sz="2700" b="1" dirty="0" smtClean="0"/>
              <a:t>Omówienie </a:t>
            </a:r>
            <a:r>
              <a:rPr lang="pl-PL" sz="2700" b="1" dirty="0"/>
              <a:t>przepisów prawa inicjujących utworzenie Portalu  Ogłoszeń </a:t>
            </a:r>
            <a:r>
              <a:rPr lang="pl-PL" sz="2700" b="1" dirty="0" smtClean="0"/>
              <a:t>ARiMR </a:t>
            </a:r>
            <a:r>
              <a:rPr lang="pl-PL" dirty="0"/>
              <a:t/>
            </a:r>
            <a:br>
              <a:rPr lang="pl-PL" dirty="0"/>
            </a:br>
            <a:endParaRPr lang="pl-PL" dirty="0"/>
          </a:p>
        </p:txBody>
      </p:sp>
      <p:sp>
        <p:nvSpPr>
          <p:cNvPr id="3" name="Symbol zastępczy zawartości 2"/>
          <p:cNvSpPr>
            <a:spLocks noGrp="1"/>
          </p:cNvSpPr>
          <p:nvPr>
            <p:ph idx="1"/>
          </p:nvPr>
        </p:nvSpPr>
        <p:spPr>
          <a:xfrm>
            <a:off x="684213" y="1142984"/>
            <a:ext cx="7920235" cy="5072079"/>
          </a:xfrm>
        </p:spPr>
        <p:txBody>
          <a:bodyPr>
            <a:normAutofit/>
          </a:bodyPr>
          <a:lstStyle/>
          <a:p>
            <a:pPr marL="0" lvl="1" indent="0"/>
            <a:r>
              <a:rPr lang="pl-PL" sz="1400" b="1" dirty="0" smtClean="0"/>
              <a:t>							</a:t>
            </a:r>
          </a:p>
          <a:p>
            <a:pPr algn="ctr"/>
            <a:r>
              <a:rPr lang="pl-PL" sz="2000" b="1" dirty="0" smtClean="0"/>
              <a:t>Art</a:t>
            </a:r>
            <a:r>
              <a:rPr lang="pl-PL" sz="2000" b="1" dirty="0"/>
              <a:t>. </a:t>
            </a:r>
            <a:r>
              <a:rPr lang="pl-PL" sz="2000" b="1" dirty="0" smtClean="0"/>
              <a:t>10 ust. 1 </a:t>
            </a:r>
          </a:p>
          <a:p>
            <a:pPr algn="ctr"/>
            <a:r>
              <a:rPr lang="pl-PL" sz="2000" b="1" dirty="0" smtClean="0"/>
              <a:t>	ustawy </a:t>
            </a:r>
            <a:r>
              <a:rPr lang="pl-PL" sz="2000" b="1" dirty="0"/>
              <a:t>o zmianie ustawy </a:t>
            </a:r>
            <a:r>
              <a:rPr lang="pl-PL" sz="2000" b="1" dirty="0" err="1"/>
              <a:t>row</a:t>
            </a:r>
            <a:endParaRPr lang="pl-PL" sz="2000" b="1" dirty="0" smtClean="0"/>
          </a:p>
          <a:p>
            <a:pPr marL="0" lvl="1" indent="0" algn="just"/>
            <a:endParaRPr lang="pl-PL" sz="1400" dirty="0"/>
          </a:p>
          <a:p>
            <a:pPr algn="just"/>
            <a:r>
              <a:rPr lang="pl-PL" sz="1800" b="1" dirty="0" smtClean="0"/>
              <a:t>	</a:t>
            </a:r>
            <a:endParaRPr lang="pl-PL" sz="1800" b="1" dirty="0"/>
          </a:p>
          <a:p>
            <a:pPr marL="0" indent="0" algn="just"/>
            <a:r>
              <a:rPr lang="pl-PL" sz="2000" dirty="0" smtClean="0"/>
              <a:t>Agencja </a:t>
            </a:r>
            <a:r>
              <a:rPr lang="pl-PL" sz="2000" dirty="0"/>
              <a:t>umożliwi udostępnianie zapytań ofertowych w </a:t>
            </a:r>
            <a:r>
              <a:rPr lang="pl-PL" sz="2000" dirty="0" smtClean="0"/>
              <a:t>sposób określony w </a:t>
            </a:r>
            <a:r>
              <a:rPr lang="pl-PL" sz="2000" dirty="0"/>
              <a:t>art. 43a ust. 3 ustawy zmienianej w art. 1 w terminie 2 miesięcy </a:t>
            </a:r>
            <a:r>
              <a:rPr lang="pl-PL" sz="2000" dirty="0" smtClean="0"/>
              <a:t>od </a:t>
            </a:r>
            <a:r>
              <a:rPr lang="pl-PL" sz="2000" dirty="0"/>
              <a:t>dnia wejścia w życie niniejszej ustawy</a:t>
            </a:r>
            <a:r>
              <a:rPr lang="pl-PL" sz="2000" dirty="0" smtClean="0"/>
              <a:t>.</a:t>
            </a:r>
          </a:p>
          <a:p>
            <a:pPr algn="just"/>
            <a:endParaRPr lang="pl-PL" sz="1800" dirty="0"/>
          </a:p>
          <a:p>
            <a:pPr algn="just"/>
            <a:endParaRPr lang="pl-PL" sz="1800" dirty="0"/>
          </a:p>
          <a:p>
            <a:pPr marL="342900" lvl="1" indent="-342900">
              <a:buFont typeface="Arial" pitchFamily="34" charset="0"/>
              <a:buChar char="•"/>
            </a:pPr>
            <a:endParaRPr lang="pl-PL" sz="1000" dirty="0"/>
          </a:p>
          <a:p>
            <a:endParaRPr lang="pl-PL" dirty="0"/>
          </a:p>
        </p:txBody>
      </p:sp>
    </p:spTree>
    <p:extLst>
      <p:ext uri="{BB962C8B-B14F-4D97-AF65-F5344CB8AC3E}">
        <p14:creationId xmlns:p14="http://schemas.microsoft.com/office/powerpoint/2010/main" val="199358403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a:t>Protokół zawiera co najmniej:</a:t>
            </a:r>
          </a:p>
          <a:p>
            <a:pPr algn="just"/>
            <a:endParaRPr lang="pl-PL" sz="2000" dirty="0" smtClean="0"/>
          </a:p>
          <a:p>
            <a:pPr algn="just"/>
            <a:r>
              <a:rPr lang="pl-PL" sz="2400" dirty="0" smtClean="0"/>
              <a:t>-	</a:t>
            </a:r>
            <a:r>
              <a:rPr lang="pl-PL" sz="2400" dirty="0"/>
              <a:t>wskazanie wybranej oferty wraz z uzasadnieniem </a:t>
            </a:r>
            <a:r>
              <a:rPr lang="pl-PL" sz="2400" dirty="0" smtClean="0"/>
              <a:t>wyboru</a:t>
            </a:r>
            <a:endParaRPr lang="pl-PL" sz="2400" dirty="0"/>
          </a:p>
        </p:txBody>
      </p:sp>
    </p:spTree>
    <p:extLst>
      <p:ext uri="{BB962C8B-B14F-4D97-AF65-F5344CB8AC3E}">
        <p14:creationId xmlns:p14="http://schemas.microsoft.com/office/powerpoint/2010/main" val="109587663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a:t>Protokół zawiera co najmniej:</a:t>
            </a:r>
          </a:p>
          <a:p>
            <a:pPr algn="just"/>
            <a:endParaRPr lang="pl-PL" sz="2000" dirty="0" smtClean="0"/>
          </a:p>
          <a:p>
            <a:pPr algn="just"/>
            <a:endParaRPr lang="pl-PL" sz="2000" dirty="0" smtClean="0"/>
          </a:p>
          <a:p>
            <a:pPr algn="just"/>
            <a:r>
              <a:rPr lang="pl-PL" sz="2400" dirty="0" smtClean="0"/>
              <a:t>-	</a:t>
            </a:r>
            <a:r>
              <a:rPr lang="pl-PL" sz="2400" dirty="0"/>
              <a:t>wskazanie ofert odrzuconych i powodów ich odrzucenia</a:t>
            </a:r>
          </a:p>
        </p:txBody>
      </p:sp>
    </p:spTree>
    <p:extLst>
      <p:ext uri="{BB962C8B-B14F-4D97-AF65-F5344CB8AC3E}">
        <p14:creationId xmlns:p14="http://schemas.microsoft.com/office/powerpoint/2010/main" val="47742080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a:t>Protokół zawiera co najmniej:</a:t>
            </a:r>
          </a:p>
          <a:p>
            <a:pPr algn="just"/>
            <a:endParaRPr lang="pl-PL" sz="2000" dirty="0" smtClean="0"/>
          </a:p>
          <a:p>
            <a:pPr algn="just"/>
            <a:r>
              <a:rPr lang="pl-PL" sz="2400" dirty="0" smtClean="0"/>
              <a:t>-	</a:t>
            </a:r>
            <a:r>
              <a:rPr lang="pl-PL" sz="2400" dirty="0"/>
              <a:t>datę sporządzenia protokołu i podpis beneficjenta lub osoby upoważnionej przez beneficjenta do podejmowania czynności w jego </a:t>
            </a:r>
            <a:r>
              <a:rPr lang="pl-PL" sz="2400" dirty="0" smtClean="0"/>
              <a:t>imieniu</a:t>
            </a:r>
            <a:endParaRPr lang="pl-PL" sz="2400" dirty="0"/>
          </a:p>
        </p:txBody>
      </p:sp>
    </p:spTree>
    <p:extLst>
      <p:ext uri="{BB962C8B-B14F-4D97-AF65-F5344CB8AC3E}">
        <p14:creationId xmlns:p14="http://schemas.microsoft.com/office/powerpoint/2010/main" val="148125204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a:t>Protokół zawiera co najmniej:</a:t>
            </a:r>
          </a:p>
          <a:p>
            <a:pPr algn="just"/>
            <a:endParaRPr lang="pl-PL" sz="2000" dirty="0" smtClean="0"/>
          </a:p>
          <a:p>
            <a:r>
              <a:rPr lang="pl-PL" sz="2400" dirty="0" smtClean="0"/>
              <a:t>-	</a:t>
            </a:r>
            <a:r>
              <a:rPr lang="pl-PL" sz="2400" dirty="0"/>
              <a:t>dokumenty potwierdzające przebieg postępowania, </a:t>
            </a:r>
            <a:r>
              <a:rPr lang="pl-PL" sz="2400" dirty="0" smtClean="0"/>
              <a:t/>
            </a:r>
            <a:br>
              <a:rPr lang="pl-PL" sz="2400" dirty="0" smtClean="0"/>
            </a:br>
            <a:r>
              <a:rPr lang="pl-PL" sz="2400" dirty="0" smtClean="0"/>
              <a:t>w </a:t>
            </a:r>
            <a:r>
              <a:rPr lang="pl-PL" sz="2400" dirty="0"/>
              <a:t>tym:</a:t>
            </a:r>
          </a:p>
          <a:p>
            <a:r>
              <a:rPr lang="pl-PL" sz="2400" dirty="0"/>
              <a:t>a)	złożone oferty,</a:t>
            </a:r>
          </a:p>
          <a:p>
            <a:pPr algn="just"/>
            <a:r>
              <a:rPr lang="pl-PL" sz="2400" dirty="0"/>
              <a:t>b)	oświadczenie beneficjenta oraz każdej z osób, </a:t>
            </a:r>
            <a:r>
              <a:rPr lang="pl-PL" sz="2400" dirty="0" smtClean="0"/>
              <a:t/>
            </a:r>
            <a:br>
              <a:rPr lang="pl-PL" sz="2400" dirty="0" smtClean="0"/>
            </a:br>
            <a:r>
              <a:rPr lang="pl-PL" sz="2400" dirty="0" smtClean="0"/>
              <a:t>o </a:t>
            </a:r>
            <a:r>
              <a:rPr lang="pl-PL" sz="2400" dirty="0"/>
              <a:t>których mowa w art. 43a ust. 4 ustawy, o braku albo istnieniu powiązań kapitałowych lub osobowych z podmiotami, które złożyły </a:t>
            </a:r>
            <a:r>
              <a:rPr lang="pl-PL" sz="2400" dirty="0" smtClean="0"/>
              <a:t>oferty</a:t>
            </a:r>
            <a:endParaRPr lang="pl-PL" sz="2400" dirty="0"/>
          </a:p>
        </p:txBody>
      </p:sp>
    </p:spTree>
    <p:extLst>
      <p:ext uri="{BB962C8B-B14F-4D97-AF65-F5344CB8AC3E}">
        <p14:creationId xmlns:p14="http://schemas.microsoft.com/office/powerpoint/2010/main" val="285493343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a:t>Protokół zawiera co najmniej</a:t>
            </a:r>
            <a:r>
              <a:rPr lang="pl-PL" sz="2400" dirty="0" smtClean="0"/>
              <a:t>:</a:t>
            </a:r>
            <a:endParaRPr lang="pl-PL" sz="2000" dirty="0" smtClean="0"/>
          </a:p>
          <a:p>
            <a:pPr algn="just"/>
            <a:r>
              <a:rPr lang="pl-PL" sz="2400" dirty="0" smtClean="0"/>
              <a:t>-	</a:t>
            </a:r>
            <a:r>
              <a:rPr lang="pl-PL" sz="2400" dirty="0"/>
              <a:t>w</a:t>
            </a:r>
            <a:r>
              <a:rPr lang="pl-PL" sz="2400" dirty="0" smtClean="0"/>
              <a:t> </a:t>
            </a:r>
            <a:r>
              <a:rPr lang="pl-PL" sz="2400" dirty="0"/>
              <a:t>przypadku gdy nie wpłynęła żadna oferta, </a:t>
            </a:r>
            <a:r>
              <a:rPr lang="pl-PL" sz="2400" dirty="0" smtClean="0"/>
              <a:t>protokół </a:t>
            </a:r>
            <a:r>
              <a:rPr lang="pl-PL" sz="2400" dirty="0"/>
              <a:t>zawiera co najmniej </a:t>
            </a:r>
            <a:r>
              <a:rPr lang="pl-PL" sz="2400" dirty="0" smtClean="0"/>
              <a:t>informację o upublicznieniu, datę sporządzenia protokołu i podpis </a:t>
            </a:r>
            <a:r>
              <a:rPr lang="pl-PL" sz="2400" dirty="0"/>
              <a:t>oraz informację </a:t>
            </a:r>
            <a:r>
              <a:rPr lang="pl-PL" sz="2400" dirty="0" smtClean="0"/>
              <a:t/>
            </a:r>
            <a:br>
              <a:rPr lang="pl-PL" sz="2400" dirty="0" smtClean="0"/>
            </a:br>
            <a:r>
              <a:rPr lang="pl-PL" sz="2400" dirty="0" smtClean="0"/>
              <a:t>o </a:t>
            </a:r>
            <a:r>
              <a:rPr lang="pl-PL" sz="2400" dirty="0"/>
              <a:t>niezłożeniu żadnej oferty.</a:t>
            </a:r>
          </a:p>
        </p:txBody>
      </p:sp>
    </p:spTree>
    <p:extLst>
      <p:ext uri="{BB962C8B-B14F-4D97-AF65-F5344CB8AC3E}">
        <p14:creationId xmlns:p14="http://schemas.microsoft.com/office/powerpoint/2010/main" val="36845880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a:t>Protokół zawiera co najmniej:</a:t>
            </a:r>
          </a:p>
          <a:p>
            <a:pPr algn="just"/>
            <a:endParaRPr lang="pl-PL" sz="2000" dirty="0" smtClean="0"/>
          </a:p>
          <a:p>
            <a:pPr algn="just"/>
            <a:r>
              <a:rPr lang="pl-PL" sz="2400" dirty="0" smtClean="0"/>
              <a:t>-	w </a:t>
            </a:r>
            <a:r>
              <a:rPr lang="pl-PL" sz="2400" dirty="0"/>
              <a:t>przypadku odrzucenia wszystkich ofert </a:t>
            </a:r>
            <a:r>
              <a:rPr lang="pl-PL" sz="2400" dirty="0" smtClean="0"/>
              <a:t>protokół zawiera </a:t>
            </a:r>
            <a:r>
              <a:rPr lang="pl-PL" sz="2400" dirty="0"/>
              <a:t>co najmniej </a:t>
            </a:r>
            <a:r>
              <a:rPr lang="pl-PL" sz="2400" dirty="0" smtClean="0"/>
              <a:t>informację o upublicznieniu, wykaz ofert, informację o spełnieniu warunków, informację o przyznanych punktach, wskazanie ofert odrzuconych i powodów odrzucenia, datę sporządzania protokołu i podpis, dokumenty potwierdzające przebieg postępowania + oferty + oświadczenia.</a:t>
            </a:r>
            <a:endParaRPr lang="pl-PL" sz="2400" dirty="0"/>
          </a:p>
        </p:txBody>
      </p:sp>
    </p:spTree>
    <p:extLst>
      <p:ext uri="{BB962C8B-B14F-4D97-AF65-F5344CB8AC3E}">
        <p14:creationId xmlns:p14="http://schemas.microsoft.com/office/powerpoint/2010/main" val="202283470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lnSpcReduction="10000"/>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400" dirty="0"/>
              <a:t>Protokół zawiera co najmniej:</a:t>
            </a:r>
          </a:p>
          <a:p>
            <a:pPr algn="just"/>
            <a:r>
              <a:rPr lang="pl-PL" sz="2000" dirty="0" smtClean="0"/>
              <a:t>	</a:t>
            </a:r>
          </a:p>
          <a:p>
            <a:pPr algn="just"/>
            <a:r>
              <a:rPr lang="pl-PL" sz="2000" dirty="0" smtClean="0"/>
              <a:t>-	W </a:t>
            </a:r>
            <a:r>
              <a:rPr lang="pl-PL" sz="2000" dirty="0"/>
              <a:t>przypadku zakończenia postępowania w sprawie wyboru przez beneficjenta wykonawcy danego zadania ujętego w zestawieniu rzeczowo-finansowym operacji bez wyboru żadnej z ofert, </a:t>
            </a:r>
            <a:r>
              <a:rPr lang="pl-PL" sz="2000" dirty="0" smtClean="0"/>
              <a:t>protokół zawiera </a:t>
            </a:r>
            <a:r>
              <a:rPr lang="pl-PL" sz="2000" dirty="0"/>
              <a:t>co najmniej </a:t>
            </a:r>
            <a:r>
              <a:rPr lang="pl-PL" sz="2000" dirty="0" smtClean="0"/>
              <a:t>informację o upublicznieniu, </a:t>
            </a:r>
            <a:r>
              <a:rPr lang="pl-PL" sz="2000" dirty="0"/>
              <a:t>wykaz ofert, </a:t>
            </a:r>
            <a:r>
              <a:rPr lang="pl-PL" sz="2000" dirty="0" smtClean="0"/>
              <a:t>informację </a:t>
            </a:r>
            <a:r>
              <a:rPr lang="pl-PL" sz="2000" dirty="0"/>
              <a:t>o spełnieniu warunków, informację o przyznanych </a:t>
            </a:r>
            <a:r>
              <a:rPr lang="pl-PL" sz="2000" dirty="0" smtClean="0"/>
              <a:t>punktach, wskazanie </a:t>
            </a:r>
            <a:r>
              <a:rPr lang="pl-PL" sz="2000" dirty="0"/>
              <a:t>ofert odrzuconych i powodów odrzucenia, datę sporządzania protokołu i podpis, dokumenty potwierdzające przebieg postępowania + oferty + </a:t>
            </a:r>
            <a:r>
              <a:rPr lang="pl-PL" sz="2000" dirty="0" smtClean="0"/>
              <a:t>oświadczenia  </a:t>
            </a:r>
            <a:r>
              <a:rPr lang="pl-PL" sz="2000" dirty="0"/>
              <a:t>oraz informację o zakończeniu postępowania w sprawie wyboru przez beneficjenta wykonawcy danego zadania ujętego </a:t>
            </a:r>
            <a:r>
              <a:rPr lang="pl-PL" sz="2000" dirty="0" smtClean="0"/>
              <a:t/>
            </a:r>
            <a:br>
              <a:rPr lang="pl-PL" sz="2000" dirty="0" smtClean="0"/>
            </a:br>
            <a:r>
              <a:rPr lang="pl-PL" sz="2000" dirty="0" smtClean="0"/>
              <a:t>w </a:t>
            </a:r>
            <a:r>
              <a:rPr lang="pl-PL" sz="2000" dirty="0"/>
              <a:t>zestawieniu rzeczowo-finansowym operacji bez wyboru żadnej z ofert</a:t>
            </a:r>
            <a:r>
              <a:rPr lang="pl-PL" sz="2000" dirty="0" smtClean="0"/>
              <a:t>.</a:t>
            </a:r>
            <a:endParaRPr lang="pl-PL" sz="2000" dirty="0"/>
          </a:p>
        </p:txBody>
      </p:sp>
    </p:spTree>
    <p:extLst>
      <p:ext uri="{BB962C8B-B14F-4D97-AF65-F5344CB8AC3E}">
        <p14:creationId xmlns:p14="http://schemas.microsoft.com/office/powerpoint/2010/main" val="159851195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algn="ctr"/>
            <a:r>
              <a:rPr lang="pl-PL" dirty="0" smtClean="0"/>
              <a:t>Rozporządzenie </a:t>
            </a:r>
            <a:r>
              <a:rPr lang="pl-PL" dirty="0" err="1" smtClean="0"/>
              <a:t>MRiRW</a:t>
            </a:r>
            <a:endParaRPr lang="pl-PL" dirty="0" smtClean="0"/>
          </a:p>
          <a:p>
            <a:pPr algn="just"/>
            <a:endParaRPr lang="pl-PL" sz="2400" dirty="0" smtClean="0"/>
          </a:p>
          <a:p>
            <a:pPr algn="just"/>
            <a:r>
              <a:rPr lang="pl-PL" sz="2000" dirty="0" smtClean="0"/>
              <a:t>	</a:t>
            </a:r>
          </a:p>
          <a:p>
            <a:pPr algn="just"/>
            <a:r>
              <a:rPr lang="pl-PL" sz="2000" dirty="0" smtClean="0"/>
              <a:t>	</a:t>
            </a:r>
            <a:r>
              <a:rPr lang="pl-PL" sz="2200" dirty="0" smtClean="0"/>
              <a:t>Protokół </a:t>
            </a:r>
            <a:r>
              <a:rPr lang="pl-PL" sz="2200" dirty="0"/>
              <a:t>zawiera co </a:t>
            </a:r>
            <a:r>
              <a:rPr lang="pl-PL" sz="2200" dirty="0" smtClean="0"/>
              <a:t>najmniej dokumenty </a:t>
            </a:r>
            <a:r>
              <a:rPr lang="pl-PL" sz="2200" dirty="0"/>
              <a:t>potwierdzające przebieg </a:t>
            </a:r>
            <a:r>
              <a:rPr lang="pl-PL" sz="2200" dirty="0" smtClean="0"/>
              <a:t>postępowania, a</a:t>
            </a:r>
            <a:endParaRPr lang="pl-PL" sz="2200" dirty="0"/>
          </a:p>
          <a:p>
            <a:pPr algn="just"/>
            <a:r>
              <a:rPr lang="pl-PL" sz="2200" dirty="0"/>
              <a:t>	</a:t>
            </a:r>
            <a:r>
              <a:rPr lang="pl-PL" sz="2200" dirty="0" smtClean="0"/>
              <a:t>Przebieg </a:t>
            </a:r>
            <a:r>
              <a:rPr lang="pl-PL" sz="2200" dirty="0"/>
              <a:t>postępowania w sprawie wyboru przez beneficjenta wykonawcy danego zadania ujętego w zestawieniu rzeczowo-finansowym operacji potwierdza się dokumentami sporządzonymi w postaci papierowej lub elektronicznej.</a:t>
            </a:r>
          </a:p>
        </p:txBody>
      </p:sp>
    </p:spTree>
    <p:extLst>
      <p:ext uri="{BB962C8B-B14F-4D97-AF65-F5344CB8AC3E}">
        <p14:creationId xmlns:p14="http://schemas.microsoft.com/office/powerpoint/2010/main" val="281301344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fontScale="90000"/>
          </a:bodyPr>
          <a:lstStyle/>
          <a:p>
            <a:pPr lvl="0"/>
            <a:r>
              <a:rPr lang="pl-PL" sz="2700" b="1" dirty="0" smtClean="0"/>
              <a:t>Konkurencyjny wybór wykonawców</a:t>
            </a:r>
            <a:r>
              <a:rPr lang="pl-PL" dirty="0"/>
              <a:t/>
            </a:r>
            <a:br>
              <a:rPr lang="pl-PL" dirty="0"/>
            </a:br>
            <a:endParaRPr lang="pl-PL" dirty="0"/>
          </a:p>
        </p:txBody>
      </p:sp>
      <p:sp>
        <p:nvSpPr>
          <p:cNvPr id="3" name="Symbol zastępczy zawartości 2"/>
          <p:cNvSpPr>
            <a:spLocks noGrp="1"/>
          </p:cNvSpPr>
          <p:nvPr>
            <p:ph idx="1"/>
          </p:nvPr>
        </p:nvSpPr>
        <p:spPr>
          <a:xfrm>
            <a:off x="251520" y="1142984"/>
            <a:ext cx="8640960" cy="5382360"/>
          </a:xfrm>
        </p:spPr>
        <p:txBody>
          <a:bodyPr>
            <a:normAutofit fontScale="77500" lnSpcReduction="20000"/>
          </a:bodyPr>
          <a:lstStyle/>
          <a:p>
            <a:pPr algn="ctr"/>
            <a:r>
              <a:rPr lang="pl-PL" sz="1400" b="1" dirty="0" smtClean="0"/>
              <a:t>	</a:t>
            </a:r>
            <a:r>
              <a:rPr lang="pl-PL" sz="3100" b="1" dirty="0" smtClean="0"/>
              <a:t>Przepisy przejściowe Rozporządzenie</a:t>
            </a:r>
            <a:endParaRPr lang="pl-PL" sz="3100" dirty="0" smtClean="0"/>
          </a:p>
          <a:p>
            <a:pPr algn="ctr"/>
            <a:r>
              <a:rPr lang="pl-PL" sz="2600" dirty="0" smtClean="0"/>
              <a:t>Informacja w zakresie publikacji ogłoszenia.</a:t>
            </a:r>
          </a:p>
          <a:p>
            <a:pPr marL="0" indent="0" algn="just"/>
            <a:endParaRPr lang="pl-PL" sz="1800" dirty="0" smtClean="0"/>
          </a:p>
          <a:p>
            <a:pPr marL="0" indent="0" algn="just"/>
            <a:r>
              <a:rPr lang="pl-PL" sz="1800" dirty="0" smtClean="0"/>
              <a:t>W </a:t>
            </a:r>
            <a:r>
              <a:rPr lang="pl-PL" sz="1800" dirty="0"/>
              <a:t>przypadku udostępnienia zapytania ofertowego zgodnie z art. 10 ust. 3 ustawy z dnia 15 grudnia 2016 r. o zmianie ustawy o wspieraniu rozwoju obszarów </a:t>
            </a:r>
            <a:r>
              <a:rPr lang="pl-PL" sz="1800" dirty="0" smtClean="0"/>
              <a:t>wiejskich (udostępnienie zapytania ofertowego gdy nie ma strony agencyjnej poprzez zamieszczenie na stronie internetowej podmiotu obowiązanego gdy posiada taką stronę lub skierowania tego zapytania do min. 3 potencjalnych wykonawców lub wszystkich gdy jest mniej niż 3 potencjalnych wykonawców): </a:t>
            </a:r>
          </a:p>
          <a:p>
            <a:pPr marL="0" indent="0" algn="just"/>
            <a:endParaRPr lang="pl-PL" sz="1800" dirty="0"/>
          </a:p>
          <a:p>
            <a:pPr marL="0" indent="0" algn="just"/>
            <a:r>
              <a:rPr lang="pl-PL" sz="1800" dirty="0" smtClean="0"/>
              <a:t>1)    terminy, składania ofert liczy </a:t>
            </a:r>
            <a:r>
              <a:rPr lang="pl-PL" sz="1800" dirty="0"/>
              <a:t>się od dnia udostępnienia tego zapytania;</a:t>
            </a:r>
          </a:p>
          <a:p>
            <a:pPr algn="just"/>
            <a:r>
              <a:rPr lang="pl-PL" sz="1800" dirty="0"/>
              <a:t>2)	warunek określony w § 2 ust. 5 pkt </a:t>
            </a:r>
            <a:r>
              <a:rPr lang="pl-PL" sz="1800" dirty="0" smtClean="0"/>
              <a:t>1 (dotyczący zmiany zapytania ofertowego) </a:t>
            </a:r>
            <a:r>
              <a:rPr lang="pl-PL" sz="1800" dirty="0"/>
              <a:t>uważa się </a:t>
            </a:r>
            <a:r>
              <a:rPr lang="pl-PL" sz="1800" dirty="0" smtClean="0"/>
              <a:t/>
            </a:r>
            <a:br>
              <a:rPr lang="pl-PL" sz="1800" dirty="0" smtClean="0"/>
            </a:br>
            <a:r>
              <a:rPr lang="pl-PL" sz="1800" dirty="0" smtClean="0"/>
              <a:t>za </a:t>
            </a:r>
            <a:r>
              <a:rPr lang="pl-PL" sz="1800" dirty="0"/>
              <a:t>spełniony, jeżeli zmienione zapytanie ofertowe zostanie udostępnione różnym podmiotom w sposób, w jaki zostało udostępnione zapytanie ofertowe, przed upływem terminu składania ofert wskazanego </a:t>
            </a:r>
            <a:r>
              <a:rPr lang="pl-PL" sz="1800" dirty="0" smtClean="0"/>
              <a:t/>
            </a:r>
            <a:br>
              <a:rPr lang="pl-PL" sz="1800" dirty="0" smtClean="0"/>
            </a:br>
            <a:r>
              <a:rPr lang="pl-PL" sz="1800" dirty="0" smtClean="0"/>
              <a:t>w </a:t>
            </a:r>
            <a:r>
              <a:rPr lang="pl-PL" sz="1800" dirty="0"/>
              <a:t>zapytaniu ofertowym;</a:t>
            </a:r>
          </a:p>
          <a:p>
            <a:pPr algn="just"/>
            <a:r>
              <a:rPr lang="pl-PL" sz="1800" dirty="0"/>
              <a:t>3)	</a:t>
            </a:r>
            <a:r>
              <a:rPr lang="pl-PL" sz="1800" dirty="0" smtClean="0"/>
              <a:t>protokół </a:t>
            </a:r>
            <a:r>
              <a:rPr lang="pl-PL" sz="1800" dirty="0"/>
              <a:t>zawiera również następujące załączniki:</a:t>
            </a:r>
          </a:p>
          <a:p>
            <a:pPr algn="just"/>
            <a:r>
              <a:rPr lang="pl-PL" sz="1800" dirty="0"/>
              <a:t>a)	kopie przesłanych potencjalnym wykonawcom zapytań ofertowych oraz - w przypadku zmiany zapytania ofertowego - kopie przesłanych zmienionych zapytań ofertowych, a także dokumenty potwierdzające ich przesłanie,</a:t>
            </a:r>
          </a:p>
          <a:p>
            <a:pPr algn="just"/>
            <a:r>
              <a:rPr lang="pl-PL" sz="1800" dirty="0"/>
              <a:t>b)	dokument, na którym jest utrwalona treść strony internetowej beneficjenta, potwierdzający zamieszczenie na tej stronie zapytania ofertowego oraz - w przypadku zmiany zapytania ofertowego - zmienionego zapytania ofertowego, w tym dokument, na którym jest utrwalona treść strony internetowej </a:t>
            </a:r>
            <a:r>
              <a:rPr lang="pl-PL" sz="1800" dirty="0" smtClean="0"/>
              <a:t>z </a:t>
            </a:r>
            <a:r>
              <a:rPr lang="pl-PL" sz="1800" dirty="0"/>
              <a:t>uwidocznionymi datą zamieszczenia i okresem, przez który zapytanie ofertowe było udostępnione </a:t>
            </a:r>
            <a:r>
              <a:rPr lang="pl-PL" sz="1800" dirty="0" smtClean="0"/>
              <a:t>– w </a:t>
            </a:r>
            <a:r>
              <a:rPr lang="pl-PL" sz="1800" dirty="0"/>
              <a:t>przypadku gdy ten beneficjent posiada taką stronę.</a:t>
            </a:r>
          </a:p>
          <a:p>
            <a:endParaRPr lang="pl-PL" sz="2400" dirty="0" smtClean="0"/>
          </a:p>
          <a:p>
            <a:endParaRPr lang="pl-PL" sz="2400" dirty="0"/>
          </a:p>
        </p:txBody>
      </p:sp>
    </p:spTree>
    <p:extLst>
      <p:ext uri="{BB962C8B-B14F-4D97-AF65-F5344CB8AC3E}">
        <p14:creationId xmlns:p14="http://schemas.microsoft.com/office/powerpoint/2010/main" val="81158493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fontScale="90000"/>
          </a:bodyPr>
          <a:lstStyle/>
          <a:p>
            <a:pPr lvl="0"/>
            <a:r>
              <a:rPr lang="pl-PL" sz="2700" b="1" dirty="0" smtClean="0"/>
              <a:t>Konkurencyjny wybór wykonawców</a:t>
            </a:r>
            <a:r>
              <a:rPr lang="pl-PL" dirty="0"/>
              <a:t/>
            </a:r>
            <a:br>
              <a:rPr lang="pl-PL" dirty="0"/>
            </a:br>
            <a:endParaRPr lang="pl-PL" dirty="0"/>
          </a:p>
        </p:txBody>
      </p:sp>
      <p:sp>
        <p:nvSpPr>
          <p:cNvPr id="3" name="Symbol zastępczy zawartości 2"/>
          <p:cNvSpPr>
            <a:spLocks noGrp="1"/>
          </p:cNvSpPr>
          <p:nvPr>
            <p:ph idx="1"/>
          </p:nvPr>
        </p:nvSpPr>
        <p:spPr>
          <a:xfrm>
            <a:off x="467544" y="1142984"/>
            <a:ext cx="8208912" cy="5072079"/>
          </a:xfrm>
        </p:spPr>
        <p:txBody>
          <a:bodyPr>
            <a:normAutofit fontScale="62500" lnSpcReduction="20000"/>
          </a:bodyPr>
          <a:lstStyle/>
          <a:p>
            <a:pPr algn="ctr"/>
            <a:r>
              <a:rPr lang="pl-PL" sz="1400" b="1" dirty="0" smtClean="0"/>
              <a:t>	</a:t>
            </a:r>
            <a:r>
              <a:rPr lang="pl-PL" sz="3800" b="1" dirty="0" smtClean="0"/>
              <a:t>Przepisy przejściowe Rozporządzenie</a:t>
            </a:r>
            <a:endParaRPr lang="pl-PL" sz="3800" dirty="0"/>
          </a:p>
          <a:p>
            <a:pPr algn="ctr"/>
            <a:r>
              <a:rPr lang="pl-PL" dirty="0" smtClean="0"/>
              <a:t>Informacja po zakończeniu postępowania.</a:t>
            </a:r>
          </a:p>
          <a:p>
            <a:pPr marL="0" indent="0" algn="just"/>
            <a:endParaRPr lang="pl-PL" sz="2600" dirty="0" smtClean="0"/>
          </a:p>
          <a:p>
            <a:pPr marL="0" indent="0" algn="just"/>
            <a:r>
              <a:rPr lang="pl-PL" sz="2600" dirty="0" smtClean="0"/>
              <a:t>Do </a:t>
            </a:r>
            <a:r>
              <a:rPr lang="pl-PL" sz="2600" dirty="0"/>
              <a:t>dnia umożliwienia </a:t>
            </a:r>
            <a:r>
              <a:rPr lang="pl-PL" sz="2600" dirty="0" smtClean="0"/>
              <a:t>udostępniania </a:t>
            </a:r>
            <a:r>
              <a:rPr lang="pl-PL" sz="2600" dirty="0"/>
              <a:t>zapytań ofertowych </a:t>
            </a:r>
            <a:r>
              <a:rPr lang="pl-PL" sz="2600" dirty="0" smtClean="0"/>
              <a:t>na stronie internetowej ARiMR informację po zakończeniu postępowania, </a:t>
            </a:r>
            <a:r>
              <a:rPr lang="pl-PL" sz="2600" dirty="0"/>
              <a:t>beneficjent udostępnia przez:</a:t>
            </a:r>
          </a:p>
          <a:p>
            <a:pPr algn="just"/>
            <a:r>
              <a:rPr lang="pl-PL" sz="2600" dirty="0"/>
              <a:t>1)	zamieszczenie tej informacji na stronie internetowej beneficjenta - w przypadku gdy posiada taką stronę;</a:t>
            </a:r>
          </a:p>
          <a:p>
            <a:pPr marL="354013" indent="-354013" algn="just"/>
            <a:r>
              <a:rPr lang="pl-PL" sz="2600" dirty="0"/>
              <a:t>2)	skierowanie tej informacji do wszystkich podmiotów, które złożyły ofertę </a:t>
            </a:r>
            <a:r>
              <a:rPr lang="pl-PL" sz="2600" dirty="0" smtClean="0"/>
              <a:t/>
            </a:r>
            <a:br>
              <a:rPr lang="pl-PL" sz="2600" dirty="0" smtClean="0"/>
            </a:br>
            <a:r>
              <a:rPr lang="pl-PL" sz="2600" dirty="0" smtClean="0"/>
              <a:t>w </a:t>
            </a:r>
            <a:r>
              <a:rPr lang="pl-PL" sz="2600" dirty="0"/>
              <a:t>odpowiedzi na zapytanie ofertowe dotyczące danego zadania ujętego </a:t>
            </a:r>
            <a:r>
              <a:rPr lang="pl-PL" sz="2600" dirty="0" smtClean="0"/>
              <a:t/>
            </a:r>
            <a:br>
              <a:rPr lang="pl-PL" sz="2600" dirty="0" smtClean="0"/>
            </a:br>
            <a:r>
              <a:rPr lang="pl-PL" sz="2600" dirty="0" smtClean="0"/>
              <a:t>w </a:t>
            </a:r>
            <a:r>
              <a:rPr lang="pl-PL" sz="2600" dirty="0"/>
              <a:t>zestawieniu rzeczowo-finansowym operacji.</a:t>
            </a:r>
          </a:p>
          <a:p>
            <a:pPr marL="0" indent="0" algn="just"/>
            <a:r>
              <a:rPr lang="pl-PL" sz="2600" dirty="0" smtClean="0"/>
              <a:t>W </a:t>
            </a:r>
            <a:r>
              <a:rPr lang="pl-PL" sz="2600" dirty="0"/>
              <a:t>przypadku </a:t>
            </a:r>
            <a:r>
              <a:rPr lang="pl-PL" sz="2600" dirty="0" smtClean="0"/>
              <a:t>udostępnienia informacji </a:t>
            </a:r>
            <a:r>
              <a:rPr lang="pl-PL" sz="2600" dirty="0"/>
              <a:t>o </a:t>
            </a:r>
            <a:r>
              <a:rPr lang="pl-PL" sz="2600" dirty="0" smtClean="0"/>
              <a:t>zakończeniu postępowania, </a:t>
            </a:r>
            <a:r>
              <a:rPr lang="pl-PL" sz="2600" dirty="0"/>
              <a:t>zgodnie </a:t>
            </a:r>
            <a:r>
              <a:rPr lang="pl-PL" sz="2600" dirty="0" smtClean="0"/>
              <a:t/>
            </a:r>
            <a:br>
              <a:rPr lang="pl-PL" sz="2600" dirty="0" smtClean="0"/>
            </a:br>
            <a:r>
              <a:rPr lang="pl-PL" sz="2600" dirty="0" smtClean="0"/>
              <a:t>z powyższym protokół </a:t>
            </a:r>
            <a:r>
              <a:rPr lang="pl-PL" sz="2600" dirty="0"/>
              <a:t>zawiera również następujące załączniki:</a:t>
            </a:r>
          </a:p>
          <a:p>
            <a:pPr algn="just"/>
            <a:r>
              <a:rPr lang="pl-PL" sz="2600" dirty="0"/>
              <a:t>1)	dokument, na którym jest utrwalona treść strony internetowej beneficjenta, potwierdzający zamieszczenie na tej stronie tej informacji - w przypadku gdy posiada taką </a:t>
            </a:r>
            <a:r>
              <a:rPr lang="pl-PL" sz="2600" dirty="0" smtClean="0"/>
              <a:t>stronę</a:t>
            </a:r>
            <a:endParaRPr lang="pl-PL" sz="2600" dirty="0"/>
          </a:p>
          <a:p>
            <a:pPr algn="just"/>
            <a:r>
              <a:rPr lang="pl-PL" sz="2600" dirty="0"/>
              <a:t>2)	kopię tej informacji przesłanej wszystkim podmiotom, które złożyły ofertę </a:t>
            </a:r>
            <a:r>
              <a:rPr lang="pl-PL" sz="2600" dirty="0" smtClean="0"/>
              <a:t/>
            </a:r>
            <a:br>
              <a:rPr lang="pl-PL" sz="2600" dirty="0" smtClean="0"/>
            </a:br>
            <a:r>
              <a:rPr lang="pl-PL" sz="2600" dirty="0" smtClean="0"/>
              <a:t>w </a:t>
            </a:r>
            <a:r>
              <a:rPr lang="pl-PL" sz="2600" dirty="0"/>
              <a:t>odpowiedzi na zapytanie ofertowe dotyczące danego zadania ujętego </a:t>
            </a:r>
            <a:r>
              <a:rPr lang="pl-PL" sz="2600" dirty="0" smtClean="0"/>
              <a:t/>
            </a:r>
            <a:br>
              <a:rPr lang="pl-PL" sz="2600" dirty="0" smtClean="0"/>
            </a:br>
            <a:r>
              <a:rPr lang="pl-PL" sz="2600" dirty="0" smtClean="0"/>
              <a:t>w </a:t>
            </a:r>
            <a:r>
              <a:rPr lang="pl-PL" sz="2600" dirty="0"/>
              <a:t>zestawieniu rzeczowo-finansowym operacji, a także dokumenty potwierdzające jej przesłanie.</a:t>
            </a:r>
          </a:p>
          <a:p>
            <a:endParaRPr lang="pl-PL" sz="2400" dirty="0" smtClean="0"/>
          </a:p>
          <a:p>
            <a:endParaRPr lang="pl-PL" sz="2400" dirty="0"/>
          </a:p>
        </p:txBody>
      </p:sp>
    </p:spTree>
    <p:extLst>
      <p:ext uri="{BB962C8B-B14F-4D97-AF65-F5344CB8AC3E}">
        <p14:creationId xmlns:p14="http://schemas.microsoft.com/office/powerpoint/2010/main" val="2019654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fontScale="90000"/>
          </a:bodyPr>
          <a:lstStyle/>
          <a:p>
            <a:pPr lvl="0"/>
            <a:r>
              <a:rPr lang="pl-PL" sz="2200" dirty="0" smtClean="0"/>
              <a:t/>
            </a:r>
            <a:br>
              <a:rPr lang="pl-PL" sz="2200" dirty="0" smtClean="0"/>
            </a:br>
            <a:r>
              <a:rPr lang="pl-PL" sz="2700" b="1" dirty="0" smtClean="0"/>
              <a:t>Omówienie </a:t>
            </a:r>
            <a:r>
              <a:rPr lang="pl-PL" sz="2700" b="1" dirty="0"/>
              <a:t>przepisów prawa inicjujących utworzenie Portalu  Ogłoszeń </a:t>
            </a:r>
            <a:r>
              <a:rPr lang="pl-PL" sz="2700" b="1" dirty="0" smtClean="0"/>
              <a:t>ARiMR </a:t>
            </a:r>
            <a:r>
              <a:rPr lang="pl-PL" dirty="0"/>
              <a:t/>
            </a:r>
            <a:br>
              <a:rPr lang="pl-PL" dirty="0"/>
            </a:br>
            <a:endParaRPr lang="pl-PL" dirty="0"/>
          </a:p>
        </p:txBody>
      </p:sp>
      <p:sp>
        <p:nvSpPr>
          <p:cNvPr id="3" name="Symbol zastępczy zawartości 2"/>
          <p:cNvSpPr>
            <a:spLocks noGrp="1"/>
          </p:cNvSpPr>
          <p:nvPr>
            <p:ph idx="1"/>
          </p:nvPr>
        </p:nvSpPr>
        <p:spPr>
          <a:xfrm>
            <a:off x="684213" y="1142984"/>
            <a:ext cx="7920235" cy="5072079"/>
          </a:xfrm>
        </p:spPr>
        <p:txBody>
          <a:bodyPr>
            <a:normAutofit/>
          </a:bodyPr>
          <a:lstStyle/>
          <a:p>
            <a:pPr marL="0" lvl="1" indent="0"/>
            <a:r>
              <a:rPr lang="pl-PL" sz="1400" b="1" dirty="0" smtClean="0"/>
              <a:t>							</a:t>
            </a:r>
          </a:p>
          <a:p>
            <a:pPr algn="ctr"/>
            <a:r>
              <a:rPr lang="pl-PL" sz="1800" b="1" dirty="0" smtClean="0"/>
              <a:t>	</a:t>
            </a:r>
          </a:p>
          <a:p>
            <a:pPr marL="0" lvl="1" indent="0" algn="just"/>
            <a:endParaRPr lang="pl-PL" sz="1400" dirty="0"/>
          </a:p>
          <a:p>
            <a:pPr algn="just"/>
            <a:r>
              <a:rPr lang="pl-PL" sz="1800" b="1" dirty="0" smtClean="0"/>
              <a:t>	</a:t>
            </a:r>
            <a:r>
              <a:rPr lang="pl-PL" sz="1800" dirty="0" smtClean="0"/>
              <a:t>Ustawa o zmianie ustawy </a:t>
            </a:r>
            <a:r>
              <a:rPr lang="pl-PL" sz="1800" dirty="0" err="1" smtClean="0"/>
              <a:t>row</a:t>
            </a:r>
            <a:r>
              <a:rPr lang="pl-PL" sz="1800" dirty="0" smtClean="0"/>
              <a:t> weszła w życie 18 stycznia 2017 </a:t>
            </a:r>
            <a:br>
              <a:rPr lang="pl-PL" sz="1800" dirty="0" smtClean="0"/>
            </a:br>
            <a:r>
              <a:rPr lang="pl-PL" sz="1800" dirty="0" smtClean="0"/>
              <a:t>w związku z tym mając na uwadze art. 10 ust. 1 ustawy o zmianie ustawy o wspieraniu Agencja umożliwiła udostępnianie </a:t>
            </a:r>
            <a:r>
              <a:rPr lang="pl-PL" sz="1800" dirty="0"/>
              <a:t>zapytań ofertowych </a:t>
            </a:r>
            <a:r>
              <a:rPr lang="pl-PL" sz="1800" dirty="0" smtClean="0"/>
              <a:t>w sposób określony </a:t>
            </a:r>
            <a:r>
              <a:rPr lang="pl-PL" sz="1800" dirty="0"/>
              <a:t>w art. 43a ust. 3 ustawy zmienianej </a:t>
            </a:r>
            <a:r>
              <a:rPr lang="pl-PL" sz="1800" dirty="0" smtClean="0"/>
              <a:t/>
            </a:r>
            <a:br>
              <a:rPr lang="pl-PL" sz="1800" dirty="0" smtClean="0"/>
            </a:br>
            <a:r>
              <a:rPr lang="pl-PL" sz="1800" dirty="0" smtClean="0"/>
              <a:t>w </a:t>
            </a:r>
            <a:r>
              <a:rPr lang="pl-PL" sz="1800" dirty="0"/>
              <a:t>art. 1 </a:t>
            </a:r>
            <a:endParaRPr lang="pl-PL" sz="1800" dirty="0" smtClean="0"/>
          </a:p>
          <a:p>
            <a:pPr algn="just"/>
            <a:r>
              <a:rPr lang="pl-PL" sz="1800" dirty="0" smtClean="0"/>
              <a:t>od </a:t>
            </a:r>
            <a:br>
              <a:rPr lang="pl-PL" sz="1800" dirty="0" smtClean="0"/>
            </a:br>
            <a:r>
              <a:rPr lang="pl-PL" sz="1800" dirty="0" smtClean="0"/>
              <a:t>							</a:t>
            </a:r>
          </a:p>
          <a:p>
            <a:pPr algn="just"/>
            <a:r>
              <a:rPr lang="pl-PL" sz="1800" dirty="0" smtClean="0"/>
              <a:t>							  </a:t>
            </a:r>
            <a:r>
              <a:rPr lang="pl-PL" sz="1800" b="1" u="sng" dirty="0" smtClean="0"/>
              <a:t>18 marca 2017 roku. </a:t>
            </a:r>
          </a:p>
          <a:p>
            <a:pPr algn="just"/>
            <a:endParaRPr lang="pl-PL" sz="1800" dirty="0"/>
          </a:p>
          <a:p>
            <a:pPr algn="just"/>
            <a:endParaRPr lang="pl-PL" sz="1800" dirty="0"/>
          </a:p>
          <a:p>
            <a:pPr marL="342900" lvl="1" indent="-342900">
              <a:buFont typeface="Arial" pitchFamily="34" charset="0"/>
              <a:buChar char="•"/>
            </a:pPr>
            <a:endParaRPr lang="pl-PL" sz="1000" dirty="0"/>
          </a:p>
          <a:p>
            <a:endParaRPr lang="pl-PL" dirty="0"/>
          </a:p>
        </p:txBody>
      </p:sp>
    </p:spTree>
    <p:extLst>
      <p:ext uri="{BB962C8B-B14F-4D97-AF65-F5344CB8AC3E}">
        <p14:creationId xmlns:p14="http://schemas.microsoft.com/office/powerpoint/2010/main" val="102211894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fontScale="90000"/>
          </a:bodyPr>
          <a:lstStyle/>
          <a:p>
            <a:pPr lvl="0"/>
            <a:r>
              <a:rPr lang="pl-PL" sz="2700" b="1" dirty="0" smtClean="0"/>
              <a:t>Konkurencyjny wybór wykonawców</a:t>
            </a:r>
            <a:r>
              <a:rPr lang="pl-PL" dirty="0"/>
              <a:t/>
            </a:r>
            <a:br>
              <a:rPr lang="pl-PL" dirty="0"/>
            </a:br>
            <a:endParaRPr lang="pl-PL" dirty="0"/>
          </a:p>
        </p:txBody>
      </p:sp>
      <p:sp>
        <p:nvSpPr>
          <p:cNvPr id="3" name="Symbol zastępczy zawartości 2"/>
          <p:cNvSpPr>
            <a:spLocks noGrp="1"/>
          </p:cNvSpPr>
          <p:nvPr>
            <p:ph idx="1"/>
          </p:nvPr>
        </p:nvSpPr>
        <p:spPr>
          <a:xfrm>
            <a:off x="685800" y="1142984"/>
            <a:ext cx="7770813" cy="5072079"/>
          </a:xfrm>
        </p:spPr>
        <p:txBody>
          <a:bodyPr>
            <a:normAutofit/>
          </a:bodyPr>
          <a:lstStyle/>
          <a:p>
            <a:pPr algn="ctr"/>
            <a:r>
              <a:rPr lang="pl-PL" sz="1400" b="1" dirty="0" smtClean="0"/>
              <a:t>	</a:t>
            </a:r>
            <a:r>
              <a:rPr lang="pl-PL" sz="2800" b="1" dirty="0" smtClean="0"/>
              <a:t>Przepisy przejściowe ustawa</a:t>
            </a:r>
            <a:endParaRPr lang="pl-PL" sz="2800" dirty="0" smtClean="0"/>
          </a:p>
          <a:p>
            <a:pPr algn="ctr"/>
            <a:endParaRPr lang="pl-PL" sz="2900" dirty="0" smtClean="0"/>
          </a:p>
          <a:p>
            <a:pPr marL="0" indent="0" algn="just"/>
            <a:endParaRPr lang="pl-PL" sz="1400" dirty="0" smtClean="0"/>
          </a:p>
          <a:p>
            <a:pPr marL="0" indent="0" algn="just"/>
            <a:endParaRPr lang="pl-PL" sz="1400" dirty="0" smtClean="0"/>
          </a:p>
          <a:p>
            <a:pPr marL="0" indent="0" algn="just"/>
            <a:r>
              <a:rPr lang="pl-PL" sz="2000" dirty="0" smtClean="0"/>
              <a:t>Przepisów ustawy w zakresie konkurencyjnego trybu wybory wykonawców nie </a:t>
            </a:r>
            <a:r>
              <a:rPr lang="pl-PL" sz="2000" dirty="0"/>
              <a:t>stosuje się do ponoszenia kosztów kwalifikowalnych objętych umowami o przyznaniu pomocy lub pomocy technicznej zawartymi przed </a:t>
            </a:r>
            <a:r>
              <a:rPr lang="pl-PL" sz="2000" dirty="0" smtClean="0"/>
              <a:t>dniem </a:t>
            </a:r>
          </a:p>
          <a:p>
            <a:pPr marL="0" indent="0" algn="just"/>
            <a:r>
              <a:rPr lang="pl-PL" sz="2000" b="1" dirty="0" smtClean="0"/>
              <a:t>(18 stycznia 2017) </a:t>
            </a:r>
            <a:r>
              <a:rPr lang="pl-PL" sz="2000" dirty="0"/>
              <a:t>wejścia w </a:t>
            </a:r>
            <a:r>
              <a:rPr lang="pl-PL" sz="2000" dirty="0" smtClean="0"/>
              <a:t>ustawy zmieniającej.</a:t>
            </a:r>
          </a:p>
          <a:p>
            <a:endParaRPr lang="pl-PL" sz="2400" dirty="0"/>
          </a:p>
        </p:txBody>
      </p:sp>
    </p:spTree>
    <p:extLst>
      <p:ext uri="{BB962C8B-B14F-4D97-AF65-F5344CB8AC3E}">
        <p14:creationId xmlns:p14="http://schemas.microsoft.com/office/powerpoint/2010/main" val="185325288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fontScale="90000"/>
          </a:bodyPr>
          <a:lstStyle/>
          <a:p>
            <a:pPr lvl="0"/>
            <a:r>
              <a:rPr lang="pl-PL" sz="2700" b="1" dirty="0" smtClean="0"/>
              <a:t>Konkurencyjny wybór wykonawców</a:t>
            </a:r>
            <a:r>
              <a:rPr lang="pl-PL" dirty="0"/>
              <a:t/>
            </a:r>
            <a:br>
              <a:rPr lang="pl-PL" dirty="0"/>
            </a:br>
            <a:endParaRPr lang="pl-PL" dirty="0"/>
          </a:p>
        </p:txBody>
      </p:sp>
      <p:sp>
        <p:nvSpPr>
          <p:cNvPr id="3" name="Symbol zastępczy zawartości 2"/>
          <p:cNvSpPr>
            <a:spLocks noGrp="1"/>
          </p:cNvSpPr>
          <p:nvPr>
            <p:ph idx="1"/>
          </p:nvPr>
        </p:nvSpPr>
        <p:spPr>
          <a:xfrm>
            <a:off x="395536" y="1142984"/>
            <a:ext cx="8061077" cy="5072079"/>
          </a:xfrm>
        </p:spPr>
        <p:txBody>
          <a:bodyPr>
            <a:normAutofit/>
          </a:bodyPr>
          <a:lstStyle/>
          <a:p>
            <a:pPr algn="ctr"/>
            <a:r>
              <a:rPr lang="pl-PL" sz="1400" b="1" dirty="0" smtClean="0"/>
              <a:t>	</a:t>
            </a:r>
            <a:r>
              <a:rPr lang="pl-PL" sz="2800" b="1" dirty="0" smtClean="0"/>
              <a:t>Przepisy przejściowe ustawa</a:t>
            </a:r>
            <a:endParaRPr lang="pl-PL" sz="2800" dirty="0" smtClean="0"/>
          </a:p>
          <a:p>
            <a:pPr algn="ctr"/>
            <a:endParaRPr lang="pl-PL" sz="2900" dirty="0" smtClean="0"/>
          </a:p>
          <a:p>
            <a:pPr marL="0" indent="0" algn="just"/>
            <a:endParaRPr lang="pl-PL" sz="1400" dirty="0" smtClean="0"/>
          </a:p>
          <a:p>
            <a:pPr marL="0" indent="0" algn="just"/>
            <a:r>
              <a:rPr lang="pl-PL" sz="2000" dirty="0" smtClean="0"/>
              <a:t>W przypadku </a:t>
            </a:r>
            <a:r>
              <a:rPr lang="pl-PL" sz="2000" dirty="0"/>
              <a:t>podmiotów obowiązanych do stosowania przepisów </a:t>
            </a:r>
            <a:r>
              <a:rPr lang="pl-PL" sz="2000" dirty="0" smtClean="0"/>
              <a:t/>
            </a:r>
            <a:br>
              <a:rPr lang="pl-PL" sz="2000" dirty="0" smtClean="0"/>
            </a:br>
            <a:r>
              <a:rPr lang="pl-PL" sz="2000" dirty="0" smtClean="0"/>
              <a:t>o </a:t>
            </a:r>
            <a:r>
              <a:rPr lang="pl-PL" sz="2000" dirty="0"/>
              <a:t>zamówieniach publicznych </a:t>
            </a:r>
            <a:r>
              <a:rPr lang="pl-PL" sz="2000" dirty="0" smtClean="0"/>
              <a:t>art. 43a nie stosuje się również do </a:t>
            </a:r>
            <a:r>
              <a:rPr lang="pl-PL" sz="2000" dirty="0"/>
              <a:t>kosztów kwalifikowalnych objętych umowami o przyznaniu pomocy lub pomocy technicznej zawartymi po </a:t>
            </a:r>
            <a:r>
              <a:rPr lang="pl-PL" sz="2000" dirty="0" smtClean="0"/>
              <a:t>dniu </a:t>
            </a:r>
            <a:r>
              <a:rPr lang="pl-PL" sz="2000" b="1" dirty="0" smtClean="0"/>
              <a:t>(18 stycznia 2017)</a:t>
            </a:r>
            <a:r>
              <a:rPr lang="pl-PL" sz="2000" dirty="0" smtClean="0"/>
              <a:t> </a:t>
            </a:r>
            <a:r>
              <a:rPr lang="pl-PL" sz="2000" dirty="0"/>
              <a:t>wejścia w życie </a:t>
            </a:r>
            <a:r>
              <a:rPr lang="pl-PL" sz="2000" dirty="0" smtClean="0"/>
              <a:t>ustawy zmieniającej, </a:t>
            </a:r>
            <a:r>
              <a:rPr lang="pl-PL" sz="2000" dirty="0"/>
              <a:t>jeżeli przed dniem wejścia </a:t>
            </a:r>
            <a:r>
              <a:rPr lang="pl-PL" sz="2000" dirty="0" smtClean="0"/>
              <a:t/>
            </a:r>
            <a:br>
              <a:rPr lang="pl-PL" sz="2000" dirty="0" smtClean="0"/>
            </a:br>
            <a:r>
              <a:rPr lang="pl-PL" sz="2000" dirty="0" smtClean="0"/>
              <a:t>w </a:t>
            </a:r>
            <a:r>
              <a:rPr lang="pl-PL" sz="2000" dirty="0"/>
              <a:t>życie niniejszej ustawy zapytanie ofertowe dotyczące udzielenia zamówienia publicznego obejmującego te koszty zostało przekazane do wykonawcy lub zostało upublicznione w inny sposób lub została zawarta umowa o udzielenie zamówienia publicznego obejmującego te koszty.</a:t>
            </a:r>
            <a:endParaRPr lang="pl-PL" sz="2000" dirty="0" smtClean="0"/>
          </a:p>
          <a:p>
            <a:endParaRPr lang="pl-PL" sz="2400" dirty="0"/>
          </a:p>
        </p:txBody>
      </p:sp>
    </p:spTree>
    <p:extLst>
      <p:ext uri="{BB962C8B-B14F-4D97-AF65-F5344CB8AC3E}">
        <p14:creationId xmlns:p14="http://schemas.microsoft.com/office/powerpoint/2010/main" val="354255295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fontScale="90000"/>
          </a:bodyPr>
          <a:lstStyle/>
          <a:p>
            <a:pPr lvl="0"/>
            <a:r>
              <a:rPr lang="pl-PL" sz="2700" b="1" dirty="0" smtClean="0"/>
              <a:t>Konkurencyjny wybór wykonawców</a:t>
            </a:r>
            <a:r>
              <a:rPr lang="pl-PL" dirty="0"/>
              <a:t/>
            </a:r>
            <a:br>
              <a:rPr lang="pl-PL" dirty="0"/>
            </a:br>
            <a:endParaRPr lang="pl-PL" dirty="0"/>
          </a:p>
        </p:txBody>
      </p:sp>
      <p:sp>
        <p:nvSpPr>
          <p:cNvPr id="3" name="Symbol zastępczy zawartości 2"/>
          <p:cNvSpPr>
            <a:spLocks noGrp="1"/>
          </p:cNvSpPr>
          <p:nvPr>
            <p:ph idx="1"/>
          </p:nvPr>
        </p:nvSpPr>
        <p:spPr>
          <a:xfrm>
            <a:off x="467544" y="980728"/>
            <a:ext cx="8280920" cy="5234335"/>
          </a:xfrm>
        </p:spPr>
        <p:txBody>
          <a:bodyPr>
            <a:normAutofit/>
          </a:bodyPr>
          <a:lstStyle/>
          <a:p>
            <a:pPr algn="ctr"/>
            <a:r>
              <a:rPr lang="pl-PL" sz="1400" b="1" dirty="0" smtClean="0"/>
              <a:t>	</a:t>
            </a:r>
            <a:r>
              <a:rPr lang="pl-PL" sz="2400" b="1" dirty="0" smtClean="0"/>
              <a:t>Zapisy umowy</a:t>
            </a:r>
            <a:endParaRPr lang="pl-PL" sz="2400" dirty="0" smtClean="0"/>
          </a:p>
          <a:p>
            <a:pPr algn="just"/>
            <a:endParaRPr lang="pl-PL" sz="2000" dirty="0" smtClean="0"/>
          </a:p>
          <a:p>
            <a:pPr algn="just"/>
            <a:r>
              <a:rPr lang="pl-PL" sz="2000" dirty="0" smtClean="0"/>
              <a:t>Beneficjent </a:t>
            </a:r>
            <a:r>
              <a:rPr lang="pl-PL" sz="2000" dirty="0"/>
              <a:t>zobowiązany jest do</a:t>
            </a:r>
            <a:r>
              <a:rPr lang="pl-PL" sz="2000" dirty="0" smtClean="0"/>
              <a:t>:</a:t>
            </a:r>
          </a:p>
          <a:p>
            <a:pPr algn="just"/>
            <a:endParaRPr lang="pl-PL" sz="2000" dirty="0"/>
          </a:p>
          <a:p>
            <a:pPr marL="0" lvl="0" indent="0" algn="just"/>
            <a:r>
              <a:rPr lang="pl-PL" sz="2000" dirty="0" smtClean="0"/>
              <a:t>ponoszenia </a:t>
            </a:r>
            <a:r>
              <a:rPr lang="pl-PL" sz="2000" dirty="0"/>
              <a:t>wszystkich kosztów kwalifikowalnych operacji </a:t>
            </a:r>
            <a:r>
              <a:rPr lang="pl-PL" sz="2000" dirty="0" smtClean="0"/>
              <a:t/>
            </a:r>
            <a:br>
              <a:rPr lang="pl-PL" sz="2000" dirty="0" smtClean="0"/>
            </a:br>
            <a:r>
              <a:rPr lang="pl-PL" sz="2000" dirty="0" smtClean="0"/>
              <a:t>z </a:t>
            </a:r>
            <a:r>
              <a:rPr lang="pl-PL" sz="2000" dirty="0"/>
              <a:t>zachowaniem zasad równego traktowania, uczciwej konkurencji </a:t>
            </a:r>
            <a:r>
              <a:rPr lang="pl-PL" sz="2000" dirty="0" smtClean="0"/>
              <a:t/>
            </a:r>
            <a:br>
              <a:rPr lang="pl-PL" sz="2000" dirty="0" smtClean="0"/>
            </a:br>
            <a:r>
              <a:rPr lang="pl-PL" sz="2000" dirty="0" smtClean="0"/>
              <a:t>i przejrzystości</a:t>
            </a:r>
            <a:endParaRPr lang="pl-PL" sz="2000" dirty="0"/>
          </a:p>
          <a:p>
            <a:pPr marL="0" lvl="0" indent="0" algn="just"/>
            <a:endParaRPr lang="pl-PL" sz="2000" dirty="0" smtClean="0"/>
          </a:p>
          <a:p>
            <a:pPr marL="0" lvl="0" indent="0" algn="just"/>
            <a:r>
              <a:rPr lang="pl-PL" sz="2000" dirty="0" smtClean="0"/>
              <a:t>dołożenia </a:t>
            </a:r>
            <a:r>
              <a:rPr lang="pl-PL" sz="2000" dirty="0"/>
              <a:t>wszelkich starań w celu uniknięcia konfliktu interesów, rozumianego jako brak bezstronności i obiektywności </a:t>
            </a:r>
            <a:r>
              <a:rPr lang="pl-PL" sz="2000" dirty="0" smtClean="0"/>
              <a:t>w </a:t>
            </a:r>
            <a:r>
              <a:rPr lang="pl-PL" sz="2000" dirty="0"/>
              <a:t>wypełnianiu zadań objętych umową o przyznanie pomocy.</a:t>
            </a:r>
          </a:p>
          <a:p>
            <a:endParaRPr lang="pl-PL" sz="2400" dirty="0" smtClean="0"/>
          </a:p>
          <a:p>
            <a:endParaRPr lang="pl-PL" sz="2400" dirty="0"/>
          </a:p>
        </p:txBody>
      </p:sp>
    </p:spTree>
    <p:extLst>
      <p:ext uri="{BB962C8B-B14F-4D97-AF65-F5344CB8AC3E}">
        <p14:creationId xmlns:p14="http://schemas.microsoft.com/office/powerpoint/2010/main" val="333521178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fontScale="90000"/>
          </a:bodyPr>
          <a:lstStyle/>
          <a:p>
            <a:pPr lvl="0"/>
            <a:r>
              <a:rPr lang="pl-PL" sz="2700" b="1" dirty="0" smtClean="0"/>
              <a:t>Konkurencyjny wybór wykonawców</a:t>
            </a:r>
            <a:r>
              <a:rPr lang="pl-PL" dirty="0"/>
              <a:t/>
            </a:r>
            <a:br>
              <a:rPr lang="pl-PL" dirty="0"/>
            </a:br>
            <a:endParaRPr lang="pl-PL" dirty="0"/>
          </a:p>
        </p:txBody>
      </p:sp>
      <p:sp>
        <p:nvSpPr>
          <p:cNvPr id="3" name="Symbol zastępczy zawartości 2"/>
          <p:cNvSpPr>
            <a:spLocks noGrp="1"/>
          </p:cNvSpPr>
          <p:nvPr>
            <p:ph idx="1"/>
          </p:nvPr>
        </p:nvSpPr>
        <p:spPr>
          <a:xfrm>
            <a:off x="323528" y="980728"/>
            <a:ext cx="8568952" cy="5328592"/>
          </a:xfrm>
        </p:spPr>
        <p:txBody>
          <a:bodyPr>
            <a:normAutofit fontScale="85000" lnSpcReduction="20000"/>
          </a:bodyPr>
          <a:lstStyle/>
          <a:p>
            <a:pPr algn="ctr"/>
            <a:r>
              <a:rPr lang="pl-PL" sz="1400" b="1" dirty="0" smtClean="0"/>
              <a:t>	</a:t>
            </a:r>
            <a:r>
              <a:rPr lang="pl-PL" sz="3100" b="1" dirty="0" smtClean="0"/>
              <a:t>Zapisy umowy</a:t>
            </a:r>
            <a:endParaRPr lang="pl-PL" sz="3100" dirty="0" smtClean="0"/>
          </a:p>
          <a:p>
            <a:pPr marL="0" indent="0"/>
            <a:r>
              <a:rPr lang="pl-PL" sz="2400" b="1" dirty="0"/>
              <a:t>Beneficjent zobowiązany jest do ponoszenia wszystkich kosztów kwalifikowalnych operacji:</a:t>
            </a:r>
            <a:endParaRPr lang="pl-PL" sz="2400" dirty="0"/>
          </a:p>
          <a:p>
            <a:pPr marL="0" lvl="0" indent="0" algn="just"/>
            <a:endParaRPr lang="pl-PL" sz="2400" dirty="0" smtClean="0"/>
          </a:p>
          <a:p>
            <a:pPr marL="0" lvl="0" indent="0" algn="just"/>
            <a:r>
              <a:rPr lang="pl-PL" sz="2400" dirty="0" smtClean="0"/>
              <a:t>- zgodnie </a:t>
            </a:r>
            <a:r>
              <a:rPr lang="pl-PL" sz="2400" dirty="0"/>
              <a:t>z zapisami ustawy z dnia 29 stycznia 2004 r. Prawo zamówień publicznych (Dz.U. z 2015 r. poz. 2164, z </a:t>
            </a:r>
            <a:r>
              <a:rPr lang="pl-PL" sz="2400" dirty="0" err="1"/>
              <a:t>późn</a:t>
            </a:r>
            <a:r>
              <a:rPr lang="pl-PL" sz="2400" dirty="0"/>
              <a:t>. zm.), w przypadku gdy wymóg jej stosowania wynika z tej ustawy, w szczególności z art. 3 ustawy </a:t>
            </a:r>
            <a:r>
              <a:rPr lang="pl-PL" sz="2400" dirty="0" err="1"/>
              <a:t>Pzp</a:t>
            </a:r>
            <a:r>
              <a:rPr lang="pl-PL" sz="2400" dirty="0"/>
              <a:t> oraz</a:t>
            </a:r>
          </a:p>
          <a:p>
            <a:pPr marL="0" lvl="0" indent="0" algn="just"/>
            <a:r>
              <a:rPr lang="pl-PL" sz="2400" dirty="0" smtClean="0"/>
              <a:t>- jeżeli </a:t>
            </a:r>
            <a:r>
              <a:rPr lang="pl-PL" sz="2400" dirty="0"/>
              <a:t>beneficjent nie jest zobowiązany do stosowania przepisów ustawy </a:t>
            </a:r>
            <a:r>
              <a:rPr lang="pl-PL" sz="2400" dirty="0" err="1"/>
              <a:t>Pzp</a:t>
            </a:r>
            <a:r>
              <a:rPr lang="pl-PL" sz="2400" dirty="0"/>
              <a:t> lub jest zwolniony z ich stosowania na mocy przepisów ustawy </a:t>
            </a:r>
            <a:r>
              <a:rPr lang="pl-PL" sz="2400" dirty="0" err="1"/>
              <a:t>Pzp</a:t>
            </a:r>
            <a:r>
              <a:rPr lang="pl-PL" sz="2400" dirty="0"/>
              <a:t>, a wartość danego </a:t>
            </a:r>
            <a:r>
              <a:rPr lang="pl-PL" sz="2400" b="1" dirty="0"/>
              <a:t>zadania</a:t>
            </a:r>
            <a:r>
              <a:rPr lang="pl-PL" sz="2400" dirty="0"/>
              <a:t> ujętego w zestawieniu rzeczowo-finansowym operacji przekracza 20 000 złotych netto, zobowiązuje się go do ponoszenia kosztów kwalifikowalnych operacji z zachowaniem konkurencyjnego trybu wyboru wykonawców poszczególnych zadań ujętych w zestawieniu rzeczowo-finansowym operacji, w tym przeprowadzenia postępowania w sprawie wyboru przez Beneficjenta wykonawcy danego zadania ujętego w zestawieniu rzeczowo-finansowym </a:t>
            </a:r>
            <a:r>
              <a:rPr lang="pl-PL" sz="2400" dirty="0" smtClean="0"/>
              <a:t>operacji</a:t>
            </a:r>
            <a:endParaRPr lang="pl-PL" sz="2400" dirty="0"/>
          </a:p>
          <a:p>
            <a:endParaRPr lang="pl-PL" sz="2400" dirty="0" smtClean="0"/>
          </a:p>
          <a:p>
            <a:endParaRPr lang="pl-PL" sz="2400" dirty="0"/>
          </a:p>
        </p:txBody>
      </p:sp>
    </p:spTree>
    <p:extLst>
      <p:ext uri="{BB962C8B-B14F-4D97-AF65-F5344CB8AC3E}">
        <p14:creationId xmlns:p14="http://schemas.microsoft.com/office/powerpoint/2010/main" val="360349381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fontScale="90000"/>
          </a:bodyPr>
          <a:lstStyle/>
          <a:p>
            <a:pPr lvl="0"/>
            <a:r>
              <a:rPr lang="pl-PL" sz="2700" b="1" dirty="0" smtClean="0"/>
              <a:t>Konkurencyjny wybór wykonawców</a:t>
            </a:r>
            <a:r>
              <a:rPr lang="pl-PL" dirty="0"/>
              <a:t/>
            </a:r>
            <a:br>
              <a:rPr lang="pl-PL" dirty="0"/>
            </a:br>
            <a:endParaRPr lang="pl-PL" dirty="0"/>
          </a:p>
        </p:txBody>
      </p:sp>
      <p:sp>
        <p:nvSpPr>
          <p:cNvPr id="3" name="Symbol zastępczy zawartości 2"/>
          <p:cNvSpPr>
            <a:spLocks noGrp="1"/>
          </p:cNvSpPr>
          <p:nvPr>
            <p:ph idx="1"/>
          </p:nvPr>
        </p:nvSpPr>
        <p:spPr>
          <a:xfrm>
            <a:off x="714348" y="1000108"/>
            <a:ext cx="7770813" cy="5072079"/>
          </a:xfrm>
        </p:spPr>
        <p:txBody>
          <a:bodyPr>
            <a:normAutofit fontScale="70000" lnSpcReduction="20000"/>
          </a:bodyPr>
          <a:lstStyle/>
          <a:p>
            <a:pPr algn="ctr"/>
            <a:r>
              <a:rPr lang="pl-PL" sz="1400" b="1" dirty="0" smtClean="0"/>
              <a:t>	</a:t>
            </a:r>
            <a:r>
              <a:rPr lang="pl-PL" sz="2800" b="1" dirty="0"/>
              <a:t>ZADANIE </a:t>
            </a:r>
            <a:r>
              <a:rPr lang="pl-PL" sz="2800" b="1" dirty="0" smtClean="0"/>
              <a:t>– DEFINICJA</a:t>
            </a:r>
          </a:p>
          <a:p>
            <a:pPr algn="ctr"/>
            <a:endParaRPr lang="pl-PL" sz="2800" dirty="0"/>
          </a:p>
          <a:p>
            <a:pPr marL="0" indent="0" algn="just"/>
            <a:r>
              <a:rPr lang="pl-PL" sz="2800" dirty="0"/>
              <a:t>Zadaniem może być zarówno jedna jak i kilka pozycji w </a:t>
            </a:r>
            <a:r>
              <a:rPr lang="pl-PL" sz="2800" dirty="0" smtClean="0"/>
              <a:t>zestawieniu rzeczowo-finansowym </a:t>
            </a:r>
            <a:r>
              <a:rPr lang="pl-PL" sz="2800" dirty="0"/>
              <a:t>operacji,</a:t>
            </a:r>
          </a:p>
          <a:p>
            <a:pPr marL="182563" indent="-182563" algn="just"/>
            <a:r>
              <a:rPr lang="pl-PL" sz="2800" dirty="0" smtClean="0"/>
              <a:t>- obejmujących </a:t>
            </a:r>
            <a:r>
              <a:rPr lang="pl-PL" sz="2800" dirty="0"/>
              <a:t>dostawę, robotę budowlaną lub usługę mającą być przedmiotem nabycia,</a:t>
            </a:r>
          </a:p>
          <a:p>
            <a:pPr algn="just"/>
            <a:r>
              <a:rPr lang="pl-PL" sz="2800" dirty="0" smtClean="0"/>
              <a:t>- pochodzącą </a:t>
            </a:r>
            <a:r>
              <a:rPr lang="pl-PL" sz="2800" dirty="0"/>
              <a:t>od jednego dostawcy lub wykonawcy,</a:t>
            </a:r>
          </a:p>
          <a:p>
            <a:pPr algn="just"/>
            <a:r>
              <a:rPr lang="pl-PL" sz="2800" dirty="0" smtClean="0"/>
              <a:t>- o </a:t>
            </a:r>
            <a:r>
              <a:rPr lang="pl-PL" sz="2800" dirty="0"/>
              <a:t>ściśle określonym przeznaczeniu lub funkcjonalności.</a:t>
            </a:r>
          </a:p>
          <a:p>
            <a:pPr marL="0" lvl="0" indent="0" algn="just"/>
            <a:r>
              <a:rPr lang="pl-PL" sz="2800" dirty="0"/>
              <a:t>Dostawa może obejmować zarówno jeden przedmiot, jak i całą partię.</a:t>
            </a:r>
          </a:p>
          <a:p>
            <a:pPr lvl="0" algn="just"/>
            <a:r>
              <a:rPr lang="pl-PL" sz="2800" dirty="0"/>
              <a:t>Usługa może składać się z jednej usługi bądź kilku rodzajów usług.</a:t>
            </a:r>
          </a:p>
          <a:p>
            <a:pPr marL="0" lvl="0" indent="0" algn="just"/>
            <a:r>
              <a:rPr lang="pl-PL" sz="2800" dirty="0"/>
              <a:t>Robota budowlana może składać się z jednej roboty budowlanej bądź kilku robót budowlanych.</a:t>
            </a:r>
          </a:p>
          <a:p>
            <a:pPr marL="0" indent="0" algn="just"/>
            <a:r>
              <a:rPr lang="pl-PL" sz="2800" dirty="0"/>
              <a:t>(wartość zadania dla robót budowlanych odnosi się do całego ich zakresu np. do całego obiektu, a nie do wydzielonych elementów scalonych lub rodzajów robót)</a:t>
            </a:r>
          </a:p>
          <a:p>
            <a:endParaRPr lang="pl-PL" sz="2400" dirty="0" smtClean="0"/>
          </a:p>
          <a:p>
            <a:endParaRPr lang="pl-PL" sz="2400" dirty="0"/>
          </a:p>
        </p:txBody>
      </p:sp>
    </p:spTree>
    <p:extLst>
      <p:ext uri="{BB962C8B-B14F-4D97-AF65-F5344CB8AC3E}">
        <p14:creationId xmlns:p14="http://schemas.microsoft.com/office/powerpoint/2010/main" val="19605502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fontScale="90000"/>
          </a:bodyPr>
          <a:lstStyle/>
          <a:p>
            <a:pPr lvl="0"/>
            <a:r>
              <a:rPr lang="pl-PL" sz="2700" b="1" dirty="0" smtClean="0"/>
              <a:t>Konkurencyjny wybór wykonawców</a:t>
            </a:r>
            <a:r>
              <a:rPr lang="pl-PL" dirty="0"/>
              <a:t/>
            </a:r>
            <a:br>
              <a:rPr lang="pl-PL" dirty="0"/>
            </a:br>
            <a:endParaRPr lang="pl-PL" dirty="0"/>
          </a:p>
        </p:txBody>
      </p:sp>
      <p:sp>
        <p:nvSpPr>
          <p:cNvPr id="3" name="Symbol zastępczy zawartości 2"/>
          <p:cNvSpPr>
            <a:spLocks noGrp="1"/>
          </p:cNvSpPr>
          <p:nvPr>
            <p:ph idx="1"/>
          </p:nvPr>
        </p:nvSpPr>
        <p:spPr>
          <a:xfrm>
            <a:off x="395536" y="1142984"/>
            <a:ext cx="8496944" cy="5072079"/>
          </a:xfrm>
        </p:spPr>
        <p:txBody>
          <a:bodyPr>
            <a:normAutofit/>
          </a:bodyPr>
          <a:lstStyle/>
          <a:p>
            <a:pPr algn="ctr"/>
            <a:r>
              <a:rPr lang="pl-PL" sz="1400" b="1" dirty="0" smtClean="0"/>
              <a:t>	</a:t>
            </a:r>
            <a:endParaRPr lang="pl-PL" sz="2900" dirty="0" smtClean="0"/>
          </a:p>
          <a:p>
            <a:pPr algn="ctr"/>
            <a:r>
              <a:rPr lang="pl-PL" sz="2400" b="1" dirty="0"/>
              <a:t>Ustalenie wartości </a:t>
            </a:r>
            <a:r>
              <a:rPr lang="pl-PL" sz="2400" b="1" dirty="0" smtClean="0"/>
              <a:t>zamówienia/zadania</a:t>
            </a:r>
          </a:p>
          <a:p>
            <a:pPr algn="ctr"/>
            <a:endParaRPr lang="pl-PL" sz="2400" dirty="0"/>
          </a:p>
          <a:p>
            <a:pPr marL="0" lvl="0" indent="0" algn="just"/>
            <a:r>
              <a:rPr lang="pl-PL" sz="1800" dirty="0"/>
              <a:t>Określenie wartości poszczególnych zadań, w celu stwierdzenia czy Beneficjent będzie zobowiązany do stosowania konkurencyjnego trybu wyboru wykonawców</a:t>
            </a:r>
            <a:r>
              <a:rPr lang="pl-PL" sz="1800" b="1" dirty="0"/>
              <a:t>.</a:t>
            </a:r>
            <a:endParaRPr lang="pl-PL" sz="1800" dirty="0"/>
          </a:p>
          <a:p>
            <a:pPr marL="0" lvl="0" indent="0" algn="just"/>
            <a:r>
              <a:rPr lang="pl-PL" sz="1800" dirty="0"/>
              <a:t>Wartość zamówienia ustala się z należytą starannością, biorąc pod uwagę łączne spełnienie następujących kryteriów:</a:t>
            </a:r>
          </a:p>
          <a:p>
            <a:pPr marL="268288" indent="-268288" algn="just"/>
            <a:r>
              <a:rPr lang="pl-PL" sz="1800" dirty="0" smtClean="0"/>
              <a:t>a)	sumowaniu </a:t>
            </a:r>
            <a:r>
              <a:rPr lang="pl-PL" sz="1800" dirty="0"/>
              <a:t>podlegają usługi, dostawy i roboty budowlane tego samego rodzaju i o tym samym </a:t>
            </a:r>
            <a:r>
              <a:rPr lang="pl-PL" sz="1800" dirty="0" smtClean="0"/>
              <a:t>przeznaczeniu</a:t>
            </a:r>
            <a:endParaRPr lang="pl-PL" sz="1800" dirty="0"/>
          </a:p>
          <a:p>
            <a:pPr algn="just"/>
            <a:r>
              <a:rPr lang="pl-PL" sz="1800" dirty="0"/>
              <a:t>b) możliwe jest udzielenie zamówienia w tym samym </a:t>
            </a:r>
            <a:r>
              <a:rPr lang="pl-PL" sz="1800" dirty="0" smtClean="0"/>
              <a:t>czasie</a:t>
            </a:r>
            <a:endParaRPr lang="pl-PL" sz="1800" dirty="0"/>
          </a:p>
          <a:p>
            <a:pPr marL="182563" indent="-182563" algn="just"/>
            <a:r>
              <a:rPr lang="pl-PL" sz="1800" dirty="0"/>
              <a:t>c) możliwe jest wykonanie zamówienia przez jednego wykonawcę dostaw, usług lub robót </a:t>
            </a:r>
            <a:r>
              <a:rPr lang="pl-PL" sz="1800" dirty="0" smtClean="0"/>
              <a:t>budowlanych</a:t>
            </a:r>
            <a:endParaRPr lang="pl-PL" sz="1800" dirty="0"/>
          </a:p>
          <a:p>
            <a:endParaRPr lang="pl-PL" sz="2400" dirty="0" smtClean="0"/>
          </a:p>
          <a:p>
            <a:endParaRPr lang="pl-PL" sz="2400" dirty="0"/>
          </a:p>
        </p:txBody>
      </p:sp>
    </p:spTree>
    <p:extLst>
      <p:ext uri="{BB962C8B-B14F-4D97-AF65-F5344CB8AC3E}">
        <p14:creationId xmlns:p14="http://schemas.microsoft.com/office/powerpoint/2010/main" val="358495192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fontScale="90000"/>
          </a:bodyPr>
          <a:lstStyle/>
          <a:p>
            <a:pPr lvl="0"/>
            <a:r>
              <a:rPr lang="pl-PL" sz="2700" b="1" dirty="0" smtClean="0"/>
              <a:t>Konkurencyjny wybór wykonawców</a:t>
            </a:r>
            <a:r>
              <a:rPr lang="pl-PL" dirty="0"/>
              <a:t/>
            </a:r>
            <a:br>
              <a:rPr lang="pl-PL" dirty="0"/>
            </a:br>
            <a:endParaRPr lang="pl-PL" dirty="0"/>
          </a:p>
        </p:txBody>
      </p:sp>
      <p:sp>
        <p:nvSpPr>
          <p:cNvPr id="3" name="Symbol zastępczy zawartości 2"/>
          <p:cNvSpPr>
            <a:spLocks noGrp="1"/>
          </p:cNvSpPr>
          <p:nvPr>
            <p:ph idx="1"/>
          </p:nvPr>
        </p:nvSpPr>
        <p:spPr>
          <a:xfrm>
            <a:off x="357158" y="1142984"/>
            <a:ext cx="8099455" cy="5072079"/>
          </a:xfrm>
        </p:spPr>
        <p:txBody>
          <a:bodyPr>
            <a:normAutofit lnSpcReduction="10000"/>
          </a:bodyPr>
          <a:lstStyle/>
          <a:p>
            <a:pPr algn="ctr"/>
            <a:r>
              <a:rPr lang="pl-PL" sz="1400" b="1" dirty="0" smtClean="0"/>
              <a:t>	</a:t>
            </a:r>
            <a:r>
              <a:rPr lang="pl-PL" sz="2600" b="1" dirty="0"/>
              <a:t>Ustalenie wartości zamówienia/zadania</a:t>
            </a:r>
          </a:p>
          <a:p>
            <a:r>
              <a:rPr lang="pl-PL" sz="2400" dirty="0"/>
              <a:t> </a:t>
            </a:r>
          </a:p>
          <a:p>
            <a:pPr marL="0" indent="0" algn="just"/>
            <a:r>
              <a:rPr lang="pl-PL" sz="2400" dirty="0" smtClean="0"/>
              <a:t>- Nie </a:t>
            </a:r>
            <a:r>
              <a:rPr lang="pl-PL" sz="2400" dirty="0"/>
              <a:t>można dzielić zamówienia/zadania w celu zaniżenia jego wartości szacunkowej, co może prowadzić do zastosowania mniej restrykcyjnych reguł udzielania zamówienia.</a:t>
            </a:r>
          </a:p>
          <a:p>
            <a:pPr marL="0" indent="0" algn="just"/>
            <a:r>
              <a:rPr lang="pl-PL" sz="2400" dirty="0" smtClean="0"/>
              <a:t>- Nie </a:t>
            </a:r>
            <a:r>
              <a:rPr lang="pl-PL" sz="2400" dirty="0"/>
              <a:t>zawsze wszystkie części składowe operacji muszą stanowić jedno zadanie.</a:t>
            </a:r>
          </a:p>
          <a:p>
            <a:pPr marL="0" indent="0" algn="just"/>
            <a:r>
              <a:rPr lang="pl-PL" sz="2400" dirty="0" smtClean="0"/>
              <a:t>- Natomiast </a:t>
            </a:r>
            <a:r>
              <a:rPr lang="pl-PL" sz="2400" dirty="0"/>
              <a:t>w przypadku braku takiej pewności Beneficjent powinien oszacować łącznie wartość zamówienia i przeprowadzić postępowanie ofertowe – co może go uchronić przed późniejszymi sankcjami w postaci zmniejszenia wysokości kwoty pomocy.</a:t>
            </a:r>
          </a:p>
          <a:p>
            <a:endParaRPr lang="pl-PL" sz="2400" dirty="0" smtClean="0"/>
          </a:p>
          <a:p>
            <a:endParaRPr lang="pl-PL" sz="2400" dirty="0"/>
          </a:p>
        </p:txBody>
      </p:sp>
    </p:spTree>
    <p:extLst>
      <p:ext uri="{BB962C8B-B14F-4D97-AF65-F5344CB8AC3E}">
        <p14:creationId xmlns:p14="http://schemas.microsoft.com/office/powerpoint/2010/main" val="299196973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fontScale="90000"/>
          </a:bodyPr>
          <a:lstStyle/>
          <a:p>
            <a:pPr lvl="0"/>
            <a:r>
              <a:rPr lang="pl-PL" sz="2700" b="1" dirty="0" smtClean="0"/>
              <a:t>Konkurencyjny wybór wykonawców</a:t>
            </a:r>
            <a:r>
              <a:rPr lang="pl-PL" dirty="0"/>
              <a:t/>
            </a:r>
            <a:br>
              <a:rPr lang="pl-PL" dirty="0"/>
            </a:br>
            <a:endParaRPr lang="pl-PL" dirty="0"/>
          </a:p>
        </p:txBody>
      </p:sp>
      <p:sp>
        <p:nvSpPr>
          <p:cNvPr id="3" name="Symbol zastępczy zawartości 2"/>
          <p:cNvSpPr>
            <a:spLocks noGrp="1"/>
          </p:cNvSpPr>
          <p:nvPr>
            <p:ph idx="1"/>
          </p:nvPr>
        </p:nvSpPr>
        <p:spPr>
          <a:xfrm>
            <a:off x="685800" y="1142984"/>
            <a:ext cx="7770813" cy="5072079"/>
          </a:xfrm>
        </p:spPr>
        <p:txBody>
          <a:bodyPr>
            <a:normAutofit/>
          </a:bodyPr>
          <a:lstStyle/>
          <a:p>
            <a:pPr algn="ctr"/>
            <a:r>
              <a:rPr lang="pl-PL" sz="1400" b="1" dirty="0" smtClean="0"/>
              <a:t>	</a:t>
            </a:r>
            <a:r>
              <a:rPr lang="pl-PL" sz="2600" b="1" dirty="0"/>
              <a:t>Ustalenie wartości zamówienia/zadania</a:t>
            </a:r>
          </a:p>
          <a:p>
            <a:r>
              <a:rPr lang="pl-PL" sz="2400" dirty="0"/>
              <a:t> </a:t>
            </a:r>
          </a:p>
          <a:p>
            <a:pPr marL="0" indent="0" algn="just"/>
            <a:r>
              <a:rPr lang="pl-PL" sz="2400" dirty="0"/>
              <a:t>Jako zamówienia odrębne </a:t>
            </a:r>
            <a:r>
              <a:rPr lang="pl-PL" sz="2400" smtClean="0"/>
              <a:t>należy traktować </a:t>
            </a:r>
            <a:r>
              <a:rPr lang="pl-PL" sz="2400" dirty="0"/>
              <a:t>zamówienia, które mają różne przeznaczenie lub nie zachodzi możliwość ich wykonania przez jednego wykonawcę, lub gdy pomiędzy nabywanymi usługami, dostawami lub robotami budowlanymi nie można wykazać istnienia związku funkcjonalnego lub czasowego.</a:t>
            </a:r>
          </a:p>
          <a:p>
            <a:endParaRPr lang="pl-PL" sz="2400" dirty="0" smtClean="0"/>
          </a:p>
          <a:p>
            <a:endParaRPr lang="pl-PL" sz="2400" dirty="0"/>
          </a:p>
        </p:txBody>
      </p:sp>
    </p:spTree>
    <p:extLst>
      <p:ext uri="{BB962C8B-B14F-4D97-AF65-F5344CB8AC3E}">
        <p14:creationId xmlns:p14="http://schemas.microsoft.com/office/powerpoint/2010/main" val="130821909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fontScale="90000"/>
          </a:bodyPr>
          <a:lstStyle/>
          <a:p>
            <a:pPr lvl="0"/>
            <a:r>
              <a:rPr lang="pl-PL" sz="2700" b="1" dirty="0" smtClean="0"/>
              <a:t>Konkurencyjny wybór wykonawców</a:t>
            </a:r>
            <a:r>
              <a:rPr lang="pl-PL" dirty="0"/>
              <a:t/>
            </a:r>
            <a:br>
              <a:rPr lang="pl-PL" dirty="0"/>
            </a:br>
            <a:endParaRPr lang="pl-PL" dirty="0"/>
          </a:p>
        </p:txBody>
      </p:sp>
      <p:sp>
        <p:nvSpPr>
          <p:cNvPr id="3" name="Symbol zastępczy zawartości 2"/>
          <p:cNvSpPr>
            <a:spLocks noGrp="1"/>
          </p:cNvSpPr>
          <p:nvPr>
            <p:ph idx="1"/>
          </p:nvPr>
        </p:nvSpPr>
        <p:spPr>
          <a:xfrm>
            <a:off x="685800" y="1142984"/>
            <a:ext cx="7770813" cy="5072079"/>
          </a:xfrm>
        </p:spPr>
        <p:txBody>
          <a:bodyPr>
            <a:normAutofit/>
          </a:bodyPr>
          <a:lstStyle/>
          <a:p>
            <a:pPr algn="ctr"/>
            <a:r>
              <a:rPr lang="pl-PL" sz="1400" b="1" dirty="0" smtClean="0"/>
              <a:t>	</a:t>
            </a:r>
            <a:r>
              <a:rPr lang="pl-PL" sz="2600" b="1" dirty="0"/>
              <a:t>Ustalenie wartości zamówienia/zadania</a:t>
            </a:r>
          </a:p>
          <a:p>
            <a:r>
              <a:rPr lang="pl-PL" sz="2400" dirty="0"/>
              <a:t> </a:t>
            </a:r>
          </a:p>
          <a:p>
            <a:pPr marL="0" indent="0" algn="just"/>
            <a:r>
              <a:rPr lang="pl-PL" sz="2400" dirty="0"/>
              <a:t>Możliwe jest łączenie zadań w celu przeprowadzenia razem postępowania dla kilku zadań, o ile nie będzie to prowadziło do wyeliminowania wykonawców, których oferty częściowe łącznie mogłyby być korzystniejsze </a:t>
            </a:r>
            <a:r>
              <a:rPr lang="pl-PL" sz="2400" dirty="0" smtClean="0"/>
              <a:t>w </a:t>
            </a:r>
            <a:r>
              <a:rPr lang="pl-PL" sz="2400" dirty="0"/>
              <a:t>stosunku do oferty wykonawcy – obejmującej wszystkie zadania.</a:t>
            </a:r>
          </a:p>
          <a:p>
            <a:endParaRPr lang="pl-PL" sz="2400" dirty="0" smtClean="0"/>
          </a:p>
          <a:p>
            <a:endParaRPr lang="pl-PL" sz="2400" dirty="0"/>
          </a:p>
        </p:txBody>
      </p:sp>
    </p:spTree>
    <p:extLst>
      <p:ext uri="{BB962C8B-B14F-4D97-AF65-F5344CB8AC3E}">
        <p14:creationId xmlns:p14="http://schemas.microsoft.com/office/powerpoint/2010/main" val="48881678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fontScale="90000"/>
          </a:bodyPr>
          <a:lstStyle/>
          <a:p>
            <a:pPr lvl="0"/>
            <a:r>
              <a:rPr lang="pl-PL" sz="2700" b="1" dirty="0" smtClean="0"/>
              <a:t>Konkurencyjny wybór wykonawców</a:t>
            </a:r>
            <a:r>
              <a:rPr lang="pl-PL" dirty="0"/>
              <a:t/>
            </a:r>
            <a:br>
              <a:rPr lang="pl-PL" dirty="0"/>
            </a:br>
            <a:endParaRPr lang="pl-PL" dirty="0"/>
          </a:p>
        </p:txBody>
      </p:sp>
      <p:sp>
        <p:nvSpPr>
          <p:cNvPr id="3" name="Symbol zastępczy zawartości 2"/>
          <p:cNvSpPr>
            <a:spLocks noGrp="1"/>
          </p:cNvSpPr>
          <p:nvPr>
            <p:ph idx="1"/>
          </p:nvPr>
        </p:nvSpPr>
        <p:spPr>
          <a:xfrm>
            <a:off x="685800" y="1142984"/>
            <a:ext cx="7770813" cy="5072079"/>
          </a:xfrm>
        </p:spPr>
        <p:txBody>
          <a:bodyPr>
            <a:normAutofit/>
          </a:bodyPr>
          <a:lstStyle/>
          <a:p>
            <a:pPr algn="ctr"/>
            <a:r>
              <a:rPr lang="pl-PL" sz="1400" b="1" dirty="0" smtClean="0"/>
              <a:t>	</a:t>
            </a:r>
            <a:r>
              <a:rPr lang="pl-PL" sz="2600" b="1" dirty="0"/>
              <a:t>Ustalenie wartości zamówienia/zadania</a:t>
            </a:r>
          </a:p>
          <a:p>
            <a:r>
              <a:rPr lang="pl-PL" sz="2400" dirty="0"/>
              <a:t> </a:t>
            </a:r>
          </a:p>
          <a:p>
            <a:pPr marL="0" indent="0" algn="just"/>
            <a:r>
              <a:rPr lang="pl-PL" sz="2400" dirty="0"/>
              <a:t>W przypadku Beneficjentów zobowiązanych do stosowania przepisów ustawy Prawo zamówień publicznych szacowanie wartości zamówienia musi odbywać się dla całej jednostki – uwzględniając zamówienia tego samego rodzaju dotyczące danej operacji oraz udzielane poza operacją.</a:t>
            </a:r>
          </a:p>
          <a:p>
            <a:endParaRPr lang="pl-PL" sz="2400" dirty="0" smtClean="0"/>
          </a:p>
          <a:p>
            <a:endParaRPr lang="pl-PL" sz="2400" dirty="0"/>
          </a:p>
        </p:txBody>
      </p:sp>
    </p:spTree>
    <p:extLst>
      <p:ext uri="{BB962C8B-B14F-4D97-AF65-F5344CB8AC3E}">
        <p14:creationId xmlns:p14="http://schemas.microsoft.com/office/powerpoint/2010/main" val="3505974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fontScale="90000"/>
          </a:bodyPr>
          <a:lstStyle/>
          <a:p>
            <a:pPr lvl="0"/>
            <a:r>
              <a:rPr lang="pl-PL" sz="2200" dirty="0" smtClean="0"/>
              <a:t/>
            </a:r>
            <a:br>
              <a:rPr lang="pl-PL" sz="2200" dirty="0" smtClean="0"/>
            </a:br>
            <a:r>
              <a:rPr lang="pl-PL" sz="2700" b="1" dirty="0" smtClean="0"/>
              <a:t>Omówienie </a:t>
            </a:r>
            <a:r>
              <a:rPr lang="pl-PL" sz="2700" b="1" dirty="0"/>
              <a:t>przepisów </a:t>
            </a:r>
            <a:r>
              <a:rPr lang="pl-PL" sz="2700" b="1" dirty="0" smtClean="0"/>
              <a:t>przejściowych dot. ogłaszania zapytań ofertowych</a:t>
            </a:r>
            <a:r>
              <a:rPr lang="pl-PL" dirty="0"/>
              <a:t/>
            </a:r>
            <a:br>
              <a:rPr lang="pl-PL" dirty="0"/>
            </a:br>
            <a:endParaRPr lang="pl-PL" dirty="0"/>
          </a:p>
        </p:txBody>
      </p:sp>
      <p:sp>
        <p:nvSpPr>
          <p:cNvPr id="3" name="Symbol zastępczy zawartości 2"/>
          <p:cNvSpPr>
            <a:spLocks noGrp="1"/>
          </p:cNvSpPr>
          <p:nvPr>
            <p:ph idx="1"/>
          </p:nvPr>
        </p:nvSpPr>
        <p:spPr>
          <a:xfrm>
            <a:off x="684213" y="1142984"/>
            <a:ext cx="7920235" cy="5072079"/>
          </a:xfrm>
        </p:spPr>
        <p:txBody>
          <a:bodyPr>
            <a:normAutofit/>
          </a:bodyPr>
          <a:lstStyle/>
          <a:p>
            <a:pPr marL="0" lvl="1" indent="0"/>
            <a:r>
              <a:rPr lang="pl-PL" sz="1400" b="1" dirty="0" smtClean="0"/>
              <a:t>							</a:t>
            </a:r>
            <a:r>
              <a:rPr lang="pl-PL" sz="1800" b="1" dirty="0" smtClean="0"/>
              <a:t>	</a:t>
            </a:r>
          </a:p>
          <a:p>
            <a:pPr algn="ctr"/>
            <a:r>
              <a:rPr lang="pl-PL" sz="1600" b="1" dirty="0"/>
              <a:t>Art. 10 ust. </a:t>
            </a:r>
            <a:r>
              <a:rPr lang="pl-PL" sz="1600" b="1" dirty="0" smtClean="0"/>
              <a:t>3 ustawy o </a:t>
            </a:r>
            <a:r>
              <a:rPr lang="pl-PL" sz="1600" b="1" dirty="0"/>
              <a:t>zmianie ustawy </a:t>
            </a:r>
            <a:r>
              <a:rPr lang="pl-PL" sz="1600" b="1" dirty="0" err="1"/>
              <a:t>row</a:t>
            </a:r>
            <a:r>
              <a:rPr lang="pl-PL" sz="1600" dirty="0"/>
              <a:t> </a:t>
            </a:r>
            <a:r>
              <a:rPr lang="pl-PL" sz="1600" b="1" dirty="0" smtClean="0"/>
              <a:t> </a:t>
            </a:r>
            <a:r>
              <a:rPr lang="pl-PL" sz="1400" b="1" dirty="0" smtClean="0"/>
              <a:t> </a:t>
            </a:r>
            <a:endParaRPr lang="pl-PL" sz="1400" b="1" dirty="0"/>
          </a:p>
          <a:p>
            <a:pPr algn="ctr"/>
            <a:r>
              <a:rPr lang="pl-PL" sz="1400" b="1" dirty="0"/>
              <a:t>	</a:t>
            </a:r>
            <a:endParaRPr lang="pl-PL" sz="1400" dirty="0"/>
          </a:p>
          <a:p>
            <a:pPr algn="just">
              <a:spcBef>
                <a:spcPts val="600"/>
              </a:spcBef>
              <a:spcAft>
                <a:spcPts val="600"/>
              </a:spcAft>
            </a:pPr>
            <a:r>
              <a:rPr lang="pl-PL" sz="1600" b="1" dirty="0"/>
              <a:t>	</a:t>
            </a:r>
            <a:r>
              <a:rPr lang="pl-PL" sz="1600" dirty="0" smtClean="0"/>
              <a:t>Do </a:t>
            </a:r>
            <a:r>
              <a:rPr lang="pl-PL" sz="1600" dirty="0"/>
              <a:t>dnia umożliwienia udostępniania zapytań ofertowych w sposób określony </a:t>
            </a:r>
            <a:r>
              <a:rPr lang="pl-PL" sz="1600" dirty="0" smtClean="0"/>
              <a:t/>
            </a:r>
            <a:br>
              <a:rPr lang="pl-PL" sz="1600" dirty="0" smtClean="0"/>
            </a:br>
            <a:r>
              <a:rPr lang="pl-PL" sz="1600" dirty="0" smtClean="0"/>
              <a:t>w </a:t>
            </a:r>
            <a:r>
              <a:rPr lang="pl-PL" sz="1600" dirty="0"/>
              <a:t>art. 43a ust. 3 </a:t>
            </a:r>
            <a:r>
              <a:rPr lang="pl-PL" sz="1600" dirty="0" smtClean="0"/>
              <a:t>ustawy o wspieraniu </a:t>
            </a:r>
            <a:r>
              <a:rPr lang="pl-PL" sz="1600" dirty="0" err="1" smtClean="0"/>
              <a:t>row</a:t>
            </a:r>
            <a:r>
              <a:rPr lang="pl-PL" sz="1600" dirty="0" smtClean="0"/>
              <a:t> (portal ARiMR) </a:t>
            </a:r>
            <a:r>
              <a:rPr lang="pl-PL" sz="1600" dirty="0"/>
              <a:t>zapytanie ofertowe jest udostępniane różnym podmiotom co najmniej przez:</a:t>
            </a:r>
          </a:p>
          <a:p>
            <a:pPr algn="just">
              <a:spcBef>
                <a:spcPts val="600"/>
              </a:spcBef>
              <a:spcAft>
                <a:spcPts val="600"/>
              </a:spcAft>
            </a:pPr>
            <a:r>
              <a:rPr lang="pl-PL" sz="1600" dirty="0" smtClean="0"/>
              <a:t>	1</a:t>
            </a:r>
            <a:r>
              <a:rPr lang="pl-PL" sz="1600" dirty="0"/>
              <a:t>)	zamieszczenie tego zapytania na stronie internetowej podmiotu obowiązanego do jego udostępnienia różnym podmiotom - w przypadku gdy posiada taką stronę;</a:t>
            </a:r>
          </a:p>
          <a:p>
            <a:pPr algn="just">
              <a:spcBef>
                <a:spcPts val="600"/>
              </a:spcBef>
              <a:spcAft>
                <a:spcPts val="600"/>
              </a:spcAft>
            </a:pPr>
            <a:r>
              <a:rPr lang="pl-PL" sz="1600" dirty="0" smtClean="0"/>
              <a:t>	2</a:t>
            </a:r>
            <a:r>
              <a:rPr lang="pl-PL" sz="1600" dirty="0"/>
              <a:t>)	skierowanie tego zapytania do:</a:t>
            </a:r>
          </a:p>
          <a:p>
            <a:pPr algn="just">
              <a:spcBef>
                <a:spcPts val="600"/>
              </a:spcBef>
              <a:spcAft>
                <a:spcPts val="600"/>
              </a:spcAft>
            </a:pPr>
            <a:r>
              <a:rPr lang="pl-PL" sz="1600" dirty="0" smtClean="0"/>
              <a:t>	a</a:t>
            </a:r>
            <a:r>
              <a:rPr lang="pl-PL" sz="1600" dirty="0"/>
              <a:t>)	co najmniej trzech potencjalnych wykonawców,</a:t>
            </a:r>
          </a:p>
          <a:p>
            <a:pPr algn="just">
              <a:spcBef>
                <a:spcPts val="600"/>
              </a:spcBef>
              <a:spcAft>
                <a:spcPts val="600"/>
              </a:spcAft>
            </a:pPr>
            <a:r>
              <a:rPr lang="pl-PL" sz="1600" dirty="0" smtClean="0"/>
              <a:t>	b</a:t>
            </a:r>
            <a:r>
              <a:rPr lang="pl-PL" sz="1600" dirty="0"/>
              <a:t>)	wszystkich potencjalnych wykonawców - w przypadku gdy istnieje mniej niż trzech potencjalnych wykonawców.</a:t>
            </a:r>
          </a:p>
          <a:p>
            <a:pPr algn="just"/>
            <a:endParaRPr lang="pl-PL" sz="1800" dirty="0"/>
          </a:p>
          <a:p>
            <a:pPr algn="just"/>
            <a:endParaRPr lang="pl-PL" sz="1800" dirty="0"/>
          </a:p>
          <a:p>
            <a:pPr marL="342900" lvl="1" indent="-342900">
              <a:buFont typeface="Arial" pitchFamily="34" charset="0"/>
              <a:buChar char="•"/>
            </a:pPr>
            <a:endParaRPr lang="pl-PL" sz="1000" dirty="0"/>
          </a:p>
          <a:p>
            <a:endParaRPr lang="pl-PL" dirty="0"/>
          </a:p>
        </p:txBody>
      </p:sp>
    </p:spTree>
    <p:extLst>
      <p:ext uri="{BB962C8B-B14F-4D97-AF65-F5344CB8AC3E}">
        <p14:creationId xmlns:p14="http://schemas.microsoft.com/office/powerpoint/2010/main" val="38379161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fontScale="90000"/>
          </a:bodyPr>
          <a:lstStyle/>
          <a:p>
            <a:pPr lvl="0"/>
            <a:r>
              <a:rPr lang="pl-PL" sz="2700" b="1" dirty="0" smtClean="0"/>
              <a:t>Konkurencyjny wybór wykonawców</a:t>
            </a:r>
            <a:r>
              <a:rPr lang="pl-PL" dirty="0"/>
              <a:t/>
            </a:r>
            <a:br>
              <a:rPr lang="pl-PL" dirty="0"/>
            </a:br>
            <a:endParaRPr lang="pl-PL" dirty="0"/>
          </a:p>
        </p:txBody>
      </p:sp>
      <p:sp>
        <p:nvSpPr>
          <p:cNvPr id="3" name="Symbol zastępczy zawartości 2"/>
          <p:cNvSpPr>
            <a:spLocks noGrp="1"/>
          </p:cNvSpPr>
          <p:nvPr>
            <p:ph idx="1"/>
          </p:nvPr>
        </p:nvSpPr>
        <p:spPr>
          <a:xfrm>
            <a:off x="685800" y="1142984"/>
            <a:ext cx="7770813" cy="5072079"/>
          </a:xfrm>
        </p:spPr>
        <p:txBody>
          <a:bodyPr>
            <a:normAutofit/>
          </a:bodyPr>
          <a:lstStyle/>
          <a:p>
            <a:pPr algn="ctr"/>
            <a:r>
              <a:rPr lang="pl-PL" sz="1400" b="1" dirty="0" smtClean="0"/>
              <a:t>	</a:t>
            </a:r>
            <a:r>
              <a:rPr lang="pl-PL" sz="2600" b="1" dirty="0"/>
              <a:t>Ustalenie wartości zamówienia/zadania</a:t>
            </a:r>
          </a:p>
          <a:p>
            <a:r>
              <a:rPr lang="pl-PL" sz="2400" dirty="0"/>
              <a:t> </a:t>
            </a:r>
          </a:p>
          <a:p>
            <a:pPr marL="0" indent="0" algn="just"/>
            <a:r>
              <a:rPr lang="pl-PL" sz="2400" dirty="0"/>
              <a:t>W przypadku Beneficjentów niezobowiązanych do stosowania przepisów ustawy Prawo zamówień publicznych, stosujących tylko zasadę konkurencyjnego trybu wyboru wykonawców, szacowanie wartości zamówień odbywa się tylko na poziomie operacji.</a:t>
            </a:r>
          </a:p>
          <a:p>
            <a:endParaRPr lang="pl-PL" sz="2400" dirty="0" smtClean="0"/>
          </a:p>
          <a:p>
            <a:endParaRPr lang="pl-PL" sz="2400" dirty="0"/>
          </a:p>
        </p:txBody>
      </p:sp>
    </p:spTree>
    <p:extLst>
      <p:ext uri="{BB962C8B-B14F-4D97-AF65-F5344CB8AC3E}">
        <p14:creationId xmlns:p14="http://schemas.microsoft.com/office/powerpoint/2010/main" val="426882503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endParaRPr lang="pl-PL" dirty="0"/>
          </a:p>
          <a:p>
            <a:pPr algn="ctr"/>
            <a:r>
              <a:rPr lang="pl-PL" sz="4800" dirty="0" smtClean="0"/>
              <a:t>Dziękujęmy </a:t>
            </a:r>
            <a:r>
              <a:rPr lang="pl-PL" sz="4800" dirty="0"/>
              <a:t>za uwagę</a:t>
            </a:r>
          </a:p>
        </p:txBody>
      </p:sp>
    </p:spTree>
    <p:extLst>
      <p:ext uri="{BB962C8B-B14F-4D97-AF65-F5344CB8AC3E}">
        <p14:creationId xmlns:p14="http://schemas.microsoft.com/office/powerpoint/2010/main" val="2041394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fontScale="90000"/>
          </a:bodyPr>
          <a:lstStyle/>
          <a:p>
            <a:pPr lvl="0"/>
            <a:r>
              <a:rPr lang="pl-PL" dirty="0"/>
              <a:t/>
            </a:r>
            <a:br>
              <a:rPr lang="pl-PL" dirty="0"/>
            </a:br>
            <a:endParaRPr lang="pl-PL" dirty="0"/>
          </a:p>
        </p:txBody>
      </p:sp>
      <p:sp>
        <p:nvSpPr>
          <p:cNvPr id="3" name="Symbol zastępczy zawartości 2"/>
          <p:cNvSpPr>
            <a:spLocks noGrp="1"/>
          </p:cNvSpPr>
          <p:nvPr>
            <p:ph idx="1"/>
          </p:nvPr>
        </p:nvSpPr>
        <p:spPr>
          <a:xfrm>
            <a:off x="500034" y="1142984"/>
            <a:ext cx="7956579" cy="5572164"/>
          </a:xfrm>
        </p:spPr>
        <p:txBody>
          <a:bodyPr>
            <a:normAutofit/>
          </a:bodyPr>
          <a:lstStyle/>
          <a:p>
            <a:pPr marL="342900" lvl="1" indent="-342900">
              <a:buFont typeface="Arial" pitchFamily="34" charset="0"/>
              <a:buChar char="•"/>
            </a:pPr>
            <a:endParaRPr lang="pl-PL" sz="1400" dirty="0"/>
          </a:p>
          <a:p>
            <a:pPr marL="342900" lvl="1" indent="-342900">
              <a:buFont typeface="Arial" pitchFamily="34" charset="0"/>
              <a:buChar char="•"/>
            </a:pPr>
            <a:endParaRPr lang="pl-PL" sz="1000" dirty="0"/>
          </a:p>
          <a:p>
            <a:pPr algn="ctr"/>
            <a:r>
              <a:rPr lang="pl-PL" dirty="0" smtClean="0"/>
              <a:t>Część II</a:t>
            </a:r>
          </a:p>
          <a:p>
            <a:pPr algn="ctr"/>
            <a:endParaRPr lang="pl-PL" dirty="0"/>
          </a:p>
          <a:p>
            <a:pPr algn="ctr"/>
            <a:r>
              <a:rPr lang="pl-PL" b="1" dirty="0" smtClean="0"/>
              <a:t>Konkurencyjny tryb wyboru </a:t>
            </a:r>
            <a:r>
              <a:rPr lang="pl-PL" b="1" dirty="0"/>
              <a:t>wykonawców zadań ujętych </a:t>
            </a:r>
            <a:r>
              <a:rPr lang="pl-PL" b="1" dirty="0" smtClean="0"/>
              <a:t>w </a:t>
            </a:r>
            <a:r>
              <a:rPr lang="pl-PL" b="1" dirty="0"/>
              <a:t>zestawieniu rzeczowo-finansowym operacji </a:t>
            </a:r>
            <a:endParaRPr lang="pl-P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0"/>
            <a:ext cx="7770812" cy="1142983"/>
          </a:xfrm>
        </p:spPr>
        <p:txBody>
          <a:bodyPr>
            <a:normAutofit/>
          </a:bodyPr>
          <a:lstStyle/>
          <a:p>
            <a:r>
              <a:rPr lang="pl-PL" sz="2400" b="1" dirty="0"/>
              <a:t>Konkurencyjny wybór </a:t>
            </a:r>
            <a:r>
              <a:rPr lang="pl-PL" sz="2400" b="1" dirty="0" smtClean="0"/>
              <a:t>wykonawców</a:t>
            </a:r>
            <a:endParaRPr lang="pl-PL" sz="2400" dirty="0"/>
          </a:p>
        </p:txBody>
      </p:sp>
      <p:sp>
        <p:nvSpPr>
          <p:cNvPr id="3" name="Symbol zastępczy zawartości 2"/>
          <p:cNvSpPr>
            <a:spLocks noGrp="1"/>
          </p:cNvSpPr>
          <p:nvPr>
            <p:ph idx="1"/>
          </p:nvPr>
        </p:nvSpPr>
        <p:spPr>
          <a:xfrm>
            <a:off x="500034" y="1142984"/>
            <a:ext cx="7956579" cy="5572164"/>
          </a:xfrm>
        </p:spPr>
        <p:txBody>
          <a:bodyPr>
            <a:normAutofit/>
          </a:bodyPr>
          <a:lstStyle/>
          <a:p>
            <a:pPr marL="0" lvl="1" indent="0"/>
            <a:endParaRPr lang="pl-PL" sz="1400" dirty="0"/>
          </a:p>
          <a:p>
            <a:pPr marL="342900" lvl="1" indent="-342900">
              <a:buFont typeface="Arial" pitchFamily="34" charset="0"/>
              <a:buChar char="•"/>
            </a:pPr>
            <a:endParaRPr lang="pl-PL" sz="1000" dirty="0"/>
          </a:p>
          <a:p>
            <a:pPr algn="ctr"/>
            <a:r>
              <a:rPr lang="pl-PL" sz="2400" dirty="0" smtClean="0"/>
              <a:t>Art. 43a ustawy o wspieraniu </a:t>
            </a:r>
            <a:r>
              <a:rPr lang="pl-PL" sz="2400" dirty="0" err="1" smtClean="0"/>
              <a:t>row</a:t>
            </a:r>
            <a:endParaRPr lang="pl-PL" sz="2400" dirty="0" smtClean="0"/>
          </a:p>
          <a:p>
            <a:pPr algn="ctr"/>
            <a:endParaRPr lang="pl-PL" dirty="0"/>
          </a:p>
          <a:p>
            <a:pPr algn="just"/>
            <a:r>
              <a:rPr lang="pl-PL" sz="2000" dirty="0" smtClean="0"/>
              <a:t>	podmiot </a:t>
            </a:r>
            <a:r>
              <a:rPr lang="pl-PL" sz="2000" dirty="0"/>
              <a:t>ubiegający się o przyznanie pomocy lub pomocy technicznej oraz beneficjent są obowiązani do </a:t>
            </a:r>
            <a:r>
              <a:rPr lang="pl-PL" sz="2000" u="sng" dirty="0"/>
              <a:t>ponoszenia </a:t>
            </a:r>
            <a:r>
              <a:rPr lang="pl-PL" sz="2000" u="sng" dirty="0" smtClean="0"/>
              <a:t>kosztów kwalifikowalnych</a:t>
            </a:r>
            <a:r>
              <a:rPr lang="pl-PL" sz="2000" dirty="0" smtClean="0"/>
              <a:t> w </a:t>
            </a:r>
            <a:r>
              <a:rPr lang="pl-PL" sz="2000" dirty="0"/>
              <a:t>wyniku wyboru wykonawców poszczególnych </a:t>
            </a:r>
            <a:r>
              <a:rPr lang="pl-PL" sz="2000" u="sng" dirty="0"/>
              <a:t>zadań ujętych w zestawieniu rzeczowo-finansowym operacji</a:t>
            </a:r>
            <a:r>
              <a:rPr lang="pl-PL" sz="2000" dirty="0"/>
              <a:t> </a:t>
            </a:r>
            <a:r>
              <a:rPr lang="pl-PL" sz="2000" dirty="0" smtClean="0"/>
              <a:t>z </a:t>
            </a:r>
            <a:r>
              <a:rPr lang="pl-PL" sz="2000" dirty="0"/>
              <a:t>zachowaniem </a:t>
            </a:r>
            <a:r>
              <a:rPr lang="pl-PL" sz="2000" u="sng" dirty="0"/>
              <a:t>konkurencyjnego trybu ich wyboru</a:t>
            </a:r>
            <a:r>
              <a:rPr lang="pl-PL" sz="2000" dirty="0"/>
              <a:t>, na podstawie umowy zawartej z wybranym wykonawcą, zgodnej z ofertą złożoną przez tego wykonawcę</a:t>
            </a:r>
          </a:p>
          <a:p>
            <a:pPr algn="ctr"/>
            <a:endParaRPr lang="pl-PL" dirty="0"/>
          </a:p>
        </p:txBody>
      </p:sp>
    </p:spTree>
    <p:extLst>
      <p:ext uri="{BB962C8B-B14F-4D97-AF65-F5344CB8AC3E}">
        <p14:creationId xmlns:p14="http://schemas.microsoft.com/office/powerpoint/2010/main" val="498189411"/>
      </p:ext>
    </p:extLst>
  </p:cSld>
  <p:clrMapOvr>
    <a:masterClrMapping/>
  </p:clrMapOvr>
</p:sld>
</file>

<file path=ppt/theme/theme1.xml><?xml version="1.0" encoding="utf-8"?>
<a:theme xmlns:a="http://schemas.openxmlformats.org/drawingml/2006/main" name="motyw arimr">
  <a:themeElements>
    <a:clrScheme name="Motyw pakietu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tyw pakietu Office">
      <a:majorFont>
        <a:latin typeface="Tahoma"/>
        <a:ea typeface="Microsoft YaHei"/>
        <a:cs typeface="Microsoft YaHei"/>
      </a:majorFont>
      <a:minorFont>
        <a:latin typeface="Tahoma"/>
        <a:ea typeface="Microsoft YaHei"/>
        <a:cs typeface="Microsoft YaHei"/>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3000" b="0" i="0" u="none" strike="noStrike" cap="none" normalizeH="0" baseline="0" smtClean="0">
            <a:ln>
              <a:noFill/>
            </a:ln>
            <a:solidFill>
              <a:schemeClr val="bg1"/>
            </a:solidFill>
            <a:effectLst/>
            <a:latin typeface="Times New Roman" pitchFamily="16"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3000" b="0" i="0" u="none" strike="noStrike" cap="none" normalizeH="0" baseline="0" smtClean="0">
            <a:ln>
              <a:noFill/>
            </a:ln>
            <a:solidFill>
              <a:schemeClr val="bg1"/>
            </a:solidFill>
            <a:effectLst/>
            <a:latin typeface="Times New Roman" pitchFamily="16" charset="0"/>
            <a:cs typeface="Arial" charset="0"/>
          </a:defRPr>
        </a:defPPr>
      </a:lstStyle>
    </a:lnDef>
  </a:objectDefaults>
  <a:extraClrSchemeLst>
    <a:extraClrScheme>
      <a:clrScheme name="Motyw pakietu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tyw pakietu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tyw pakietu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tyw pakietu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tyw pakietu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tyw pakietu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tyw pakietu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rojekt niestandardowy">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motyw arimr</Template>
  <TotalTime>5200</TotalTime>
  <Words>1078</Words>
  <Application>Microsoft Office PowerPoint</Application>
  <PresentationFormat>Pokaz na ekranie (4:3)</PresentationFormat>
  <Paragraphs>487</Paragraphs>
  <Slides>71</Slides>
  <Notes>16</Notes>
  <HiddenSlides>0</HiddenSlides>
  <MMClips>0</MMClips>
  <ScaleCrop>false</ScaleCrop>
  <HeadingPairs>
    <vt:vector size="6" baseType="variant">
      <vt:variant>
        <vt:lpstr>Używane czcionki</vt:lpstr>
      </vt:variant>
      <vt:variant>
        <vt:i4>5</vt:i4>
      </vt:variant>
      <vt:variant>
        <vt:lpstr>Motyw</vt:lpstr>
      </vt:variant>
      <vt:variant>
        <vt:i4>2</vt:i4>
      </vt:variant>
      <vt:variant>
        <vt:lpstr>Tytuły slajdów</vt:lpstr>
      </vt:variant>
      <vt:variant>
        <vt:i4>71</vt:i4>
      </vt:variant>
    </vt:vector>
  </HeadingPairs>
  <TitlesOfParts>
    <vt:vector size="78" baseType="lpstr">
      <vt:lpstr>Microsoft YaHei</vt:lpstr>
      <vt:lpstr>Arial</vt:lpstr>
      <vt:lpstr>Calibri</vt:lpstr>
      <vt:lpstr>Tahoma</vt:lpstr>
      <vt:lpstr>Times New Roman</vt:lpstr>
      <vt:lpstr>motyw arimr</vt:lpstr>
      <vt:lpstr>Projekt niestandardowy</vt:lpstr>
      <vt:lpstr> </vt:lpstr>
      <vt:lpstr>  </vt:lpstr>
      <vt:lpstr> Omówienie przepisów prawa inicjujących utworzenie Portalu  Ogłoszeń ARiMR </vt:lpstr>
      <vt:lpstr> Omówienie przepisów prawa inicjujących utworzenie Portalu  Ogłoszeń ARiMR </vt:lpstr>
      <vt:lpstr> Omówienie przepisów prawa inicjujących utworzenie Portalu  Ogłoszeń ARiMR  </vt:lpstr>
      <vt:lpstr> Omówienie przepisów prawa inicjujących utworzenie Portalu  Ogłoszeń ARiMR  </vt:lpstr>
      <vt:lpstr> Omówienie przepisów przejściowych dot. ogłaszania zapytań ofertowych </vt:lpstr>
      <vt:lpstr> </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 </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vt:lpstr>
      <vt:lpstr>Konkurencyjny wybór wykonawców </vt:lpstr>
      <vt:lpstr>Konkurencyjny wybór wykonawców </vt:lpstr>
      <vt:lpstr>Konkurencyjny wybór wykonawców </vt:lpstr>
      <vt:lpstr>Konkurencyjny wybór wykonawców </vt:lpstr>
      <vt:lpstr>Konkurencyjny wybór wykonawców </vt:lpstr>
      <vt:lpstr>Konkurencyjny wybór wykonawców </vt:lpstr>
      <vt:lpstr>Konkurencyjny wybór wykonawców </vt:lpstr>
      <vt:lpstr>Konkurencyjny wybór wykonawców </vt:lpstr>
      <vt:lpstr>Konkurencyjny wybór wykonawców </vt:lpstr>
      <vt:lpstr>Konkurencyjny wybór wykonawców </vt:lpstr>
      <vt:lpstr>Konkurencyjny wybór wykonawców </vt:lpstr>
      <vt:lpstr>Konkurencyjny wybór wykonawców </vt:lpstr>
      <vt:lpstr>Konkurencyjny wybór wykonawców </vt:lpstr>
      <vt:lpstr>Prezentacja programu PowerPoint</vt:lpstr>
    </vt:vector>
  </TitlesOfParts>
  <Company>ARiMR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Tomasz Groszkowski</dc:creator>
  <cp:lastModifiedBy>Anuszewska Klara</cp:lastModifiedBy>
  <cp:revision>628</cp:revision>
  <cp:lastPrinted>2017-05-08T07:37:26Z</cp:lastPrinted>
  <dcterms:created xsi:type="dcterms:W3CDTF">2015-08-26T13:24:59Z</dcterms:created>
  <dcterms:modified xsi:type="dcterms:W3CDTF">2017-05-09T06:30:28Z</dcterms:modified>
</cp:coreProperties>
</file>